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1" r:id="rId2"/>
    <p:sldMasterId id="2147483687" r:id="rId3"/>
    <p:sldMasterId id="2147483704" r:id="rId4"/>
  </p:sldMasterIdLst>
  <p:notesMasterIdLst>
    <p:notesMasterId r:id="rId22"/>
  </p:notesMasterIdLst>
  <p:handoutMasterIdLst>
    <p:handoutMasterId r:id="rId23"/>
  </p:handoutMasterIdLst>
  <p:sldIdLst>
    <p:sldId id="276" r:id="rId5"/>
    <p:sldId id="313" r:id="rId6"/>
    <p:sldId id="263" r:id="rId7"/>
    <p:sldId id="264" r:id="rId8"/>
    <p:sldId id="258" r:id="rId9"/>
    <p:sldId id="314" r:id="rId10"/>
    <p:sldId id="315" r:id="rId11"/>
    <p:sldId id="316" r:id="rId12"/>
    <p:sldId id="307" r:id="rId13"/>
    <p:sldId id="310" r:id="rId14"/>
    <p:sldId id="311" r:id="rId15"/>
    <p:sldId id="278" r:id="rId16"/>
    <p:sldId id="292" r:id="rId17"/>
    <p:sldId id="293" r:id="rId18"/>
    <p:sldId id="317" r:id="rId19"/>
    <p:sldId id="294" r:id="rId20"/>
    <p:sldId id="31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600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1" autoAdjust="0"/>
    <p:restoredTop sz="94629" autoAdjust="0"/>
  </p:normalViewPr>
  <p:slideViewPr>
    <p:cSldViewPr>
      <p:cViewPr>
        <p:scale>
          <a:sx n="60" d="100"/>
          <a:sy n="60" d="100"/>
        </p:scale>
        <p:origin x="-312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A459F-CDCF-4D78-81F2-57CAAD9262D0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98AEE-2C3B-4E78-84B8-545E76830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4495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45F63-4BFB-41B6-B239-7A8FA8C1E45E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30C09-A7B4-4A87-9303-BB437FFE40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1496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7"/>
            <a:ext cx="5486400" cy="4116386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7B66A-C29C-44E3-8805-5805C5FAF5B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7B66A-C29C-44E3-8805-5805C5FAF5B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7B66A-C29C-44E3-8805-5805C5FAF5B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30C09-A7B4-4A87-9303-BB437FFE400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CCE1E-3D52-4767-B528-DB7B54E7D14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top1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top1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0" y="-1524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2590800"/>
            <a:ext cx="3505200" cy="2590800"/>
          </a:xfrm>
        </p:spPr>
        <p:txBody>
          <a:bodyPr anchor="ctr"/>
          <a:lstStyle>
            <a:lvl1pPr marL="0" indent="0" algn="l">
              <a:buNone/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icture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3175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3C81170-8A38-42E1-A4DB-1FB7D207B0B5}" type="datetime1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CAD283D-CEBC-48EC-8275-CDF877600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52B7575-DA27-4BE3-9DF3-760B10C08324}" type="datetime1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E6E4344-2C46-404B-967E-9E710B19B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C8C59EF-8EC4-4FD9-BB8F-67FCE2562B0C}" type="datetime1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72444B9-F492-4B22-85B9-B568BA3E3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7BA6BBE-64FF-49B7-9214-F78A5F96FC7A}" type="datetime1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4C0EFF1-DE3D-4741-90FD-0681ED145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E56DBBF-49E0-4DA8-8647-9C0B81564545}" type="datetime1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DB3E6CB-6F8B-49DC-AB85-2CA65D7BB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8230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2590800"/>
            <a:ext cx="3505200" cy="2590800"/>
          </a:xfrm>
        </p:spPr>
        <p:txBody>
          <a:bodyPr anchor="ctr" anchorCtr="0"/>
          <a:lstStyle>
            <a:lvl1pPr marL="0" indent="0" algn="l">
              <a:buNone/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top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7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ADA290-F4B4-405F-8C14-03591774B5CF}" type="datetime1">
              <a:rPr lang="en-US" smtClean="0">
                <a:solidFill>
                  <a:prstClr val="black"/>
                </a:solidFill>
              </a:rPr>
              <a:t>2/4/2013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EF5745-D4E3-47B6-ADC2-6FB7569BF7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 descr="Picture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ltGray">
          <a:xfrm flipV="1">
            <a:off x="2628" y="-152401"/>
            <a:ext cx="9144000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Title Slide if Needed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Agency and Presenter Information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4455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437412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847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1040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025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44663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473979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9038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447800"/>
            <a:ext cx="3581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4478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40005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5293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001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1447800"/>
            <a:ext cx="73152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2741059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8825002"/>
      </p:ext>
    </p:extLst>
  </p:cSld>
  <p:clrMapOvr>
    <a:masterClrMapping/>
  </p:clrMapOvr>
  <p:transition spd="slow"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129875"/>
      </p:ext>
    </p:extLst>
  </p:cSld>
  <p:clrMapOvr>
    <a:masterClrMapping/>
  </p:clrMapOvr>
  <p:transition spd="slow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48225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2590800"/>
            <a:ext cx="3505200" cy="2590800"/>
          </a:xfrm>
        </p:spPr>
        <p:txBody>
          <a:bodyPr anchor="ctr" anchorCtr="0"/>
          <a:lstStyle>
            <a:lvl1pPr marL="0" indent="0" algn="l">
              <a:buNone/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top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4871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554EA8-11DE-4FE3-8507-60AC510E9A9E}" type="datetime1">
              <a:rPr lang="en-US" sz="2400" b="1" smtClean="0">
                <a:solidFill>
                  <a:prstClr val="white"/>
                </a:solidFill>
                <a:latin typeface="Times New Roman" pitchFamily="18" charset="0"/>
              </a:rPr>
              <a:t>2/4/2013</a:t>
            </a:fld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EF5745-D4E3-47B6-ADC2-6FB7569BF716}" type="slidenum">
              <a:rPr lang="en-US" sz="2400" b="1" smtClean="0">
                <a:solidFill>
                  <a:prstClr val="white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Title Slide if Needed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Agency and Presenter Information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3861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035666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642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3339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14515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13237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711940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105490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447800"/>
            <a:ext cx="3581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4478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40005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61662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4620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1447800"/>
            <a:ext cx="73152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42521272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1440022"/>
      </p:ext>
    </p:extLst>
  </p:cSld>
  <p:clrMapOvr>
    <a:masterClrMapping/>
  </p:clrMapOvr>
  <p:transition spd="slow">
    <p:zo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0322577"/>
      </p:ext>
    </p:extLst>
  </p:cSld>
  <p:clrMapOvr>
    <a:masterClrMapping/>
  </p:clrMapOvr>
  <p:transition spd="slow">
    <p:zo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7EC367-A5CC-40CE-B975-ED2C39B1DA6E}" type="datetime1">
              <a:rPr lang="en-US" sz="2400" b="1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2/4/2013</a:t>
            </a:fld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EF5745-D4E3-47B6-ADC2-6FB7569BF716}" type="slidenum">
              <a:rPr lang="en-US" sz="2400" b="1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icture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V="1">
            <a:off x="2628" y="-152401"/>
            <a:ext cx="9144000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Title Slide if Needed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Agency and Presenter Information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82837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99731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2590800"/>
            <a:ext cx="3505200" cy="2590800"/>
          </a:xfrm>
        </p:spPr>
        <p:txBody>
          <a:bodyPr anchor="ctr" anchorCtr="0"/>
          <a:lstStyle>
            <a:lvl1pPr marL="0" indent="0" algn="l">
              <a:buNone/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top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6653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F413BF-EBD6-432E-B93B-7468C099FA99}" type="datetime1">
              <a:rPr lang="en-US" sz="2400" b="1" smtClean="0">
                <a:solidFill>
                  <a:prstClr val="white"/>
                </a:solidFill>
                <a:latin typeface="Times New Roman" pitchFamily="18" charset="0"/>
              </a:rPr>
              <a:t>2/4/2013</a:t>
            </a:fld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EF5745-D4E3-47B6-ADC2-6FB7569BF716}" type="slidenum">
              <a:rPr lang="en-US" sz="2400" b="1" smtClean="0">
                <a:solidFill>
                  <a:prstClr val="white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Title Slide if Needed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Agency and Presenter Information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8791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9870370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31423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64197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50425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540570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263348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947039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447800"/>
            <a:ext cx="3581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4478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4000500"/>
            <a:ext cx="35814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88788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16595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1447800"/>
            <a:ext cx="73152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30825985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5964426"/>
      </p:ext>
    </p:extLst>
  </p:cSld>
  <p:clrMapOvr>
    <a:masterClrMapping/>
  </p:clrMapOvr>
  <p:transition spd="slow">
    <p:zo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95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3500" y="1600200"/>
            <a:ext cx="3695700" cy="4495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8880159"/>
      </p:ext>
    </p:extLst>
  </p:cSld>
  <p:clrMapOvr>
    <a:masterClrMapping/>
  </p:clrMapOvr>
  <p:transition spd="slow">
    <p:zo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9BAE51-78E2-49BE-AA4D-7CB70EF6CC9F}" type="datetime1">
              <a:rPr lang="en-US" sz="2400" b="1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2/4/2013</a:t>
            </a:fld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EF5745-D4E3-47B6-ADC2-6FB7569BF716}" type="slidenum">
              <a:rPr lang="en-US" sz="2400" b="1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icture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V="1">
            <a:off x="2628" y="-152401"/>
            <a:ext cx="9144000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9125607" cy="1752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Title Slide if Needed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4228" y="36576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Agency and Presenter Information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208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3080" name="Picture 7" descr="top1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Font typeface="Arial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455" y="1447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 descr="top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213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A50021"/>
        </a:buClr>
        <a:buFont typeface="Lucida Grande"/>
        <a:buChar char="●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v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 descr="top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669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A50021"/>
        </a:buClr>
        <a:buFont typeface="Lucida Grande"/>
        <a:buChar char="●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v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 descr="top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 bwMode="ltGray">
          <a:xfrm flipV="1">
            <a:off x="0" y="-152400"/>
            <a:ext cx="9144000" cy="91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259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A50021"/>
        </a:buClr>
        <a:buFont typeface="Lucida Grande"/>
        <a:buChar char="●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v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533400"/>
            <a:ext cx="8991600" cy="18501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US" sz="2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4400" dirty="0" smtClean="0">
                <a:solidFill>
                  <a:schemeClr val="tx1"/>
                </a:solidFill>
              </a:rPr>
              <a:t> Move to Improve Program</a:t>
            </a:r>
          </a:p>
          <a:p>
            <a:pPr>
              <a:spcBef>
                <a:spcPts val="0"/>
              </a:spcBef>
            </a:pPr>
            <a:r>
              <a:rPr lang="en-US" sz="4400" dirty="0" smtClean="0">
                <a:solidFill>
                  <a:schemeClr val="tx1"/>
                </a:solidFill>
              </a:rPr>
              <a:t>Process and Results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533400" y="3657600"/>
            <a:ext cx="8301755" cy="21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rgbClr val="29292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rgbClr val="A50021"/>
              </a:buClr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 smtClean="0"/>
              <a:t>Gina Mazza RN, BSN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 smtClean="0"/>
              <a:t>Partner, Fazzi Associates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endParaRPr lang="en-US" sz="2400" dirty="0" smtClean="0"/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/>
              <a:t>Jim </a:t>
            </a:r>
            <a:r>
              <a:rPr lang="en-US" sz="2400" dirty="0" err="1"/>
              <a:t>Culhane</a:t>
            </a:r>
            <a:r>
              <a:rPr lang="en-US" sz="2400" dirty="0"/>
              <a:t>. MSW, MBA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/>
              <a:t>Director of Homecare and Personal Services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/>
              <a:t>VNA of Manchester and S NH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3763717" y="6091535"/>
            <a:ext cx="212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February 2013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058959"/>
            <a:ext cx="609601" cy="57044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EF5745-D4E3-47B6-ADC2-6FB7569BF716}" type="slidenum">
              <a:rPr lang="en-US" sz="2400" b="1" smtClean="0">
                <a:solidFill>
                  <a:prstClr val="white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2400" b="1">
              <a:solidFill>
                <a:prstClr val="white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41845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33400" y="2156698"/>
            <a:ext cx="85344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identify best practice strategies for reducing avoidable hospitalizations of the home care patient.</a:t>
            </a:r>
            <a:endParaRPr lang="en-US" sz="36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0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Objective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77200" y="6248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1243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33400" y="1295400"/>
            <a:ext cx="853440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kumimoji="0" lang="en-US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76 </a:t>
            </a:r>
            <a:r>
              <a:rPr lang="en-US" sz="3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en-US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gencies  </a:t>
            </a:r>
          </a:p>
          <a:p>
            <a:pPr lvl="0" eaLnBrk="0" fontAlgn="base" hangingPunct="0">
              <a:spcBef>
                <a:spcPts val="1800"/>
              </a:spcBef>
              <a:spcAft>
                <a:spcPts val="1200"/>
              </a:spcAft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Size of agencies by Average Daily Census:</a:t>
            </a:r>
          </a:p>
          <a:p>
            <a:pPr lvl="0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Mean: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230</a:t>
            </a:r>
          </a:p>
          <a:p>
            <a:pPr lvl="0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Median: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157</a:t>
            </a:r>
          </a:p>
          <a:p>
            <a:pPr lvl="0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lang="en-US" sz="2800" b="1" baseline="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#</a:t>
            </a: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agencies less than 100: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</a:t>
            </a:r>
          </a:p>
          <a:p>
            <a:pPr lvl="0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#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between 100 and 300: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39</a:t>
            </a:r>
          </a:p>
          <a:p>
            <a:pPr lvl="0" eaLnBrk="0" fontAlgn="base" hangingPunct="0">
              <a:spcBef>
                <a:spcPct val="0"/>
              </a:spcBef>
              <a:spcAft>
                <a:spcPts val="2400"/>
              </a:spcAft>
            </a:pPr>
            <a:r>
              <a:rPr lang="en-US" sz="2800" b="1" baseline="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#</a:t>
            </a: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agencies greater that 300: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0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Move To Improve Project Statistics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05800" y="61722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1243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2400" y="9144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800"/>
              </a:spcBef>
              <a:spcAft>
                <a:spcPts val="300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comparative analysis, agencies were divided into three categories: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0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Move To Improve Project Statistics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5518481"/>
              </p:ext>
            </p:extLst>
          </p:nvPr>
        </p:nvGraphicFramePr>
        <p:xfrm>
          <a:off x="381000" y="1600200"/>
          <a:ext cx="8382000" cy="4463200"/>
        </p:xfrm>
        <a:graphic>
          <a:graphicData uri="http://schemas.openxmlformats.org/drawingml/2006/table">
            <a:tbl>
              <a:tblPr firstRow="1" firstCol="1" bandRow="1"/>
              <a:tblGrid>
                <a:gridCol w="2913257"/>
                <a:gridCol w="2674743"/>
                <a:gridCol w="2794000"/>
              </a:tblGrid>
              <a:tr h="914400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Home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Health Compare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Rate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Number of Agencies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120510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Low Hospitalization Rate</a:t>
                      </a:r>
                    </a:p>
                    <a:p>
                      <a:pPr marL="0" marR="0" algn="ctr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(Best</a:t>
                      </a: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16% - 27%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510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Moderate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Rate Hospitalization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28% - 32%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780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High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Hospitalization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Rate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(Poorest</a:t>
                      </a: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33% or greater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458200" y="62484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1562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The Program…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7620000" cy="4953000"/>
          </a:xfrm>
        </p:spPr>
        <p:txBody>
          <a:bodyPr/>
          <a:lstStyle/>
          <a:p>
            <a:pPr lvl="1">
              <a:spcBef>
                <a:spcPts val="0"/>
              </a:spcBef>
            </a:pPr>
            <a:endParaRPr lang="en-US" sz="2800" dirty="0" smtClean="0"/>
          </a:p>
          <a:p>
            <a:pPr lvl="1">
              <a:spcBef>
                <a:spcPts val="0"/>
              </a:spcBef>
            </a:pPr>
            <a:r>
              <a:rPr lang="en-US" sz="2800" b="1" dirty="0" smtClean="0"/>
              <a:t>Initiated collection of baseline OASIS data</a:t>
            </a:r>
          </a:p>
          <a:p>
            <a:pPr lvl="1">
              <a:spcBef>
                <a:spcPts val="0"/>
              </a:spcBef>
            </a:pPr>
            <a:endParaRPr lang="en-US" sz="2800" b="1" dirty="0" smtClean="0"/>
          </a:p>
          <a:p>
            <a:pPr lvl="1">
              <a:spcBef>
                <a:spcPts val="0"/>
              </a:spcBef>
            </a:pPr>
            <a:r>
              <a:rPr lang="en-US" sz="2800" b="1" dirty="0" smtClean="0"/>
              <a:t>Agency practice survey</a:t>
            </a:r>
          </a:p>
          <a:p>
            <a:pPr lvl="1">
              <a:spcBef>
                <a:spcPts val="0"/>
              </a:spcBef>
            </a:pPr>
            <a:endParaRPr lang="en-US" sz="2800" b="1" dirty="0" smtClean="0"/>
          </a:p>
          <a:p>
            <a:pPr lvl="1">
              <a:spcBef>
                <a:spcPts val="0"/>
              </a:spcBef>
            </a:pPr>
            <a:r>
              <a:rPr lang="en-US" sz="2800" b="1" dirty="0" smtClean="0"/>
              <a:t>Focus Group</a:t>
            </a:r>
          </a:p>
          <a:p>
            <a:pPr lvl="1">
              <a:spcBef>
                <a:spcPts val="0"/>
              </a:spcBef>
            </a:pPr>
            <a:endParaRPr lang="en-US" sz="2800" b="1" dirty="0"/>
          </a:p>
          <a:p>
            <a:pPr lvl="1">
              <a:spcBef>
                <a:spcPts val="0"/>
              </a:spcBef>
            </a:pPr>
            <a:r>
              <a:rPr lang="en-US" sz="2800" b="1" dirty="0" smtClean="0"/>
              <a:t>Developed Tracker and Hospitalization Management Dashboard</a:t>
            </a:r>
          </a:p>
          <a:p>
            <a:pPr lvl="1">
              <a:spcBef>
                <a:spcPts val="0"/>
              </a:spcBef>
            </a:pPr>
            <a:endParaRPr lang="en-US" sz="2800" b="1" dirty="0" smtClean="0">
              <a:solidFill>
                <a:prstClr val="black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800" b="1" dirty="0" smtClean="0">
                <a:solidFill>
                  <a:prstClr val="black"/>
                </a:solidFill>
              </a:rPr>
              <a:t>Training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34400" y="61722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Revised Structure</a:t>
            </a:r>
            <a:endParaRPr lang="en-US" b="0" dirty="0"/>
          </a:p>
        </p:txBody>
      </p:sp>
      <p:sp>
        <p:nvSpPr>
          <p:cNvPr id="3" name="TextBox 2"/>
          <p:cNvSpPr txBox="1"/>
          <p:nvPr/>
        </p:nvSpPr>
        <p:spPr>
          <a:xfrm>
            <a:off x="595746" y="2057400"/>
            <a:ext cx="8001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365760">
              <a:buFont typeface="Arial" pitchFamily="34" charset="0"/>
              <a:buChar char="•"/>
            </a:pPr>
            <a:r>
              <a:rPr lang="en-US" sz="34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Audit </a:t>
            </a:r>
            <a:r>
              <a:rPr lang="en-US" sz="34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tool </a:t>
            </a:r>
            <a:r>
              <a:rPr lang="en-US" sz="3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revised</a:t>
            </a:r>
          </a:p>
          <a:p>
            <a:pPr marL="274320" indent="-365760">
              <a:buFont typeface="Arial" pitchFamily="34" charset="0"/>
              <a:buChar char="•"/>
            </a:pPr>
            <a:endParaRPr lang="en-US" sz="3400" b="1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74320" indent="-365760">
              <a:buFont typeface="Arial" pitchFamily="34" charset="0"/>
              <a:buChar char="•"/>
            </a:pPr>
            <a:r>
              <a:rPr lang="en-US" sz="3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Dashboard revised</a:t>
            </a:r>
          </a:p>
          <a:p>
            <a:pPr marL="274320" indent="-365760"/>
            <a:endParaRPr lang="en-US" sz="3400" b="1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38150" indent="-530225">
              <a:buFont typeface="Arial" pitchFamily="34" charset="0"/>
              <a:buChar char="•"/>
            </a:pPr>
            <a:r>
              <a:rPr lang="en-US" sz="3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Monthly Accountability/Planning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E4344-2C46-404B-967E-9E710B19BB7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18140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SafeSide</a:t>
            </a:r>
            <a:r>
              <a:rPr lang="en-US" sz="3200" dirty="0" smtClean="0"/>
              <a:t>™ </a:t>
            </a:r>
            <a:r>
              <a:rPr lang="en-US" dirty="0" smtClean="0"/>
              <a:t>Structure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68429720"/>
              </p:ext>
            </p:extLst>
          </p:nvPr>
        </p:nvGraphicFramePr>
        <p:xfrm>
          <a:off x="116888" y="1143000"/>
          <a:ext cx="8915400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080"/>
                <a:gridCol w="1605232"/>
                <a:gridCol w="1600200"/>
                <a:gridCol w="2057400"/>
                <a:gridCol w="1869488"/>
              </a:tblGrid>
              <a:tr h="155448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Activity</a:t>
                      </a:r>
                    </a:p>
                  </a:txBody>
                  <a:tcPr marR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Real Time Tracking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Real Time Audits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Monthly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Targeted Trend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Improvement Effort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SafeSide Components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Hosp. Dashboard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48-Hour SafeSide Audit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SafeSide Monthly Accountability Meetings (MAP)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No More Than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New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Improvement per Quarter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Lead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QI/PI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Clinical Director/ Supervisor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SafeSide Lead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Clinical Director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E4344-2C46-404B-967E-9E710B19BB7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2925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54652" y="6087649"/>
            <a:ext cx="713984" cy="638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6682688"/>
              </p:ext>
            </p:extLst>
          </p:nvPr>
        </p:nvGraphicFramePr>
        <p:xfrm>
          <a:off x="419099" y="1444704"/>
          <a:ext cx="8267700" cy="46555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925"/>
                <a:gridCol w="2066925"/>
                <a:gridCol w="2066925"/>
                <a:gridCol w="2066925"/>
              </a:tblGrid>
              <a:tr h="901755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  <a:latin typeface="Gill Sans MT" pitchFamily="34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Input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Process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Outcomes: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Improvement Efforts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68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46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Zealous Accountability  </a:t>
                      </a:r>
                      <a:r>
                        <a:rPr lang="en-US" sz="1200" b="1" i="1" baseline="18000" dirty="0" smtClean="0">
                          <a:latin typeface="Times New Roman" pitchFamily="18" charset="0"/>
                          <a:cs typeface="Times New Roman" pitchFamily="18" charset="0"/>
                        </a:rPr>
                        <a:t>●</a:t>
                      </a:r>
                      <a:r>
                        <a:rPr lang="en-US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1" u="none" strike="noStrike" kern="1200" cap="none" spc="0" normalizeH="0" baseline="18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Data-Driven  </a:t>
                      </a:r>
                      <a:r>
                        <a:rPr kumimoji="0" lang="en-US" sz="1200" b="1" i="1" u="none" strike="noStrike" kern="1200" cap="none" spc="0" normalizeH="0" baseline="18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●  </a:t>
                      </a:r>
                      <a:r>
                        <a:rPr lang="en-US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Goal-Oriented</a:t>
                      </a:r>
                    </a:p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Measurable Targets and Outcomes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>
          <a:xfrm>
            <a:off x="6324600" y="3578661"/>
            <a:ext cx="609600" cy="27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324600" y="3814970"/>
            <a:ext cx="576942" cy="2657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6324600" y="2880593"/>
            <a:ext cx="601644" cy="6115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324600" y="3947834"/>
            <a:ext cx="609600" cy="9289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flipV="1">
            <a:off x="1676400" y="2927057"/>
            <a:ext cx="990600" cy="56508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/>
          <p:nvPr/>
        </p:nvCxnSpPr>
        <p:spPr>
          <a:xfrm>
            <a:off x="1752600" y="3841457"/>
            <a:ext cx="990600" cy="56508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38200" y="3024051"/>
            <a:ext cx="990600" cy="131884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Project Leader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76800" y="3178545"/>
            <a:ext cx="1524000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Planning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Improvement Meeting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8172" y="268565"/>
            <a:ext cx="895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Fazzi’s SafeSide Outcomes Model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Outcome Oriented Change Model</a:t>
            </a:r>
            <a:endParaRPr lang="en-US" sz="3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77742" y="2499248"/>
            <a:ext cx="1404258" cy="531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Process Improvements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77742" y="3267013"/>
            <a:ext cx="1404258" cy="531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Practice Refinements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77742" y="4802544"/>
            <a:ext cx="1404258" cy="531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New Strategies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77742" y="4034778"/>
            <a:ext cx="1404258" cy="531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Education and Competency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49" y="5951847"/>
            <a:ext cx="542864" cy="465482"/>
          </a:xfrm>
          <a:prstGeom prst="rect">
            <a:avLst/>
          </a:prstGeom>
        </p:spPr>
      </p:pic>
      <p:cxnSp>
        <p:nvCxnSpPr>
          <p:cNvPr id="63" name="Curved Connector 62"/>
          <p:cNvCxnSpPr/>
          <p:nvPr/>
        </p:nvCxnSpPr>
        <p:spPr>
          <a:xfrm>
            <a:off x="4191000" y="3034937"/>
            <a:ext cx="576942" cy="515256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/>
          <p:cNvCxnSpPr/>
          <p:nvPr/>
        </p:nvCxnSpPr>
        <p:spPr>
          <a:xfrm flipV="1">
            <a:off x="4191000" y="3967481"/>
            <a:ext cx="576942" cy="515256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819400" y="2508795"/>
            <a:ext cx="1404258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Monitoring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Tracking</a:t>
            </a:r>
            <a:endParaRPr lang="en-US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3980040"/>
            <a:ext cx="1404258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139700" dir="3000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-Time </a:t>
            </a:r>
            <a:b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Audits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444B9-F492-4B22-85B9-B568BA3E38C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89586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436"/>
            <a:ext cx="8229600" cy="1069848"/>
          </a:xfrm>
        </p:spPr>
        <p:txBody>
          <a:bodyPr/>
          <a:lstStyle/>
          <a:p>
            <a:pPr algn="ctr"/>
            <a:r>
              <a:rPr lang="en-US" dirty="0" smtClean="0"/>
              <a:t>Leadership of Program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6760242"/>
              </p:ext>
            </p:extLst>
          </p:nvPr>
        </p:nvGraphicFramePr>
        <p:xfrm>
          <a:off x="533399" y="1510284"/>
          <a:ext cx="8333509" cy="4516443"/>
        </p:xfrm>
        <a:graphic>
          <a:graphicData uri="http://schemas.openxmlformats.org/drawingml/2006/table">
            <a:tbl>
              <a:tblPr/>
              <a:tblGrid>
                <a:gridCol w="1840454"/>
                <a:gridCol w="1264187"/>
                <a:gridCol w="1225516"/>
                <a:gridCol w="1456225"/>
                <a:gridCol w="1076508"/>
                <a:gridCol w="1470619"/>
              </a:tblGrid>
              <a:tr h="989867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3787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Clinical </a:t>
                      </a:r>
                      <a:r>
                        <a:rPr lang="en-US" sz="3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Dir.</a:t>
                      </a:r>
                      <a:endParaRPr lang="en-US" sz="3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 Level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Quality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42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Average</a:t>
                      </a:r>
                    </a:p>
                    <a:p>
                      <a:pPr algn="ctr" fontAlgn="b"/>
                      <a:r>
                        <a:rPr lang="en-US" sz="3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Overall      Reduction</a:t>
                      </a:r>
                      <a:endParaRPr lang="en-US" sz="3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382000" y="6019800"/>
            <a:ext cx="30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40989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696200" cy="15541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Frequency of Monitoring Hospitalization Rates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5241646"/>
              </p:ext>
            </p:extLst>
          </p:nvPr>
        </p:nvGraphicFramePr>
        <p:xfrm>
          <a:off x="533400" y="2425460"/>
          <a:ext cx="8218054" cy="3306240"/>
        </p:xfrm>
        <a:graphic>
          <a:graphicData uri="http://schemas.openxmlformats.org/drawingml/2006/table">
            <a:tbl>
              <a:tblPr/>
              <a:tblGrid>
                <a:gridCol w="1600200"/>
                <a:gridCol w="1629295"/>
                <a:gridCol w="1869708"/>
                <a:gridCol w="1432926"/>
                <a:gridCol w="1685925"/>
              </a:tblGrid>
              <a:tr h="48461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How often monitor scores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4146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Often </a:t>
                      </a:r>
                      <a:endParaRPr lang="en-US" sz="2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Somewhat more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In-Frequent</a:t>
                      </a:r>
                      <a:endParaRPr lang="en-US" sz="2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Have not monitored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692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Average </a:t>
                      </a:r>
                      <a:endParaRPr lang="en-US" sz="2800" b="1" i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en-US" sz="28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Overall</a:t>
                      </a:r>
                    </a:p>
                    <a:p>
                      <a:pPr algn="ctr" fontAlgn="b"/>
                      <a:r>
                        <a:rPr lang="en-US" sz="28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Reduction</a:t>
                      </a:r>
                      <a:endParaRPr lang="en-US" sz="2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305800" y="61722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0096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Results of Agencies Performing Audits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4502501"/>
              </p:ext>
            </p:extLst>
          </p:nvPr>
        </p:nvGraphicFramePr>
        <p:xfrm>
          <a:off x="946727" y="1341120"/>
          <a:ext cx="7352146" cy="4983480"/>
        </p:xfrm>
        <a:graphic>
          <a:graphicData uri="http://schemas.openxmlformats.org/drawingml/2006/table">
            <a:tbl>
              <a:tblPr firstRow="1" firstCol="1" bandRow="1"/>
              <a:tblGrid>
                <a:gridCol w="2768990"/>
                <a:gridCol w="2417837"/>
                <a:gridCol w="2165319"/>
              </a:tblGrid>
              <a:tr h="2057400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Hospitalization Grouping at Initiation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Change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in HHC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Hospitalization Rate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Reduction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of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the HHC Rate 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03772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High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21.5%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457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Moderate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5.3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12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Low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2.8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457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6.6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534400" y="61722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11</a:t>
            </a:r>
          </a:p>
        </p:txBody>
      </p:sp>
    </p:spTree>
    <p:extLst>
      <p:ext uri="{BB962C8B-B14F-4D97-AF65-F5344CB8AC3E}">
        <p14:creationId xmlns="" xmlns:p14="http://schemas.microsoft.com/office/powerpoint/2010/main" val="546516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Overall Results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0333958"/>
              </p:ext>
            </p:extLst>
          </p:nvPr>
        </p:nvGraphicFramePr>
        <p:xfrm>
          <a:off x="577272" y="1142998"/>
          <a:ext cx="8109527" cy="4779821"/>
        </p:xfrm>
        <a:graphic>
          <a:graphicData uri="http://schemas.openxmlformats.org/drawingml/2006/table">
            <a:tbl>
              <a:tblPr firstRow="1" firstCol="1" bandRow="1"/>
              <a:tblGrid>
                <a:gridCol w="2374753"/>
                <a:gridCol w="3637919"/>
                <a:gridCol w="2096855"/>
              </a:tblGrid>
              <a:tr h="2136812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Hospitalization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Grouping </a:t>
                      </a: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 Initiation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Change in </a:t>
                      </a: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HHC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Hospitalization Rate: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First 6 Months vs.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Last 6 Months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Reduction</a:t>
                      </a: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of</a:t>
                      </a:r>
                      <a:r>
                        <a:rPr lang="en-US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their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HHC</a:t>
                      </a: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Rate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2024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High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19.9%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024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Moderate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024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Low Rate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937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Average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percentage points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458200" y="61722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95611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Audit charts of hospitalized patients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Critical to identifying core issues related to hospitalization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Create teachable moments</a:t>
            </a:r>
          </a:p>
          <a:p>
            <a:pPr marL="571500" indent="-514350">
              <a:buFont typeface="+mj-lt"/>
              <a:buAutoNum type="arabicPeriod"/>
            </a:pPr>
            <a:r>
              <a:rPr lang="en-US" b="1" dirty="0" smtClean="0"/>
              <a:t>Set clear and measureable goals and share with team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Set stretch goals and publicize and celebrate wins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61722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13</a:t>
            </a:r>
          </a:p>
        </p:txBody>
      </p:sp>
    </p:spTree>
    <p:extLst>
      <p:ext uri="{BB962C8B-B14F-4D97-AF65-F5344CB8AC3E}">
        <p14:creationId xmlns="" xmlns:p14="http://schemas.microsoft.com/office/powerpoint/2010/main" val="1100271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305800" cy="4754563"/>
          </a:xfrm>
        </p:spPr>
        <p:txBody>
          <a:bodyPr/>
          <a:lstStyle/>
          <a:p>
            <a:pPr marL="57150" lv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prstClr val="black"/>
                </a:solidFill>
              </a:rPr>
              <a:t>3.  </a:t>
            </a:r>
            <a:r>
              <a:rPr lang="en-US" b="1" dirty="0" smtClean="0">
                <a:solidFill>
                  <a:prstClr val="black"/>
                </a:solidFill>
              </a:rPr>
              <a:t>Accountability</a:t>
            </a:r>
            <a:endParaRPr lang="en-US" b="1" dirty="0">
              <a:solidFill>
                <a:prstClr val="black"/>
              </a:solidFill>
            </a:endParaRPr>
          </a:p>
          <a:p>
            <a:pPr marL="971550" lvl="1" indent="-514350"/>
            <a:r>
              <a:rPr lang="en-US" dirty="0">
                <a:solidFill>
                  <a:prstClr val="black"/>
                </a:solidFill>
              </a:rPr>
              <a:t>Have a leader that has authority, </a:t>
            </a:r>
            <a:r>
              <a:rPr lang="en-US" dirty="0" smtClean="0">
                <a:solidFill>
                  <a:prstClr val="black"/>
                </a:solidFill>
              </a:rPr>
              <a:t>accountability and </a:t>
            </a:r>
            <a:r>
              <a:rPr lang="en-US" dirty="0">
                <a:solidFill>
                  <a:prstClr val="black"/>
                </a:solidFill>
              </a:rPr>
              <a:t>respect of </a:t>
            </a:r>
            <a:r>
              <a:rPr lang="en-US" dirty="0" smtClean="0">
                <a:solidFill>
                  <a:prstClr val="black"/>
                </a:solidFill>
              </a:rPr>
              <a:t>clinicians.</a:t>
            </a:r>
          </a:p>
          <a:p>
            <a:pPr marL="57150" lv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prstClr val="black"/>
                </a:solidFill>
              </a:rPr>
              <a:t>4.  </a:t>
            </a:r>
            <a:r>
              <a:rPr lang="en-US" b="1" dirty="0" smtClean="0">
                <a:solidFill>
                  <a:prstClr val="black"/>
                </a:solidFill>
              </a:rPr>
              <a:t>Develop </a:t>
            </a:r>
            <a:r>
              <a:rPr lang="en-US" b="1" dirty="0">
                <a:solidFill>
                  <a:prstClr val="black"/>
                </a:solidFill>
              </a:rPr>
              <a:t>a plan for change and operationalize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</a:rPr>
              <a:t>Plan, Do, Check, Act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</a:rPr>
              <a:t>Don’t let daily fires distract from the </a:t>
            </a:r>
            <a:r>
              <a:rPr lang="en-US" dirty="0" smtClean="0">
                <a:solidFill>
                  <a:prstClr val="black"/>
                </a:solidFill>
              </a:rPr>
              <a:t>focus.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58200" y="6096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8632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371600"/>
          </a:xfrm>
        </p:spPr>
        <p:txBody>
          <a:bodyPr/>
          <a:lstStyle/>
          <a:p>
            <a:r>
              <a:rPr lang="en-US" dirty="0" err="1" smtClean="0"/>
              <a:t>SafeSide</a:t>
            </a:r>
            <a:r>
              <a:rPr lang="en-US" dirty="0" smtClean="0"/>
              <a:t> Hospitalization Study 2012: Key Findings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2590800"/>
            <a:ext cx="7467600" cy="3657600"/>
          </a:xfrm>
        </p:spPr>
        <p:txBody>
          <a:bodyPr/>
          <a:lstStyle/>
          <a:p>
            <a:pPr marL="627063" lvl="0" indent="-627063" algn="l" eaLnBrk="0" fontAlgn="base" hangingPunct="0"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1.  This patient was identified as high risk for  ACH.</a:t>
            </a:r>
          </a:p>
          <a:p>
            <a:pPr marL="457200" lvl="0" indent="-457200" algn="l" eaLnBrk="0" fontAlgn="base" hangingPunct="0">
              <a:spcAft>
                <a:spcPct val="0"/>
              </a:spcAft>
            </a:pPr>
            <a:endParaRPr lang="en-US" sz="2800" b="1" dirty="0">
              <a:solidFill>
                <a:prstClr val="black"/>
              </a:solidFill>
            </a:endParaRPr>
          </a:p>
          <a:p>
            <a:pPr marL="627063" lvl="0" indent="-627063" algn="l" eaLnBrk="0" fontAlgn="base" hangingPunct="0">
              <a:spcAft>
                <a:spcPct val="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2</a:t>
            </a:r>
            <a:r>
              <a:rPr lang="en-US" sz="2800" b="1" dirty="0">
                <a:solidFill>
                  <a:prstClr val="black"/>
                </a:solidFill>
              </a:rPr>
              <a:t>.  Interventions were implemented for the ACH risks identified.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458200" y="6096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15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1064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14400" y="2027237"/>
            <a:ext cx="7391400" cy="3382963"/>
          </a:xfrm>
        </p:spPr>
        <p:txBody>
          <a:bodyPr/>
          <a:lstStyle/>
          <a:p>
            <a:pPr marL="514350" indent="-457200"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</a:rPr>
              <a:t>Act with </a:t>
            </a:r>
            <a:r>
              <a:rPr lang="en-US" i="1" dirty="0" smtClean="0">
                <a:solidFill>
                  <a:prstClr val="black"/>
                </a:solidFill>
              </a:rPr>
              <a:t>purpose</a:t>
            </a:r>
            <a:endParaRPr lang="en-US" dirty="0" smtClean="0">
              <a:solidFill>
                <a:prstClr val="black"/>
              </a:solidFill>
            </a:endParaRPr>
          </a:p>
          <a:p>
            <a:pPr marL="514350" indent="-457200"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</a:rPr>
              <a:t>Make decisions based on </a:t>
            </a:r>
            <a:r>
              <a:rPr lang="en-US" i="1" dirty="0" smtClean="0">
                <a:solidFill>
                  <a:prstClr val="black"/>
                </a:solidFill>
              </a:rPr>
              <a:t>data</a:t>
            </a:r>
          </a:p>
          <a:p>
            <a:pPr marL="514350" indent="-457200"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</a:rPr>
              <a:t>Set clear </a:t>
            </a:r>
            <a:r>
              <a:rPr lang="en-US" i="1" dirty="0" smtClean="0">
                <a:solidFill>
                  <a:prstClr val="black"/>
                </a:solidFill>
              </a:rPr>
              <a:t>goals</a:t>
            </a:r>
          </a:p>
          <a:p>
            <a:pPr marL="514350" indent="-457200"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</a:rPr>
              <a:t>Have clear </a:t>
            </a:r>
            <a:r>
              <a:rPr lang="en-US" i="1" dirty="0" smtClean="0">
                <a:solidFill>
                  <a:prstClr val="black"/>
                </a:solidFill>
              </a:rPr>
              <a:t>outcomes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0" y="6096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16</a:t>
            </a:r>
          </a:p>
        </p:txBody>
      </p:sp>
    </p:spTree>
    <p:extLst>
      <p:ext uri="{BB962C8B-B14F-4D97-AF65-F5344CB8AC3E}">
        <p14:creationId xmlns="" xmlns:p14="http://schemas.microsoft.com/office/powerpoint/2010/main" val="1486061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1295400"/>
            <a:ext cx="9124950" cy="4038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Gina L. Mazza RN, BSN</a:t>
            </a:r>
            <a:r>
              <a:rPr lang="en-US" sz="4400" smtClean="0"/>
              <a:t/>
            </a:r>
            <a:br>
              <a:rPr lang="en-US" sz="440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413- 584-5300</a:t>
            </a:r>
            <a:br>
              <a:rPr lang="en-US" sz="4400" dirty="0" smtClean="0"/>
            </a:br>
            <a:endParaRPr lang="en-US" sz="4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0" y="6096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17</a:t>
            </a:r>
          </a:p>
        </p:txBody>
      </p:sp>
    </p:spTree>
    <p:extLst>
      <p:ext uri="{BB962C8B-B14F-4D97-AF65-F5344CB8AC3E}">
        <p14:creationId xmlns="" xmlns:p14="http://schemas.microsoft.com/office/powerpoint/2010/main" val="29142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14001</TotalTime>
  <Words>560</Words>
  <Application>Microsoft Office PowerPoint</Application>
  <PresentationFormat>On-screen Show (4:3)</PresentationFormat>
  <Paragraphs>195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1_Office Theme</vt:lpstr>
      <vt:lpstr>2_Office Theme</vt:lpstr>
      <vt:lpstr>3_Office Theme</vt:lpstr>
      <vt:lpstr>Office Theme</vt:lpstr>
      <vt:lpstr>Slide 1</vt:lpstr>
      <vt:lpstr>Slide 2</vt:lpstr>
      <vt:lpstr>Slide 3</vt:lpstr>
      <vt:lpstr>Slide 4</vt:lpstr>
      <vt:lpstr>The Program…</vt:lpstr>
      <vt:lpstr>Revised Structure</vt:lpstr>
      <vt:lpstr>SafeSide™ Structure</vt:lpstr>
      <vt:lpstr>Slide 8</vt:lpstr>
      <vt:lpstr>Leadership of Program</vt:lpstr>
      <vt:lpstr>Frequency of Monitoring Hospitalization Rates</vt:lpstr>
      <vt:lpstr>Results of Agencies Performing Audits</vt:lpstr>
      <vt:lpstr>Overall Results</vt:lpstr>
      <vt:lpstr>Recommendations</vt:lpstr>
      <vt:lpstr>Recommendations</vt:lpstr>
      <vt:lpstr>SafeSide Hospitalization Study 2012: Key Findings</vt:lpstr>
      <vt:lpstr>Final Thoughts</vt:lpstr>
      <vt:lpstr> Gina L. Mazza RN, BSN  413- 584-5300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Ebru Kardan</dc:creator>
  <cp:lastModifiedBy>Administrator</cp:lastModifiedBy>
  <cp:revision>130</cp:revision>
  <cp:lastPrinted>2012-07-26T19:36:26Z</cp:lastPrinted>
  <dcterms:created xsi:type="dcterms:W3CDTF">2011-03-04T18:49:09Z</dcterms:created>
  <dcterms:modified xsi:type="dcterms:W3CDTF">2013-02-04T17:15:32Z</dcterms:modified>
</cp:coreProperties>
</file>