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4" r:id="rId2"/>
    <p:sldId id="328" r:id="rId3"/>
    <p:sldId id="346" r:id="rId4"/>
    <p:sldId id="329" r:id="rId5"/>
    <p:sldId id="327" r:id="rId6"/>
    <p:sldId id="349" r:id="rId7"/>
    <p:sldId id="350" r:id="rId8"/>
    <p:sldId id="344" r:id="rId9"/>
    <p:sldId id="335" r:id="rId10"/>
    <p:sldId id="345" r:id="rId11"/>
    <p:sldId id="351" r:id="rId12"/>
    <p:sldId id="332" r:id="rId13"/>
    <p:sldId id="343" r:id="rId14"/>
    <p:sldId id="347" r:id="rId15"/>
    <p:sldId id="348" r:id="rId16"/>
  </p:sldIdLst>
  <p:sldSz cx="9144000" cy="6858000" type="screen4x3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FF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62" autoAdjust="0"/>
    <p:restoredTop sz="86466" autoAdjust="0"/>
  </p:normalViewPr>
  <p:slideViewPr>
    <p:cSldViewPr>
      <p:cViewPr varScale="1">
        <p:scale>
          <a:sx n="68" d="100"/>
          <a:sy n="68" d="100"/>
        </p:scale>
        <p:origin x="-540" y="-96"/>
      </p:cViewPr>
      <p:guideLst>
        <p:guide orient="horz" pos="768"/>
        <p:guide pos="336"/>
      </p:guideLst>
    </p:cSldViewPr>
  </p:slideViewPr>
  <p:outlineViewPr>
    <p:cViewPr>
      <p:scale>
        <a:sx n="33" d="100"/>
        <a:sy n="33" d="100"/>
      </p:scale>
      <p:origin x="0" y="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130"/>
    </p:cViewPr>
  </p:sorterViewPr>
  <p:notesViewPr>
    <p:cSldViewPr showGuides="1">
      <p:cViewPr varScale="1">
        <p:scale>
          <a:sx n="50" d="100"/>
          <a:sy n="50" d="100"/>
        </p:scale>
        <p:origin x="-1956" y="-114"/>
      </p:cViewPr>
      <p:guideLst>
        <p:guide orient="horz" pos="2904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h-filesrvr1\users\GBIRD\End%20of%20Life\Palliative%20Care\HNS%20Palliative%20Care%20Referrals%20Beverly%20Trend%20FY1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title>
      <c:tx>
        <c:rich>
          <a:bodyPr/>
          <a:lstStyle/>
          <a:p>
            <a:pPr>
              <a:defRPr sz="28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Massachusetts Residents Dying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at Home: Wishes vs. Reality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1315813648293969"/>
          <c:y val="0.22683328091097621"/>
          <c:w val="0.82348228346456698"/>
          <c:h val="0.57980200342255794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>
                <c:manualLayout>
                  <c:x val="6.2500000000000047E-3"/>
                  <c:y val="-0.13750000000000001"/>
                </c:manualLayout>
              </c:layout>
              <c:showVal val="1"/>
            </c:dLbl>
            <c:dLbl>
              <c:idx val="1"/>
              <c:layout>
                <c:manualLayout>
                  <c:x val="6.2498359580052485E-3"/>
                  <c:y val="-6.2500000000000047E-3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Wish To Die at Home</c:v>
                </c:pt>
                <c:pt idx="1">
                  <c:v>Die at Home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0.67000000000000082</c:v>
                </c:pt>
                <c:pt idx="1">
                  <c:v>0.24000000000000013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Wish To Die at Home</c:v>
                </c:pt>
                <c:pt idx="1">
                  <c:v>Die at Home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Column3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Wish To Die at Home</c:v>
                </c:pt>
                <c:pt idx="1">
                  <c:v>Die at Home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</c:numCache>
            </c:numRef>
          </c:val>
        </c:ser>
        <c:dLbls/>
        <c:overlap val="100"/>
        <c:axId val="73050368"/>
        <c:axId val="73060736"/>
      </c:barChart>
      <c:catAx>
        <c:axId val="730503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r>
                  <a:rPr lang="en-US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% of Massachusetts 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Residents</a:t>
                </a:r>
              </a:p>
            </c:rich>
          </c:tx>
          <c:layout>
            <c:manualLayout>
              <c:xMode val="edge"/>
              <c:yMode val="edge"/>
              <c:x val="0.32290019813767551"/>
              <c:y val="0.92431806251491289"/>
            </c:manualLayout>
          </c:layout>
        </c:title>
        <c:tickLblPos val="nextTo"/>
        <c:txPr>
          <a:bodyPr/>
          <a:lstStyle/>
          <a:p>
            <a:pPr>
              <a:defRPr sz="2000" b="1">
                <a:solidFill>
                  <a:schemeClr val="accent1">
                    <a:lumMod val="50000"/>
                  </a:schemeClr>
                </a:solidFill>
              </a:defRPr>
            </a:pPr>
            <a:endParaRPr lang="en-US"/>
          </a:p>
        </c:txPr>
        <c:crossAx val="73060736"/>
        <c:crosses val="autoZero"/>
        <c:auto val="1"/>
        <c:lblAlgn val="ctr"/>
        <c:lblOffset val="100"/>
      </c:catAx>
      <c:valAx>
        <c:axId val="73060736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>
                <a:solidFill>
                  <a:schemeClr val="accent1">
                    <a:lumMod val="50000"/>
                  </a:schemeClr>
                </a:solidFill>
              </a:defRPr>
            </a:pPr>
            <a:endParaRPr lang="en-US"/>
          </a:p>
        </c:txPr>
        <c:crossAx val="73050368"/>
        <c:crosses val="autoZero"/>
        <c:crossBetween val="between"/>
        <c:majorUnit val="0.2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chemeClr val="tx2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chemeClr val="tx2"/>
                </a:solidFill>
                <a:latin typeface="Calibri"/>
                <a:cs typeface="Calibri"/>
              </a:rPr>
              <a:t>Palliative Care Referrals from Beverly Hospital to </a:t>
            </a:r>
          </a:p>
          <a:p>
            <a:pPr>
              <a:defRPr sz="1000" b="0" i="0" u="none" strike="noStrike" baseline="0">
                <a:solidFill>
                  <a:schemeClr val="tx2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chemeClr val="tx2"/>
                </a:solidFill>
                <a:latin typeface="Calibri"/>
                <a:cs typeface="Calibri"/>
              </a:rPr>
              <a:t>Hospice of the Northshore </a:t>
            </a:r>
            <a:endParaRPr lang="en-US">
              <a:solidFill>
                <a:schemeClr val="tx2"/>
              </a:solidFill>
            </a:endParaRP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219884076990376"/>
          <c:y val="0.2088079615048119"/>
          <c:w val="0.8132749343832022"/>
          <c:h val="0.58789734616506273"/>
        </c:manualLayout>
      </c:layout>
      <c:lineChart>
        <c:grouping val="standard"/>
        <c:ser>
          <c:idx val="0"/>
          <c:order val="0"/>
          <c:cat>
            <c:numRef>
              <c:f>'Beverly Hospital 2010-2012 (2)'!$B$8:$B$31</c:f>
              <c:numCache>
                <c:formatCode>[$-409]mmm\-yy;@</c:formatCode>
                <c:ptCount val="24"/>
                <c:pt idx="0">
                  <c:v>40544</c:v>
                </c:pt>
                <c:pt idx="1">
                  <c:v>40575</c:v>
                </c:pt>
                <c:pt idx="2">
                  <c:v>40603</c:v>
                </c:pt>
                <c:pt idx="3">
                  <c:v>40634</c:v>
                </c:pt>
                <c:pt idx="4">
                  <c:v>40664</c:v>
                </c:pt>
                <c:pt idx="5">
                  <c:v>40695</c:v>
                </c:pt>
                <c:pt idx="6">
                  <c:v>40725</c:v>
                </c:pt>
                <c:pt idx="7">
                  <c:v>40756</c:v>
                </c:pt>
                <c:pt idx="8">
                  <c:v>40787</c:v>
                </c:pt>
                <c:pt idx="9">
                  <c:v>40817</c:v>
                </c:pt>
                <c:pt idx="10">
                  <c:v>40848</c:v>
                </c:pt>
                <c:pt idx="11">
                  <c:v>40878</c:v>
                </c:pt>
                <c:pt idx="12">
                  <c:v>40909</c:v>
                </c:pt>
                <c:pt idx="13">
                  <c:v>40940</c:v>
                </c:pt>
                <c:pt idx="14">
                  <c:v>40969</c:v>
                </c:pt>
                <c:pt idx="15">
                  <c:v>41000</c:v>
                </c:pt>
                <c:pt idx="16">
                  <c:v>41030</c:v>
                </c:pt>
                <c:pt idx="17">
                  <c:v>41061</c:v>
                </c:pt>
                <c:pt idx="18">
                  <c:v>41091</c:v>
                </c:pt>
                <c:pt idx="19">
                  <c:v>41122</c:v>
                </c:pt>
                <c:pt idx="20">
                  <c:v>41153</c:v>
                </c:pt>
                <c:pt idx="21">
                  <c:v>41183</c:v>
                </c:pt>
                <c:pt idx="22">
                  <c:v>41214</c:v>
                </c:pt>
                <c:pt idx="23">
                  <c:v>41244</c:v>
                </c:pt>
              </c:numCache>
            </c:numRef>
          </c:cat>
          <c:val>
            <c:numRef>
              <c:f>'Beverly Hospital 2010-2012 (2)'!$C$8:$C$31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7</c:v>
                </c:pt>
                <c:pt idx="3">
                  <c:v>2</c:v>
                </c:pt>
                <c:pt idx="4">
                  <c:v>5</c:v>
                </c:pt>
                <c:pt idx="5">
                  <c:v>0</c:v>
                </c:pt>
                <c:pt idx="6">
                  <c:v>4</c:v>
                </c:pt>
                <c:pt idx="7">
                  <c:v>1</c:v>
                </c:pt>
                <c:pt idx="8">
                  <c:v>5</c:v>
                </c:pt>
                <c:pt idx="9">
                  <c:v>0</c:v>
                </c:pt>
                <c:pt idx="10">
                  <c:v>6</c:v>
                </c:pt>
                <c:pt idx="11">
                  <c:v>21</c:v>
                </c:pt>
                <c:pt idx="12">
                  <c:v>27</c:v>
                </c:pt>
                <c:pt idx="13">
                  <c:v>33</c:v>
                </c:pt>
                <c:pt idx="14">
                  <c:v>25</c:v>
                </c:pt>
                <c:pt idx="15">
                  <c:v>32</c:v>
                </c:pt>
                <c:pt idx="16">
                  <c:v>31</c:v>
                </c:pt>
                <c:pt idx="17">
                  <c:v>30</c:v>
                </c:pt>
                <c:pt idx="18">
                  <c:v>33</c:v>
                </c:pt>
                <c:pt idx="19">
                  <c:v>29</c:v>
                </c:pt>
                <c:pt idx="20">
                  <c:v>22</c:v>
                </c:pt>
                <c:pt idx="21">
                  <c:v>24</c:v>
                </c:pt>
                <c:pt idx="22">
                  <c:v>27</c:v>
                </c:pt>
                <c:pt idx="23">
                  <c:v>33</c:v>
                </c:pt>
              </c:numCache>
            </c:numRef>
          </c:val>
        </c:ser>
        <c:dLbls/>
        <c:marker val="1"/>
        <c:axId val="64002688"/>
        <c:axId val="64631168"/>
      </c:lineChart>
      <c:dateAx>
        <c:axId val="64002688"/>
        <c:scaling>
          <c:orientation val="minMax"/>
        </c:scaling>
        <c:axPos val="b"/>
        <c:numFmt formatCode="[$-409]mmm\-yy;@" sourceLinked="0"/>
        <c:tickLblPos val="nextTo"/>
        <c:txPr>
          <a:bodyPr rot="-5400000" vert="horz"/>
          <a:lstStyle/>
          <a:p>
            <a:pPr>
              <a:defRPr sz="800" b="0" i="0" u="none" strike="noStrike" baseline="0">
                <a:solidFill>
                  <a:schemeClr val="tx2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64631168"/>
        <c:crosses val="autoZero"/>
        <c:auto val="1"/>
        <c:lblOffset val="100"/>
        <c:baseTimeUnit val="months"/>
        <c:majorUnit val="1"/>
        <c:majorTimeUnit val="months"/>
      </c:dateAx>
      <c:valAx>
        <c:axId val="6463116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chemeClr val="tx2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>
                    <a:solidFill>
                      <a:schemeClr val="tx2"/>
                    </a:solidFill>
                  </a:rPr>
                  <a:t>Number</a:t>
                </a:r>
              </a:p>
            </c:rich>
          </c:tx>
          <c:layout>
            <c:manualLayout>
              <c:xMode val="edge"/>
              <c:yMode val="edge"/>
              <c:x val="9.6965144857687723E-3"/>
              <c:y val="0.42890474897534364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chemeClr val="tx2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640026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234" cy="460581"/>
          </a:xfrm>
          <a:prstGeom prst="rect">
            <a:avLst/>
          </a:prstGeom>
        </p:spPr>
        <p:txBody>
          <a:bodyPr vert="horz" lIns="85204" tIns="42602" rIns="85204" bIns="4260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417" y="0"/>
            <a:ext cx="3005234" cy="460581"/>
          </a:xfrm>
          <a:prstGeom prst="rect">
            <a:avLst/>
          </a:prstGeom>
        </p:spPr>
        <p:txBody>
          <a:bodyPr vert="horz" lIns="85204" tIns="42602" rIns="85204" bIns="42602" rtlCol="0"/>
          <a:lstStyle>
            <a:lvl1pPr algn="r">
              <a:defRPr sz="1100"/>
            </a:lvl1pPr>
          </a:lstStyle>
          <a:p>
            <a:fld id="{454DF3F6-37DE-45C0-A377-6ACA1FEEBF09}" type="datetimeFigureOut">
              <a:rPr lang="en-US" smtClean="0"/>
              <a:pPr/>
              <a:t>1/29/2013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190"/>
            <a:ext cx="3005234" cy="460581"/>
          </a:xfrm>
          <a:prstGeom prst="rect">
            <a:avLst/>
          </a:prstGeom>
        </p:spPr>
        <p:txBody>
          <a:bodyPr vert="horz" lIns="85204" tIns="42602" rIns="85204" bIns="4260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17" y="8758190"/>
            <a:ext cx="3005234" cy="460581"/>
          </a:xfrm>
          <a:prstGeom prst="rect">
            <a:avLst/>
          </a:prstGeom>
        </p:spPr>
        <p:txBody>
          <a:bodyPr vert="horz" lIns="85204" tIns="42602" rIns="85204" bIns="42602" rtlCol="0" anchor="b"/>
          <a:lstStyle>
            <a:lvl1pPr algn="r">
              <a:defRPr sz="1100"/>
            </a:lvl1pPr>
          </a:lstStyle>
          <a:p>
            <a:fld id="{3D99E523-00DF-4944-A658-5D2BEA53FE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0256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1"/>
            <a:ext cx="3004506" cy="46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43" tIns="45023" rIns="90043" bIns="45023" numCol="1" anchor="t" anchorCtr="0" compatLnSpc="1">
            <a:prstTxWarp prst="textNoShape">
              <a:avLst/>
            </a:prstTxWarp>
          </a:bodyPr>
          <a:lstStyle>
            <a:lvl1pPr defTabSz="900989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28128" y="1"/>
            <a:ext cx="3004506" cy="46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43" tIns="45023" rIns="90043" bIns="45023" numCol="1" anchor="t" anchorCtr="0" compatLnSpc="1">
            <a:prstTxWarp prst="textNoShape">
              <a:avLst/>
            </a:prstTxWarp>
          </a:bodyPr>
          <a:lstStyle>
            <a:lvl1pPr algn="r" defTabSz="900989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8AAC6B1-9064-4AE3-AD78-F510E875B206}" type="datetimeFigureOut">
              <a:rPr lang="en-US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1688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61" tIns="44130" rIns="88261" bIns="4413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93109" y="4378891"/>
            <a:ext cx="5547987" cy="4149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43" tIns="45023" rIns="90043" bIns="4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8757776"/>
            <a:ext cx="3004506" cy="46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43" tIns="45023" rIns="90043" bIns="45023" numCol="1" anchor="b" anchorCtr="0" compatLnSpc="1">
            <a:prstTxWarp prst="textNoShape">
              <a:avLst/>
            </a:prstTxWarp>
          </a:bodyPr>
          <a:lstStyle>
            <a:lvl1pPr defTabSz="900989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28128" y="8757776"/>
            <a:ext cx="3004506" cy="46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43" tIns="45023" rIns="90043" bIns="45023" numCol="1" anchor="b" anchorCtr="0" compatLnSpc="1">
            <a:prstTxWarp prst="textNoShape">
              <a:avLst/>
            </a:prstTxWarp>
          </a:bodyPr>
          <a:lstStyle>
            <a:lvl1pPr algn="r" defTabSz="900989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41568DE-C4A2-41AF-BCB1-C1960FCF87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47378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Intro –thanks, etc.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AF9ED0-1280-4334-831D-9FE694CE14B5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</a:t>
            </a:fld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Intro –thanks, etc.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1pPr>
            <a:lvl2pPr marL="711430" indent="-273627"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2pPr>
            <a:lvl3pPr marL="1094509" indent="-218901"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3pPr>
            <a:lvl4pPr marL="1532311" indent="-218901"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4pPr>
            <a:lvl5pPr marL="1970115" indent="-218901"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5pPr>
            <a:lvl6pPr marL="2407918" indent="-21890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6pPr>
            <a:lvl7pPr marL="2845721" indent="-21890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7pPr>
            <a:lvl8pPr marL="3283525" indent="-21890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8pPr>
            <a:lvl9pPr marL="3721329" indent="-21890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/>
            <a:fld id="{351FD2E3-C956-4F4B-B7F8-6B1AD9F6B387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2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Intro –thanks, etc.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862D56-8F72-4B59-BD50-6D27B82367FF}" type="slidenum">
              <a:rPr lang="en-US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Intro –thanks, etc.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1pPr>
            <a:lvl2pPr marL="711430" indent="-273627"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2pPr>
            <a:lvl3pPr marL="1094509" indent="-218901"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3pPr>
            <a:lvl4pPr marL="1532311" indent="-218901"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4pPr>
            <a:lvl5pPr marL="1970115" indent="-218901" eaLnBrk="0" hangingPunct="0"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5pPr>
            <a:lvl6pPr marL="2407918" indent="-21890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6pPr>
            <a:lvl7pPr marL="2845721" indent="-21890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7pPr>
            <a:lvl8pPr marL="3283525" indent="-21890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8pPr>
            <a:lvl9pPr marL="3721329" indent="-21890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/>
            <a:fld id="{351FD2E3-C956-4F4B-B7F8-6B1AD9F6B387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4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NICHE started work</a:t>
            </a:r>
            <a:r>
              <a:rPr lang="en-US" baseline="0" dirty="0" smtClean="0"/>
              <a:t> in 2007 with our Senior Adult Unit</a:t>
            </a:r>
          </a:p>
          <a:p>
            <a:r>
              <a:rPr lang="en-US" dirty="0" smtClean="0"/>
              <a:t>Geriatric</a:t>
            </a:r>
            <a:r>
              <a:rPr lang="en-US" baseline="0" dirty="0" smtClean="0"/>
              <a:t> syndromes</a:t>
            </a:r>
          </a:p>
          <a:p>
            <a:r>
              <a:rPr lang="en-US" baseline="0" dirty="0" smtClean="0"/>
              <a:t>Evidenced-based care, education to our staff</a:t>
            </a:r>
          </a:p>
          <a:p>
            <a:pPr marL="159757" indent="-159757">
              <a:buFont typeface="Wingdings"/>
              <a:buChar char="Ø"/>
            </a:pPr>
            <a:r>
              <a:rPr lang="en-US" baseline="0" dirty="0" smtClean="0"/>
              <a:t>350 RNs and 50 Cas attended 2 day Geriatric Resource Training Sessions</a:t>
            </a:r>
          </a:p>
          <a:p>
            <a:pPr marL="159757" indent="-159757">
              <a:buFont typeface="Wingdings"/>
              <a:buChar char="Ø"/>
            </a:pPr>
            <a:endParaRPr lang="en-US" baseline="0" dirty="0" smtClean="0"/>
          </a:p>
          <a:p>
            <a:pPr marL="159757" indent="-159757">
              <a:buFont typeface="Wingdings"/>
              <a:buChar char="Ø"/>
            </a:pPr>
            <a:r>
              <a:rPr lang="en-US" baseline="0" dirty="0" smtClean="0"/>
              <a:t>STAAR – many readmissions related to end of life issues</a:t>
            </a:r>
          </a:p>
          <a:p>
            <a:pPr marL="159757" indent="-159757">
              <a:buFont typeface="Wingdings"/>
              <a:buChar char="Ø"/>
            </a:pPr>
            <a:r>
              <a:rPr lang="en-US" dirty="0" smtClean="0"/>
              <a:t>ACP</a:t>
            </a:r>
          </a:p>
          <a:p>
            <a:pPr marL="159757" indent="-159757">
              <a:buFont typeface="Wingdings"/>
              <a:buChar char="Ø"/>
            </a:pPr>
            <a:r>
              <a:rPr lang="en-US" dirty="0" smtClean="0"/>
              <a:t>Center to advance palliative care framework</a:t>
            </a:r>
          </a:p>
          <a:p>
            <a:pPr marL="159757" indent="-159757">
              <a:buFont typeface="Wingdings"/>
              <a:buChar char="Ø"/>
            </a:pPr>
            <a:r>
              <a:rPr lang="en-US" dirty="0" smtClean="0"/>
              <a:t>5 Wishes</a:t>
            </a:r>
          </a:p>
          <a:p>
            <a:pPr marL="159757" indent="-159757">
              <a:buFont typeface="Wingdings"/>
              <a:buChar char="Ø"/>
            </a:pPr>
            <a:r>
              <a:rPr lang="en-US" dirty="0" smtClean="0"/>
              <a:t>MOLST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1568DE-C4A2-41AF-BCB1-C1960FCF877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569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read this list but give advice</a:t>
            </a:r>
            <a:r>
              <a:rPr lang="en-US" baseline="0" dirty="0" smtClean="0"/>
              <a:t> on these steps.  More detail on how you made these things happen.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1568DE-C4A2-41AF-BCB1-C1960FCF877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read this list but give advice</a:t>
            </a:r>
            <a:r>
              <a:rPr lang="en-US" baseline="0" dirty="0" smtClean="0"/>
              <a:t> on these steps.  More detail on how you made these things happen.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1568DE-C4A2-41AF-BCB1-C1960FCF877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1568DE-C4A2-41AF-BCB1-C1960FCF877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2745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1568DE-C4A2-41AF-BCB1-C1960FCF877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085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96F1B-A7E7-41AF-B627-B3F2D5F9DBD6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6141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F88B0-BC2C-4C31-B164-A625193AA2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23DB7E-017E-427F-9AF9-67690D731DC7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589713"/>
            <a:ext cx="676275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98AC2-3B26-4298-87B5-CD95F0E46C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DB9D-F5E3-41CA-A281-3BCC2F9C4A53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1E2EB-5DF5-4172-9180-4D94BA6819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62690-D673-4BD7-B670-1373F1481DD9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95FFD-12D9-4855-8D9B-8F72C6093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E425B-ED44-4F5E-AE1A-049963BE07A6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B61C0-1BE1-4E1F-AD7B-C3B7D4ED73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88255-9938-45A4-B8CF-8A1625D979A7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D4672-6F7F-4F19-B46A-96D5396719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390233-9D85-4971-8866-9D1C93BCDC1F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613525"/>
            <a:ext cx="8382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10AF7-373E-424B-8833-288FDB781C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5C88-AA2E-4CBB-9351-44F6EEA02351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A74DF-50E8-43A4-B227-41F88A9E37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DCCB1-494C-4B41-B9E0-0F4673469C0C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E8475-2E77-4A8F-A020-1DD2131D5D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AD2A-4F91-4A3B-84CD-AD065DA19489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05ACC-ED50-45FC-8697-6553255E7D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B74F-6A2A-4A40-9FB1-7D79F3C6F5A3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EF39C-ED8A-464C-BAA1-97248D6BE5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8FE6-BE9A-4416-BBF4-EB16465F18DF}" type="datetime1">
              <a:rPr lang="en-US" smtClean="0"/>
              <a:pPr/>
              <a:t>1/29/2013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2889-321F-4F47-B5F1-369FA8BB30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2557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F743-DB27-4220-898A-CE3B90AFFE13}" type="datetime1">
              <a:rPr lang="en-US" smtClean="0"/>
              <a:pPr/>
              <a:t>1/29/2013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2889-321F-4F47-B5F1-369FA8BB30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2557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F1397D-91B6-4C9C-989D-81DA6FD551A9}" type="datetime1">
              <a:rPr lang="en-US" smtClean="0"/>
              <a:pPr>
                <a:defRPr/>
              </a:pPr>
              <a:t>1/29/2013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BA2AF3-D27D-4D2C-8E51-DF0BB47259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6934200" y="6400800"/>
            <a:ext cx="2362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Addison Gilbert</a:t>
            </a: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 Hospital</a:t>
            </a:r>
            <a:endParaRPr lang="en-US" sz="900" dirty="0" smtClean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Beverly Hospital</a:t>
            </a:r>
          </a:p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Bayridge Hospital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57" r:id="rId4"/>
    <p:sldLayoutId id="2147483656" r:id="rId5"/>
    <p:sldLayoutId id="2147483655" r:id="rId6"/>
    <p:sldLayoutId id="2147483661" r:id="rId7"/>
    <p:sldLayoutId id="2147483654" r:id="rId8"/>
    <p:sldLayoutId id="2147483653" r:id="rId9"/>
    <p:sldLayoutId id="2147483652" r:id="rId10"/>
    <p:sldLayoutId id="2147483651" r:id="rId11"/>
    <p:sldLayoutId id="2147483663" r:id="rId12"/>
    <p:sldLayoutId id="2147483664" r:id="rId13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c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molst-ma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6"/>
          <p:cNvSpPr txBox="1">
            <a:spLocks noChangeArrowheads="1"/>
          </p:cNvSpPr>
          <p:nvPr/>
        </p:nvSpPr>
        <p:spPr bwMode="auto">
          <a:xfrm>
            <a:off x="381000" y="975360"/>
            <a:ext cx="85344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Advance Care Planning </a:t>
            </a:r>
          </a:p>
          <a:p>
            <a:pPr algn="ctr">
              <a:defRPr/>
            </a:pP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&amp; </a:t>
            </a:r>
          </a:p>
          <a:p>
            <a:pPr algn="ctr">
              <a:defRPr/>
            </a:pP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MOLST</a:t>
            </a:r>
          </a:p>
          <a:p>
            <a:pPr algn="ctr">
              <a:defRPr/>
            </a:pPr>
            <a:endParaRPr lang="en-US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n-US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Beverly Hospital &amp; Addison Gilbert Hospital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62950" y="6519068"/>
            <a:ext cx="533400" cy="239713"/>
          </a:xfrm>
        </p:spPr>
        <p:txBody>
          <a:bodyPr/>
          <a:lstStyle/>
          <a:p>
            <a:pPr>
              <a:defRPr/>
            </a:pPr>
            <a:fld id="{74237144-D417-44EA-819E-322D74B7248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4170655"/>
            <a:ext cx="6477000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Shirley Conway, RN, Director of Geriatric Initiatives</a:t>
            </a:r>
          </a:p>
          <a:p>
            <a:pPr algn="ctr">
              <a:spcBef>
                <a:spcPts val="300"/>
              </a:spcBef>
            </a:pPr>
            <a:r>
              <a:rPr 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Michael Tarmey, RN, Director for Behavioral Health Services</a:t>
            </a:r>
          </a:p>
          <a:p>
            <a:pPr algn="ctr">
              <a:spcBef>
                <a:spcPts val="300"/>
              </a:spcBef>
            </a:pPr>
            <a:r>
              <a:rPr 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Fay Curtis, RN, Director for Acute Care Services</a:t>
            </a:r>
          </a:p>
          <a:p>
            <a:pPr algn="ctr">
              <a:spcBef>
                <a:spcPts val="300"/>
              </a:spcBef>
            </a:pPr>
            <a:r>
              <a:rPr 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Greg Bird, RN, </a:t>
            </a: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(former SVP </a:t>
            </a:r>
            <a:r>
              <a:rPr 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 Patient Care Services &amp; </a:t>
            </a: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CNO) VP for Care Management for Lahey Clinical Performance Accountable Care Organization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14B92889-321F-4F47-B5F1-369FA8BB301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16"/>
          <p:cNvSpPr txBox="1">
            <a:spLocks noChangeArrowheads="1"/>
          </p:cNvSpPr>
          <p:nvPr/>
        </p:nvSpPr>
        <p:spPr bwMode="auto">
          <a:xfrm>
            <a:off x="533400" y="2515835"/>
            <a:ext cx="7848600" cy="217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Choices.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Wishes.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Honoring Choices. 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Honoring Wishes.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 bwMode="auto">
          <a:xfrm>
            <a:off x="56536" y="0"/>
            <a:ext cx="908746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Advance Care Planning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2902627" y="1796534"/>
            <a:ext cx="3110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What's it about?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762000"/>
            <a:ext cx="8077200" cy="0"/>
          </a:xfrm>
          <a:prstGeom prst="line">
            <a:avLst/>
          </a:prstGeom>
          <a:ln w="889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7455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05561"/>
            <a:ext cx="2133600" cy="376239"/>
          </a:xfrm>
        </p:spPr>
        <p:txBody>
          <a:bodyPr/>
          <a:lstStyle/>
          <a:p>
            <a:pPr>
              <a:defRPr/>
            </a:pPr>
            <a:fld id="{E1AF37B8-1E60-4849-9DCD-A3EC0CBE5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870419445"/>
              </p:ext>
            </p:extLst>
          </p:nvPr>
        </p:nvGraphicFramePr>
        <p:xfrm>
          <a:off x="990601" y="990599"/>
          <a:ext cx="7010400" cy="468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533401" y="5680075"/>
            <a:ext cx="7467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dirty="0" smtClean="0">
                <a:solidFill>
                  <a:schemeClr val="tx2">
                    <a:lumMod val="75000"/>
                  </a:schemeClr>
                </a:solidFill>
              </a:rPr>
              <a:t>Source:. Patient-Centered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</a:rPr>
              <a:t>Care and Human Mortality </a:t>
            </a:r>
            <a:r>
              <a:rPr lang="en-US" sz="8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</a:rPr>
              <a:t> The Urgency of Health System Reforms to Ensure Respect for Patients’ Wishes and Accountability for Excellence In </a:t>
            </a:r>
            <a:r>
              <a:rPr lang="en-US" sz="800" dirty="0" smtClean="0">
                <a:solidFill>
                  <a:schemeClr val="tx2">
                    <a:lumMod val="75000"/>
                  </a:schemeClr>
                </a:solidFill>
              </a:rPr>
              <a:t>Care. Report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</a:rPr>
              <a:t>and Recommendations of the </a:t>
            </a:r>
            <a:r>
              <a:rPr lang="en-US" sz="800" dirty="0" smtClean="0">
                <a:solidFill>
                  <a:schemeClr val="tx2">
                    <a:lumMod val="75000"/>
                  </a:schemeClr>
                </a:solidFill>
              </a:rPr>
              <a:t>Massachusetts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</a:rPr>
              <a:t>Expert Panel </a:t>
            </a:r>
            <a:r>
              <a:rPr lang="en-US" sz="800" dirty="0" smtClean="0">
                <a:solidFill>
                  <a:schemeClr val="tx2">
                    <a:lumMod val="75000"/>
                  </a:schemeClr>
                </a:solidFill>
              </a:rPr>
              <a:t>on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</a:rPr>
              <a:t>End-of-Life </a:t>
            </a:r>
            <a:r>
              <a:rPr lang="en-US" sz="800" dirty="0" smtClean="0">
                <a:solidFill>
                  <a:schemeClr val="tx2">
                    <a:lumMod val="75000"/>
                  </a:schemeClr>
                </a:solidFill>
              </a:rPr>
              <a:t>Care. October 2010. P.1.</a:t>
            </a:r>
            <a:endParaRPr lang="en-US" sz="8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077200" cy="0"/>
          </a:xfrm>
          <a:prstGeom prst="line">
            <a:avLst/>
          </a:prstGeom>
          <a:ln w="889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3"/>
          <p:cNvSpPr txBox="1">
            <a:spLocks/>
          </p:cNvSpPr>
          <p:nvPr/>
        </p:nvSpPr>
        <p:spPr>
          <a:xfrm>
            <a:off x="533400" y="0"/>
            <a:ext cx="8229600" cy="76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What Do the Patients Want?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24968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fld id="{14B92889-321F-4F47-B5F1-369FA8BB301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533400" y="0"/>
            <a:ext cx="8229600" cy="76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What Do the Patients Want?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48248" y="1447800"/>
            <a:ext cx="6477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Clinicians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often fail to properly elicit and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heed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the wishes of patients,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and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>
              <a:spcBef>
                <a:spcPts val="0"/>
              </a:spcBef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the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dominant hospital culture of cure and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save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at all costs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>
              <a:spcBef>
                <a:spcPts val="0"/>
              </a:spcBef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leads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to care that may be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>
              <a:spcBef>
                <a:spcPts val="0"/>
              </a:spcBef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technically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excellent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but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adds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to suffering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>
              <a:spcBef>
                <a:spcPts val="0"/>
              </a:spcBef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rather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than relieving it.”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700" y="5633908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Source: Steven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Pantilat, M.D.,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Palliative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Care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Program, University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of California, San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Francisco in PERSPECTIVES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ON DEVELOPING ISSUES IN HEALTHCARE: FIXING MEDICARE. The Kaufman-Hall. February 2012.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33400" y="762000"/>
            <a:ext cx="8077200" cy="0"/>
          </a:xfrm>
          <a:prstGeom prst="line">
            <a:avLst/>
          </a:prstGeom>
          <a:ln w="889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035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/>
          <p:cNvSpPr/>
          <p:nvPr/>
        </p:nvSpPr>
        <p:spPr bwMode="auto">
          <a:xfrm>
            <a:off x="0" y="1182687"/>
            <a:ext cx="9086850" cy="529431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prstClr val="white"/>
                </a:solidFill>
              </a:rPr>
              <a:t>0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61962" y="1617997"/>
            <a:ext cx="8377238" cy="463040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prstClr val="white"/>
                </a:solidFill>
              </a:rPr>
              <a:t>0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600200" y="4742197"/>
            <a:ext cx="6400800" cy="1487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79646">
                    <a:lumMod val="50000"/>
                  </a:srgbClr>
                </a:solidFill>
                <a:latin typeface="Calibri"/>
                <a:ea typeface="+mn-ea"/>
              </a:rPr>
              <a:t>NICHE </a:t>
            </a:r>
            <a:r>
              <a:rPr lang="en-US" sz="1400" b="1" dirty="0">
                <a:solidFill>
                  <a:srgbClr val="F79646">
                    <a:lumMod val="50000"/>
                  </a:srgbClr>
                </a:solidFill>
                <a:latin typeface="Calibri"/>
                <a:ea typeface="+mn-ea"/>
              </a:rPr>
              <a:t>(Nurses Improving Care for Healthsystem Elders)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79646">
                    <a:lumMod val="50000"/>
                  </a:srgbClr>
                </a:solidFill>
                <a:latin typeface="Calibri"/>
                <a:ea typeface="+mn-ea"/>
              </a:rPr>
              <a:t>Geriatric Initiatives: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79646">
                    <a:lumMod val="50000"/>
                  </a:srgbClr>
                </a:solidFill>
                <a:latin typeface="Calibri"/>
                <a:ea typeface="+mn-ea"/>
              </a:rPr>
              <a:t>Elder Friendly Hospital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79646">
                    <a:lumMod val="50000"/>
                  </a:srgbClr>
                </a:solidFill>
                <a:latin typeface="Calibri"/>
                <a:ea typeface="+mn-ea"/>
              </a:rPr>
              <a:t>Preventing Geriatric Syndromes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79646">
                    <a:lumMod val="50000"/>
                  </a:srgbClr>
                </a:solidFill>
                <a:latin typeface="Calibri"/>
                <a:ea typeface="+mn-ea"/>
              </a:rPr>
              <a:t>Older Patient Bill of Rights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79646">
                    <a:lumMod val="50000"/>
                  </a:srgbClr>
                </a:solidFill>
                <a:latin typeface="Calibri"/>
                <a:ea typeface="+mn-ea"/>
              </a:rPr>
              <a:t>Massachusetts End-of-Life Expert Panel </a:t>
            </a: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533400" y="3276600"/>
            <a:ext cx="8148638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>
              <a:solidFill>
                <a:srgbClr val="7030A0"/>
              </a:solidFill>
              <a:latin typeface="Calibri"/>
              <a:ea typeface="+mn-ea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  <a:latin typeface="Calibri"/>
                <a:ea typeface="+mn-ea"/>
              </a:rPr>
              <a:t/>
            </a:r>
            <a:br>
              <a:rPr lang="en-US" sz="3200" b="1" dirty="0">
                <a:solidFill>
                  <a:srgbClr val="7030A0"/>
                </a:solidFill>
                <a:latin typeface="Calibri"/>
                <a:ea typeface="+mn-ea"/>
              </a:rPr>
            </a:br>
            <a:endParaRPr lang="en-US" sz="3200" b="1" dirty="0">
              <a:solidFill>
                <a:srgbClr val="7030A0"/>
              </a:solidFill>
              <a:latin typeface="Calibri"/>
              <a:ea typeface="+mn-ea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>
              <a:solidFill>
                <a:srgbClr val="7030A0"/>
              </a:solidFill>
              <a:latin typeface="Calibri"/>
              <a:ea typeface="+mn-ea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 bwMode="auto">
          <a:xfrm>
            <a:off x="0" y="0"/>
            <a:ext cx="9086850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9pPr>
          </a:lstStyle>
          <a:p>
            <a:pPr algn="ctr" defTabSz="914400" eaLnBrk="1" hangingPunct="1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Addison Gilbert Hospital &amp; Beverly Hospital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algn="ctr" defTabSz="914400" eaLnBrk="1" hangingPunct="1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Advance Care Planning Framework</a:t>
            </a:r>
          </a:p>
          <a:p>
            <a:pPr algn="ctr" defTabSz="914400" eaLnBrk="1" hangingPunct="1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Interrelated Initiatives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806750" y="6423025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sto MT" pitchFamily="18" charset="0"/>
                <a:ea typeface="ＭＳ Ｐゴシック" pitchFamily="6" charset="-128"/>
              </a:defRPr>
            </a:lvl9pPr>
          </a:lstStyle>
          <a:p>
            <a:pPr eaLnBrk="1" hangingPunct="1"/>
            <a:fld id="{2D8E0DDA-1A83-43B9-BD8C-464F4604243E}" type="slidenum">
              <a:rPr lang="en-US" smtClean="0">
                <a:solidFill>
                  <a:srgbClr val="898989"/>
                </a:solidFill>
              </a:rPr>
              <a:pPr eaLnBrk="1" hangingPunct="1"/>
              <a:t>5</a:t>
            </a:fld>
            <a:endParaRPr lang="en-US" dirty="0" smtClean="0">
              <a:solidFill>
                <a:srgbClr val="898989"/>
              </a:solidFill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838200" y="2071696"/>
            <a:ext cx="7686675" cy="263749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2133600" y="2212848"/>
            <a:ext cx="4827588" cy="568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rPr>
              <a:t>Advance Care Planning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1000" y="1929606"/>
            <a:ext cx="2057400" cy="737394"/>
            <a:chOff x="228600" y="1393825"/>
            <a:chExt cx="2057400" cy="737394"/>
          </a:xfrm>
        </p:grpSpPr>
        <p:sp>
          <p:nvSpPr>
            <p:cNvPr id="17" name="Oval 16"/>
            <p:cNvSpPr/>
            <p:nvPr/>
          </p:nvSpPr>
          <p:spPr bwMode="auto">
            <a:xfrm>
              <a:off x="304801" y="1393825"/>
              <a:ext cx="1828800" cy="7373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28600" y="1487488"/>
              <a:ext cx="20574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>
                  <a:solidFill>
                    <a:srgbClr val="1F497D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+mn-ea"/>
                  <a:cs typeface="Arial" pitchFamily="34" charset="0"/>
                </a:rPr>
                <a:t>STAAR</a:t>
              </a:r>
              <a:endParaRPr lang="en-US" sz="2800" dirty="0">
                <a:solidFill>
                  <a:srgbClr val="1F497D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4800" y="4429460"/>
            <a:ext cx="1905000" cy="610424"/>
            <a:chOff x="0" y="4106863"/>
            <a:chExt cx="1905000" cy="610424"/>
          </a:xfrm>
        </p:grpSpPr>
        <p:sp>
          <p:nvSpPr>
            <p:cNvPr id="20" name="Oval 19"/>
            <p:cNvSpPr/>
            <p:nvPr/>
          </p:nvSpPr>
          <p:spPr bwMode="auto">
            <a:xfrm>
              <a:off x="0" y="4106863"/>
              <a:ext cx="1905000" cy="61042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7150" y="4124980"/>
              <a:ext cx="184785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srgbClr val="1F497D">
                      <a:lumMod val="20000"/>
                      <a:lumOff val="80000"/>
                    </a:srgbClr>
                  </a:solidFill>
                  <a:latin typeface="Arial" pitchFamily="34" charset="0"/>
                  <a:ea typeface="+mn-ea"/>
                  <a:cs typeface="Arial" pitchFamily="34" charset="0"/>
                </a:rPr>
                <a:t>Patient’s Right to Self-Determination </a:t>
              </a:r>
              <a:endParaRPr lang="en-US" sz="1400" dirty="0">
                <a:solidFill>
                  <a:srgbClr val="1F497D">
                    <a:lumMod val="20000"/>
                    <a:lumOff val="80000"/>
                  </a:srgbClr>
                </a:solidFill>
                <a:latin typeface="Calibri"/>
                <a:ea typeface="+mn-ea"/>
              </a:endParaRPr>
            </a:p>
          </p:txBody>
        </p:sp>
      </p:grpSp>
      <p:sp>
        <p:nvSpPr>
          <p:cNvPr id="29" name="Text Box 37"/>
          <p:cNvSpPr txBox="1">
            <a:spLocks noChangeArrowheads="1"/>
          </p:cNvSpPr>
          <p:nvPr/>
        </p:nvSpPr>
        <p:spPr bwMode="auto">
          <a:xfrm>
            <a:off x="7082975" y="5910263"/>
            <a:ext cx="18573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800" b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Tahoma" pitchFamily="34" charset="0"/>
                <a:ea typeface="+mn-ea"/>
              </a:rPr>
              <a:t>* Copyright </a:t>
            </a:r>
            <a:r>
              <a:rPr lang="en-US" sz="800" b="0" dirty="0">
                <a:solidFill>
                  <a:srgbClr val="1F497D">
                    <a:lumMod val="60000"/>
                    <a:lumOff val="40000"/>
                  </a:srgbClr>
                </a:solidFill>
                <a:latin typeface="Tahoma" pitchFamily="34" charset="0"/>
                <a:ea typeface="+mn-ea"/>
              </a:rPr>
              <a:t>2008 Center to Advance Palliative Care. 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285874" y="2789572"/>
            <a:ext cx="7067551" cy="1314501"/>
            <a:chOff x="1285874" y="2466975"/>
            <a:chExt cx="7067551" cy="1314501"/>
          </a:xfrm>
        </p:grpSpPr>
        <p:sp>
          <p:nvSpPr>
            <p:cNvPr id="23" name="Rectangle 22"/>
            <p:cNvSpPr/>
            <p:nvPr/>
          </p:nvSpPr>
          <p:spPr bwMode="auto">
            <a:xfrm>
              <a:off x="1285874" y="2495580"/>
              <a:ext cx="4962525" cy="9334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 bwMode="auto">
            <a:xfrm>
              <a:off x="3594100" y="3028890"/>
              <a:ext cx="2578100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rgbClr val="1F497D">
                      <a:lumMod val="75000"/>
                    </a:srgbClr>
                  </a:solidFill>
                  <a:latin typeface="Calibri"/>
                  <a:ea typeface="+mn-ea"/>
                </a:rPr>
                <a:t>Palliative Care</a:t>
              </a:r>
              <a:r>
                <a:rPr lang="en-US" sz="1400" b="1" dirty="0">
                  <a:solidFill>
                    <a:srgbClr val="1F497D">
                      <a:lumMod val="75000"/>
                    </a:srgbClr>
                  </a:solidFill>
                  <a:latin typeface="Calibri"/>
                  <a:ea typeface="+mn-ea"/>
                </a:rPr>
                <a:t>*</a:t>
              </a:r>
              <a:endParaRPr lang="en-US" sz="2000" b="1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6248400" y="2484439"/>
              <a:ext cx="1295400" cy="9445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1490664" y="2470150"/>
              <a:ext cx="262413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rgbClr val="1F497D">
                      <a:lumMod val="75000"/>
                    </a:srgbClr>
                  </a:solidFill>
                  <a:latin typeface="Calibri"/>
                  <a:ea typeface="+mn-ea"/>
                </a:rPr>
                <a:t>Life Prolonging Care</a:t>
              </a:r>
              <a:r>
                <a:rPr lang="en-US" sz="1400" b="1" dirty="0">
                  <a:solidFill>
                    <a:srgbClr val="1F497D">
                      <a:lumMod val="75000"/>
                    </a:srgbClr>
                  </a:solidFill>
                  <a:latin typeface="Calibri"/>
                  <a:ea typeface="+mn-ea"/>
                </a:rPr>
                <a:t>*</a:t>
              </a:r>
            </a:p>
          </p:txBody>
        </p:sp>
        <p:cxnSp>
          <p:nvCxnSpPr>
            <p:cNvPr id="27" name="Straight Connector 26"/>
            <p:cNvCxnSpPr/>
            <p:nvPr/>
          </p:nvCxnSpPr>
          <p:spPr bwMode="auto">
            <a:xfrm flipV="1">
              <a:off x="1333500" y="2483823"/>
              <a:ext cx="4914900" cy="945177"/>
            </a:xfrm>
            <a:prstGeom prst="line">
              <a:avLst/>
            </a:prstGeom>
            <a:ln w="50800">
              <a:solidFill>
                <a:schemeClr val="accent1">
                  <a:lumMod val="75000"/>
                  <a:alpha val="76000"/>
                </a:schemeClr>
              </a:solidFill>
            </a:ln>
            <a:effectLst>
              <a:glow rad="25400">
                <a:schemeClr val="accent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 bwMode="auto">
            <a:xfrm>
              <a:off x="6172200" y="2536825"/>
              <a:ext cx="1462088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rgbClr val="1F497D">
                      <a:lumMod val="75000"/>
                    </a:srgbClr>
                  </a:solidFill>
                  <a:latin typeface="Calibri"/>
                  <a:ea typeface="+mn-ea"/>
                </a:rPr>
                <a:t>Hospice Care</a:t>
              </a:r>
              <a:r>
                <a:rPr lang="en-US" sz="1200" b="1" dirty="0">
                  <a:solidFill>
                    <a:srgbClr val="1F497D">
                      <a:lumMod val="75000"/>
                    </a:srgbClr>
                  </a:solidFill>
                  <a:latin typeface="Calibri"/>
                  <a:ea typeface="+mn-ea"/>
                </a:rPr>
                <a:t>*</a:t>
              </a:r>
              <a:endParaRPr lang="en-US" sz="2000" b="1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endParaRPr>
            </a:p>
          </p:txBody>
        </p:sp>
        <p:sp>
          <p:nvSpPr>
            <p:cNvPr id="30" name="AutoShape 14"/>
            <p:cNvSpPr>
              <a:spLocks noChangeArrowheads="1"/>
            </p:cNvSpPr>
            <p:nvPr/>
          </p:nvSpPr>
          <p:spPr bwMode="auto">
            <a:xfrm>
              <a:off x="7539038" y="2466975"/>
              <a:ext cx="814387" cy="962026"/>
            </a:xfrm>
            <a:prstGeom prst="rt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 rot="3187629">
              <a:off x="7301287" y="2989170"/>
              <a:ext cx="13076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1200" b="0" dirty="0" smtClean="0">
                  <a:solidFill>
                    <a:prstClr val="black"/>
                  </a:solidFill>
                  <a:latin typeface="Calibri"/>
                  <a:ea typeface="+mn-ea"/>
                </a:rPr>
                <a:t>Bereavement*</a:t>
              </a:r>
              <a:endParaRPr lang="en-US" sz="1400" b="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462214" y="3926222"/>
            <a:ext cx="2226468" cy="461665"/>
            <a:chOff x="2462214" y="3603625"/>
            <a:chExt cx="2226468" cy="461665"/>
          </a:xfrm>
        </p:grpSpPr>
        <p:sp>
          <p:nvSpPr>
            <p:cNvPr id="33" name="Oval 32"/>
            <p:cNvSpPr/>
            <p:nvPr/>
          </p:nvSpPr>
          <p:spPr bwMode="auto">
            <a:xfrm>
              <a:off x="2462214" y="3603625"/>
              <a:ext cx="2226468" cy="46166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 bwMode="auto">
            <a:xfrm>
              <a:off x="2487613" y="3603625"/>
              <a:ext cx="2084387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rgbClr val="9BBB59">
                      <a:lumMod val="50000"/>
                    </a:srgbClr>
                  </a:solidFill>
                  <a:latin typeface="Calibri"/>
                  <a:ea typeface="+mn-ea"/>
                </a:rPr>
                <a:t>5 Wishes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533900" y="3926222"/>
            <a:ext cx="1931988" cy="523220"/>
            <a:chOff x="4533900" y="3603625"/>
            <a:chExt cx="1931988" cy="523220"/>
          </a:xfrm>
        </p:grpSpPr>
        <p:sp>
          <p:nvSpPr>
            <p:cNvPr id="36" name="Oval 35"/>
            <p:cNvSpPr/>
            <p:nvPr/>
          </p:nvSpPr>
          <p:spPr bwMode="auto">
            <a:xfrm>
              <a:off x="4533900" y="3603625"/>
              <a:ext cx="1931988" cy="523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 bwMode="auto">
            <a:xfrm>
              <a:off x="4648200" y="3603625"/>
              <a:ext cx="1665288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/>
                  <a:ea typeface="+mn-ea"/>
                </a:rPr>
                <a:t>MOLST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65187" y="5334000"/>
            <a:ext cx="2335213" cy="616883"/>
            <a:chOff x="712787" y="5250517"/>
            <a:chExt cx="2335213" cy="616883"/>
          </a:xfrm>
        </p:grpSpPr>
        <p:sp>
          <p:nvSpPr>
            <p:cNvPr id="39" name="Oval 38"/>
            <p:cNvSpPr/>
            <p:nvPr/>
          </p:nvSpPr>
          <p:spPr bwMode="auto">
            <a:xfrm>
              <a:off x="712787" y="5250517"/>
              <a:ext cx="2335213" cy="61688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788987" y="5275263"/>
              <a:ext cx="20574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 smtClean="0">
                  <a:solidFill>
                    <a:srgbClr val="1F497D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+mn-ea"/>
                  <a:cs typeface="Arial" pitchFamily="34" charset="0"/>
                </a:rPr>
                <a:t>Community Health Needs Assessment</a:t>
              </a:r>
              <a:endParaRPr lang="en-US" sz="1400" dirty="0">
                <a:solidFill>
                  <a:srgbClr val="1F497D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191000" y="1219200"/>
            <a:ext cx="1289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ACO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5890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95"/>
            <a:ext cx="8229600" cy="656705"/>
          </a:xfrm>
          <a:ln>
            <a:noFill/>
          </a:ln>
        </p:spPr>
        <p:txBody>
          <a:bodyPr/>
          <a:lstStyle/>
          <a:p>
            <a:pPr lvl="0" eaLnBrk="1" hangingPunct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Key Advance Care Planning Strategies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225" y="1219200"/>
            <a:ext cx="8083550" cy="4953000"/>
          </a:xfrm>
        </p:spPr>
        <p:txBody>
          <a:bodyPr/>
          <a:lstStyle/>
          <a:p>
            <a:pPr marL="227013" indent="-227013">
              <a:spcBef>
                <a:spcPts val="6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Engaged Executive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sponsor 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25425" indent="-2254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Created alignment by setting broad goals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(e.g.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NHC Patient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Care Service Division Goals for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FY12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):</a:t>
            </a:r>
          </a:p>
          <a:p>
            <a:pPr marL="568325" lvl="1" indent="-3429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Participate in Phase 2 of the Massachusetts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MOLST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Program</a:t>
            </a:r>
          </a:p>
          <a:p>
            <a:pPr marL="568325" lvl="1" indent="-3429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Spread access to the Five Wishes document within the hospitals and primary care practices.</a:t>
            </a:r>
          </a:p>
          <a:p>
            <a:pPr marL="568325" lvl="1" indent="-3429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Perform a gap analysis of our practice compared to the Massachusetts Expert Panel on End of Life Care </a:t>
            </a:r>
          </a:p>
          <a:p>
            <a:pPr marL="568325" lvl="1" indent="-3429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Develop a Bill of Rights for Hospitalized Older Adults </a:t>
            </a:r>
          </a:p>
          <a:p>
            <a:pPr marL="568325" lvl="1" indent="-3429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Establish a pilot Inpatient Palliative Care Consultation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service.</a:t>
            </a: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553200"/>
            <a:ext cx="676275" cy="268287"/>
          </a:xfrm>
        </p:spPr>
        <p:txBody>
          <a:bodyPr/>
          <a:lstStyle/>
          <a:p>
            <a:pPr>
              <a:defRPr/>
            </a:pPr>
            <a:fld id="{F9A98AC2-3B26-4298-87B5-CD95F0E46C1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225" y="762000"/>
            <a:ext cx="80835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740103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95"/>
            <a:ext cx="8229600" cy="656705"/>
          </a:xfrm>
          <a:ln>
            <a:noFill/>
          </a:ln>
        </p:spPr>
        <p:txBody>
          <a:bodyPr/>
          <a:lstStyle/>
          <a:p>
            <a:pPr lvl="0" eaLnBrk="1" hangingPunct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Key Advance Care Planning Strategies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224" y="1219200"/>
            <a:ext cx="8232775" cy="5029201"/>
          </a:xfrm>
        </p:spPr>
        <p:txBody>
          <a:bodyPr/>
          <a:lstStyle/>
          <a:p>
            <a:pPr marL="227013" indent="-227013">
              <a:spcBef>
                <a:spcPts val="6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Created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 p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roject leadership team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27013" indent="-227013">
              <a:spcBef>
                <a:spcPts val="6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Obtained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education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leadership team 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27013" indent="-227013"/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Utilized resources provided by the Center to Advance Palliative Care (CAPC) including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leadership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raining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at Virginia Commonwealth Cancer Center – 2 MDs, 2 RNs and LICSW  (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  <a:hlinkClick r:id="rId3"/>
              </a:rPr>
              <a:t>http://www.capc.org/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227013" indent="-227013">
              <a:spcBef>
                <a:spcPts val="6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Identified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physician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hampions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engaged them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27013" indent="-227013">
              <a:spcBef>
                <a:spcPts val="6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Provided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interdisciplinary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ducation…at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every opportunity!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553200"/>
            <a:ext cx="676275" cy="268287"/>
          </a:xfrm>
        </p:spPr>
        <p:txBody>
          <a:bodyPr/>
          <a:lstStyle/>
          <a:p>
            <a:pPr>
              <a:defRPr/>
            </a:pPr>
            <a:fld id="{F9A98AC2-3B26-4298-87B5-CD95F0E46C1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225" y="762000"/>
            <a:ext cx="80835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225191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gingwithdignity.org/forms/5wishes.pdf - Windows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83" t="29704" r="31329" b="6190"/>
          <a:stretch>
            <a:fillRect/>
          </a:stretch>
        </p:blipFill>
        <p:spPr bwMode="auto">
          <a:xfrm>
            <a:off x="491067" y="1295400"/>
            <a:ext cx="3178147" cy="4191923"/>
          </a:xfrm>
          <a:prstGeom prst="rect">
            <a:avLst/>
          </a:prstGeom>
          <a:noFill/>
          <a:ln w="31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471" y="76200"/>
            <a:ext cx="8229600" cy="609599"/>
          </a:xfrm>
        </p:spPr>
        <p:txBody>
          <a:bodyPr/>
          <a:lstStyle/>
          <a:p>
            <a:pPr lvl="0" eaLnBrk="1" hangingPunct="1"/>
            <a:r>
              <a:rPr lang="en-US" sz="3200" b="1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Advance Care Planning with Five </a:t>
            </a:r>
            <a:r>
              <a:rPr lang="en-US" sz="320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Wishes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295400"/>
            <a:ext cx="4958644" cy="4525963"/>
          </a:xfrm>
        </p:spPr>
        <p:txBody>
          <a:bodyPr/>
          <a:lstStyle/>
          <a:p>
            <a:pPr marL="169863" indent="-169863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Engaged members of the Medical Advisory Panel to better understand their role.</a:t>
            </a:r>
          </a:p>
          <a:p>
            <a:pPr marL="169863" indent="-169863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PCP champions volunteered to pilot Five Wishes in their practices.</a:t>
            </a:r>
          </a:p>
          <a:p>
            <a:pPr marL="169863" indent="-169863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Provided Five Wishes education sessions in  PCP practices, Assisted Living &amp; Community.</a:t>
            </a:r>
          </a:p>
          <a:p>
            <a:pPr marL="169863" indent="-169863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Provided education to physicians and hospital leadership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77000"/>
            <a:ext cx="676275" cy="268287"/>
          </a:xfrm>
        </p:spPr>
        <p:txBody>
          <a:bodyPr/>
          <a:lstStyle/>
          <a:p>
            <a:pPr>
              <a:defRPr/>
            </a:pPr>
            <a:fld id="{F9A98AC2-3B26-4298-87B5-CD95F0E46C1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765" y="746125"/>
            <a:ext cx="80835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0" y="5715000"/>
            <a:ext cx="2420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http://www.agingwithdignity.org/ </a:t>
            </a:r>
          </a:p>
        </p:txBody>
      </p:sp>
    </p:spTree>
    <p:extLst>
      <p:ext uri="{BB962C8B-B14F-4D97-AF65-F5344CB8AC3E}">
        <p14:creationId xmlns:p14="http://schemas.microsoft.com/office/powerpoint/2010/main" xmlns="" val="30526948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01025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Improving Palliative Care Access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 txBox="1">
            <a:spLocks/>
          </p:cNvSpPr>
          <p:nvPr/>
        </p:nvSpPr>
        <p:spPr bwMode="auto">
          <a:xfrm>
            <a:off x="521368" y="1209261"/>
            <a:ext cx="831783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ts val="23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Leaders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from NHC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engaged leaders from Hospice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of the North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Shore and Greater Boston to create a more strategic relationship.  </a:t>
            </a:r>
          </a:p>
          <a:p>
            <a:pPr marL="342900" indent="-342900" algn="l">
              <a:lnSpc>
                <a:spcPts val="23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Our goal is to provide inpatients with advance-stage disease earlier access to palliative or hospice care. </a:t>
            </a:r>
          </a:p>
          <a:p>
            <a:pPr marL="342900" indent="-342900" algn="l">
              <a:lnSpc>
                <a:spcPts val="23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Resulted in a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1,000% increase in palliative care consults in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FY12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762000"/>
            <a:ext cx="8077200" cy="0"/>
          </a:xfrm>
          <a:prstGeom prst="line">
            <a:avLst/>
          </a:prstGeom>
          <a:ln w="889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F88B0-BC2C-4C31-B164-A625193AA20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85245480"/>
              </p:ext>
            </p:extLst>
          </p:nvPr>
        </p:nvGraphicFramePr>
        <p:xfrm>
          <a:off x="1023730" y="3276600"/>
          <a:ext cx="5434012" cy="345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763576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435" y="22412"/>
            <a:ext cx="8229600" cy="663388"/>
          </a:xfrm>
        </p:spPr>
        <p:txBody>
          <a:bodyPr/>
          <a:lstStyle/>
          <a:p>
            <a:pPr lvl="0" eaLnBrk="1" hangingPunct="1"/>
            <a:r>
              <a:rPr lang="en-US" sz="320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MOLST Program Implementation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543800" cy="4876800"/>
          </a:xfrm>
        </p:spPr>
        <p:txBody>
          <a:bodyPr/>
          <a:lstStyle/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MOLST Program was set as the next strategic step in ACP process (set a divisional goal)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Developed relationship with state experts: Christine McCloskey 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Utilized resources available, tailoring process to our own system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Provided leadership team learning through webinars and other resources (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http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://molst-ma.org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/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marL="225425" indent="-225425"/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Identified key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internal and external stakeholders </a:t>
            </a:r>
          </a:p>
          <a:p>
            <a:pPr marL="225425" indent="-225425"/>
            <a:endParaRPr lang="en-US" sz="20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77000"/>
            <a:ext cx="676275" cy="268287"/>
          </a:xfrm>
        </p:spPr>
        <p:txBody>
          <a:bodyPr/>
          <a:lstStyle/>
          <a:p>
            <a:pPr>
              <a:defRPr/>
            </a:pPr>
            <a:fld id="{F9A98AC2-3B26-4298-87B5-CD95F0E46C1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746125"/>
            <a:ext cx="80835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31563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435" y="22412"/>
            <a:ext cx="8229600" cy="663388"/>
          </a:xfrm>
        </p:spPr>
        <p:txBody>
          <a:bodyPr/>
          <a:lstStyle/>
          <a:p>
            <a:pPr lvl="0" eaLnBrk="1" hangingPunct="1"/>
            <a:r>
              <a:rPr lang="en-US" sz="320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MOLST Program Implementation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543800" cy="4876800"/>
          </a:xfrm>
        </p:spPr>
        <p:txBody>
          <a:bodyPr/>
          <a:lstStyle/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Held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ultiple meetings with key stakeholders: STAAR Cross Continuum Team, Frontline Team, and operational leaders from IT, Admitting, Medical Staff (Hospitalists), Nursing, PHO, SNFs, Home Care, Elder Services, etc. 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Project Leadership Team members were change agents and took the “action steps” necessary to implement MOLST</a:t>
            </a:r>
          </a:p>
          <a:p>
            <a:pPr marL="225425" indent="-225425">
              <a:spcBef>
                <a:spcPts val="300"/>
              </a:spcBef>
              <a:buFont typeface="Arial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An Intranet “Resource Center” with links to state MOLST site was created</a:t>
            </a:r>
          </a:p>
          <a:p>
            <a:pPr marL="225425" indent="-225425">
              <a:spcBef>
                <a:spcPts val="300"/>
              </a:spcBef>
              <a:buFont typeface="Arial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MOLST Education provided for physicians, nurses, social workers, case managers, registration staff, medical records staff, in a variety of forums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(department meetings, medical staff meetings, Medical Executive committee, nursing operations, primary care POD meetings, etc.) </a:t>
            </a:r>
          </a:p>
          <a:p>
            <a:pPr marL="225425" indent="-225425"/>
            <a:endParaRPr lang="en-US" sz="20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25425" indent="-225425"/>
            <a:endParaRPr lang="en-US" sz="20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77000"/>
            <a:ext cx="676275" cy="268287"/>
          </a:xfrm>
        </p:spPr>
        <p:txBody>
          <a:bodyPr/>
          <a:lstStyle/>
          <a:p>
            <a:pPr>
              <a:defRPr/>
            </a:pPr>
            <a:fld id="{F9A98AC2-3B26-4298-87B5-CD95F0E46C1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746125"/>
            <a:ext cx="80835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407125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/>
          </p:cNvSpPr>
          <p:nvPr/>
        </p:nvSpPr>
        <p:spPr bwMode="auto">
          <a:xfrm>
            <a:off x="533400" y="1219200"/>
            <a:ext cx="8153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 algn="l">
              <a:spcBef>
                <a:spcPts val="3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MOLST Form process was developed:</a:t>
            </a:r>
          </a:p>
          <a:p>
            <a:pPr marL="568325" lvl="1" indent="-342900" algn="l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Form made available on all inpatient units and emergency department.</a:t>
            </a:r>
          </a:p>
          <a:p>
            <a:pPr marL="568325" lvl="1" indent="-342900" algn="l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Completed Forms are scanned into the electronic Medical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Record.</a:t>
            </a:r>
          </a:p>
          <a:p>
            <a:pPr marL="568325" lvl="1" indent="-342900" algn="l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Forms completed in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the PCP office can be faxed to Medical Records department or sent via secure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message.</a:t>
            </a:r>
          </a:p>
          <a:p>
            <a:pPr marL="568325" lvl="1" indent="-342900" algn="l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On admission, Access Services staff ask all ED, SDC, direct admission patients for presence of a MOLST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Form.</a:t>
            </a:r>
          </a:p>
          <a:p>
            <a:pPr marL="568325" lvl="1" indent="-342900" algn="l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If patient has a MOLST form on admission an alert is put on face sheet in the patient’s medical record.</a:t>
            </a:r>
          </a:p>
          <a:p>
            <a:pPr marL="225425" indent="-225425" algn="l">
              <a:spcBef>
                <a:spcPts val="3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Inpatient CPOE MOLST Order Set was implemented.</a:t>
            </a:r>
          </a:p>
          <a:p>
            <a:pPr algn="l">
              <a:spcBef>
                <a:spcPts val="300"/>
              </a:spcBef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algn="l">
              <a:spcBef>
                <a:spcPts val="300"/>
              </a:spcBef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762000"/>
            <a:ext cx="8077200" cy="0"/>
          </a:xfrm>
          <a:prstGeom prst="line">
            <a:avLst/>
          </a:prstGeom>
          <a:ln w="889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F88B0-BC2C-4C31-B164-A625193AA20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24435" y="22412"/>
            <a:ext cx="8229600" cy="66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3200" b="1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MOLST Program Implementation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771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Keys to Success:  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Executive sponsorship and project team leadership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Providing formal and informal education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at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every opportunity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Linking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ACP to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evidenced-based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Care NICHE Program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Knowing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y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our patient population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Full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day ACP seminar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held for MDs RNs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,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SWs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Obtained ELNEC (End of Life Nursing Education Consortium)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Train-the trainers-certification 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Offered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CMEs for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Advance Care Planning &amp;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MOLST Medical Staff education.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Presentations on ACP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topics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at monthly Leaders Meetings (75+ present) </a:t>
            </a:r>
          </a:p>
          <a:p>
            <a:pPr marL="225425" indent="-225425"/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Presentations at Staff Meetings: Medicine, Unit, Hospitalist,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77000"/>
            <a:ext cx="676275" cy="268287"/>
          </a:xfrm>
        </p:spPr>
        <p:txBody>
          <a:bodyPr/>
          <a:lstStyle/>
          <a:p>
            <a:pPr>
              <a:defRPr/>
            </a:pPr>
            <a:fld id="{F9A98AC2-3B26-4298-87B5-CD95F0E46C1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762000"/>
            <a:ext cx="8077200" cy="0"/>
          </a:xfrm>
          <a:prstGeom prst="line">
            <a:avLst/>
          </a:prstGeom>
          <a:ln w="889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4435" y="22412"/>
            <a:ext cx="8229600" cy="663388"/>
          </a:xfrm>
        </p:spPr>
        <p:txBody>
          <a:bodyPr/>
          <a:lstStyle/>
          <a:p>
            <a:pPr lvl="0" eaLnBrk="1" hangingPunct="1"/>
            <a:r>
              <a:rPr lang="en-US" sz="320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MOLST Program Implementation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15984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924800" cy="43434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Lessons Learned:  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Time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Frame Needed: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6+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months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Utilize Policy &amp; Procedure provided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–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Don’t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re-invent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Process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will not be perfect until there is a uniform electronic record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Framed as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mandated DPH state-wide program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–  acceptance is not an option – link to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EMS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Adopt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on your own terms and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timeline now rather than wait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Tie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into existing &amp; synergistic committees or work groups 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Move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ahead…not every scenario can be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anticipated, learn from your mistakes</a:t>
            </a:r>
          </a:p>
          <a:p>
            <a:pPr marL="225425" indent="-225425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Can’t over-communicate 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endParaRPr lang="en-US" sz="1800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0" indent="0">
              <a:buNone/>
            </a:pPr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400050" lvl="1" indent="0">
              <a:buNone/>
            </a:pP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</a:p>
          <a:p>
            <a:pPr marL="225425" indent="-225425"/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77000"/>
            <a:ext cx="676275" cy="268287"/>
          </a:xfrm>
        </p:spPr>
        <p:txBody>
          <a:bodyPr/>
          <a:lstStyle/>
          <a:p>
            <a:pPr>
              <a:defRPr/>
            </a:pPr>
            <a:fld id="{F9A98AC2-3B26-4298-87B5-CD95F0E46C1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762000"/>
            <a:ext cx="8077200" cy="0"/>
          </a:xfrm>
          <a:prstGeom prst="line">
            <a:avLst/>
          </a:prstGeom>
          <a:ln w="889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4435" y="22412"/>
            <a:ext cx="8229600" cy="663388"/>
          </a:xfrm>
        </p:spPr>
        <p:txBody>
          <a:bodyPr/>
          <a:lstStyle/>
          <a:p>
            <a:pPr lvl="0" eaLnBrk="1" hangingPunct="1"/>
            <a:r>
              <a:rPr lang="en-US" sz="320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MOLST Program Implementation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0774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5438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NEXT Steps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Monitor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MOLST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form use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Expand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Palliative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Care</a:t>
            </a:r>
          </a:p>
          <a:p>
            <a:pPr lvl="1"/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Use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of “Triggers” to Identify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patients appropriate for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PC Consults &amp; Focused unit-based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education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Assist with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MOLST implementation across the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continuum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Expand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importance of MOLST as we move to an ACO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model in the context of Advance Care Planning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endParaRPr lang="en-US" sz="18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400050" lvl="1" indent="0">
              <a:buNone/>
            </a:pP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</a:p>
          <a:p>
            <a:pPr marL="225425" indent="-225425"/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225425" indent="-225425"/>
            <a:endParaRPr lang="en-US" sz="1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77000"/>
            <a:ext cx="676275" cy="268287"/>
          </a:xfrm>
        </p:spPr>
        <p:txBody>
          <a:bodyPr/>
          <a:lstStyle/>
          <a:p>
            <a:pPr>
              <a:defRPr/>
            </a:pPr>
            <a:fld id="{F9A98AC2-3B26-4298-87B5-CD95F0E46C1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762000"/>
            <a:ext cx="8077200" cy="0"/>
          </a:xfrm>
          <a:prstGeom prst="line">
            <a:avLst/>
          </a:prstGeom>
          <a:ln w="889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4435" y="22412"/>
            <a:ext cx="8229600" cy="663388"/>
          </a:xfrm>
        </p:spPr>
        <p:txBody>
          <a:bodyPr/>
          <a:lstStyle/>
          <a:p>
            <a:pPr lvl="0" eaLnBrk="1" hangingPunct="1"/>
            <a:r>
              <a:rPr lang="en-US" sz="320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MOLST Program Implementation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0486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19482</TotalTime>
  <Words>1198</Words>
  <Application>Microsoft Office PowerPoint</Application>
  <PresentationFormat>On-screen Show (4:3)</PresentationFormat>
  <Paragraphs>179</Paragraphs>
  <Slides>15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Key Advance Care Planning Strategies</vt:lpstr>
      <vt:lpstr>Key Advance Care Planning Strategies</vt:lpstr>
      <vt:lpstr>Advance Care Planning with Five Wishes</vt:lpstr>
      <vt:lpstr>Slide 9</vt:lpstr>
      <vt:lpstr>MOLST Program Implementation</vt:lpstr>
      <vt:lpstr>MOLST Program Implementation</vt:lpstr>
      <vt:lpstr>Slide 12</vt:lpstr>
      <vt:lpstr>MOLST Program Implementation</vt:lpstr>
      <vt:lpstr>MOLST Program Implementation</vt:lpstr>
      <vt:lpstr>MOLST Program Implementation</vt:lpstr>
    </vt:vector>
  </TitlesOfParts>
  <Company>NHS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GBIRD</dc:creator>
  <cp:lastModifiedBy>Administrator</cp:lastModifiedBy>
  <cp:revision>492</cp:revision>
  <cp:lastPrinted>2012-12-13T14:30:19Z</cp:lastPrinted>
  <dcterms:created xsi:type="dcterms:W3CDTF">2011-06-13T13:04:01Z</dcterms:created>
  <dcterms:modified xsi:type="dcterms:W3CDTF">2013-01-29T14:18:58Z</dcterms:modified>
</cp:coreProperties>
</file>