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2.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7" r:id="rId3"/>
  </p:sldMasterIdLst>
  <p:notesMasterIdLst>
    <p:notesMasterId r:id="rId77"/>
  </p:notesMasterIdLst>
  <p:handoutMasterIdLst>
    <p:handoutMasterId r:id="rId78"/>
  </p:handoutMasterIdLst>
  <p:sldIdLst>
    <p:sldId id="381" r:id="rId4"/>
    <p:sldId id="496" r:id="rId5"/>
    <p:sldId id="382" r:id="rId6"/>
    <p:sldId id="388" r:id="rId7"/>
    <p:sldId id="489" r:id="rId8"/>
    <p:sldId id="363" r:id="rId9"/>
    <p:sldId id="447" r:id="rId10"/>
    <p:sldId id="448" r:id="rId11"/>
    <p:sldId id="449" r:id="rId12"/>
    <p:sldId id="487" r:id="rId13"/>
    <p:sldId id="450" r:id="rId14"/>
    <p:sldId id="468" r:id="rId15"/>
    <p:sldId id="469" r:id="rId16"/>
    <p:sldId id="470" r:id="rId17"/>
    <p:sldId id="471" r:id="rId18"/>
    <p:sldId id="472" r:id="rId19"/>
    <p:sldId id="473" r:id="rId20"/>
    <p:sldId id="451" r:id="rId21"/>
    <p:sldId id="490" r:id="rId22"/>
    <p:sldId id="491" r:id="rId23"/>
    <p:sldId id="492" r:id="rId24"/>
    <p:sldId id="493" r:id="rId25"/>
    <p:sldId id="495" r:id="rId26"/>
    <p:sldId id="494" r:id="rId27"/>
    <p:sldId id="463" r:id="rId28"/>
    <p:sldId id="475" r:id="rId29"/>
    <p:sldId id="476" r:id="rId30"/>
    <p:sldId id="477" r:id="rId31"/>
    <p:sldId id="478" r:id="rId32"/>
    <p:sldId id="464" r:id="rId33"/>
    <p:sldId id="474" r:id="rId34"/>
    <p:sldId id="481" r:id="rId35"/>
    <p:sldId id="482" r:id="rId36"/>
    <p:sldId id="483" r:id="rId37"/>
    <p:sldId id="484" r:id="rId38"/>
    <p:sldId id="485" r:id="rId39"/>
    <p:sldId id="479" r:id="rId40"/>
    <p:sldId id="457" r:id="rId41"/>
    <p:sldId id="465" r:id="rId42"/>
    <p:sldId id="458" r:id="rId43"/>
    <p:sldId id="460" r:id="rId44"/>
    <p:sldId id="461" r:id="rId45"/>
    <p:sldId id="486" r:id="rId46"/>
    <p:sldId id="414" r:id="rId47"/>
    <p:sldId id="480" r:id="rId48"/>
    <p:sldId id="302" r:id="rId49"/>
    <p:sldId id="373" r:id="rId50"/>
    <p:sldId id="422" r:id="rId51"/>
    <p:sldId id="337" r:id="rId52"/>
    <p:sldId id="423" r:id="rId53"/>
    <p:sldId id="424" r:id="rId54"/>
    <p:sldId id="421" r:id="rId55"/>
    <p:sldId id="425" r:id="rId56"/>
    <p:sldId id="386" r:id="rId57"/>
    <p:sldId id="326" r:id="rId58"/>
    <p:sldId id="365" r:id="rId59"/>
    <p:sldId id="366" r:id="rId60"/>
    <p:sldId id="368" r:id="rId61"/>
    <p:sldId id="369" r:id="rId62"/>
    <p:sldId id="335" r:id="rId63"/>
    <p:sldId id="338" r:id="rId64"/>
    <p:sldId id="427" r:id="rId65"/>
    <p:sldId id="370" r:id="rId66"/>
    <p:sldId id="437" r:id="rId67"/>
    <p:sldId id="367" r:id="rId68"/>
    <p:sldId id="378" r:id="rId69"/>
    <p:sldId id="371" r:id="rId70"/>
    <p:sldId id="372" r:id="rId71"/>
    <p:sldId id="375" r:id="rId72"/>
    <p:sldId id="376" r:id="rId73"/>
    <p:sldId id="374" r:id="rId74"/>
    <p:sldId id="387" r:id="rId75"/>
    <p:sldId id="380" r:id="rId7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FF00"/>
    <a:srgbClr val="FFCCFF"/>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02" autoAdjust="0"/>
    <p:restoredTop sz="94660"/>
  </p:normalViewPr>
  <p:slideViewPr>
    <p:cSldViewPr snapToGrid="0">
      <p:cViewPr>
        <p:scale>
          <a:sx n="81" d="100"/>
          <a:sy n="81" d="100"/>
        </p:scale>
        <p:origin x="-762" y="-636"/>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3134"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6EFA3E-C277-4A52-9B13-ED2F693DE61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979D411-0C0A-4848-BD44-37AD87C35CF7}">
      <dgm:prSet phldrT="[Text]"/>
      <dgm:spPr>
        <a:solidFill>
          <a:srgbClr val="00B050"/>
        </a:solidFill>
      </dgm:spPr>
      <dgm:t>
        <a:bodyPr/>
        <a:lstStyle/>
        <a:p>
          <a:r>
            <a:rPr lang="en-US" b="1" dirty="0">
              <a:solidFill>
                <a:schemeClr val="tx1"/>
              </a:solidFill>
            </a:rPr>
            <a:t>Getting Started</a:t>
          </a:r>
        </a:p>
      </dgm:t>
    </dgm:pt>
    <dgm:pt modelId="{92AD399A-2598-4DB8-87B2-7F864AF07A9D}" type="parTrans" cxnId="{677FC459-FA8F-48FC-AB5D-3776A04C0AD3}">
      <dgm:prSet/>
      <dgm:spPr/>
      <dgm:t>
        <a:bodyPr/>
        <a:lstStyle/>
        <a:p>
          <a:endParaRPr lang="en-US"/>
        </a:p>
      </dgm:t>
    </dgm:pt>
    <dgm:pt modelId="{85FBB794-E168-4758-92B3-D0ABA044C32C}" type="sibTrans" cxnId="{677FC459-FA8F-48FC-AB5D-3776A04C0AD3}">
      <dgm:prSet/>
      <dgm:spPr/>
      <dgm:t>
        <a:bodyPr/>
        <a:lstStyle/>
        <a:p>
          <a:endParaRPr lang="en-US"/>
        </a:p>
      </dgm:t>
    </dgm:pt>
    <dgm:pt modelId="{1B77CA51-5E75-448E-AC5A-9846B889ECBF}">
      <dgm:prSet phldrT="[Text]" custT="1"/>
      <dgm:spPr/>
      <dgm:t>
        <a:bodyPr/>
        <a:lstStyle/>
        <a:p>
          <a:r>
            <a:rPr lang="en-US" sz="2000" b="1" dirty="0"/>
            <a:t>Select a Patient Safety topic to solve</a:t>
          </a:r>
        </a:p>
      </dgm:t>
    </dgm:pt>
    <dgm:pt modelId="{849D4C12-5EF6-4C2F-87C3-4898A2497401}" type="parTrans" cxnId="{006EA2D6-6FB7-415D-898A-13BF6E22A13B}">
      <dgm:prSet/>
      <dgm:spPr/>
      <dgm:t>
        <a:bodyPr/>
        <a:lstStyle/>
        <a:p>
          <a:endParaRPr lang="en-US"/>
        </a:p>
      </dgm:t>
    </dgm:pt>
    <dgm:pt modelId="{BCE90B22-89E5-4B09-BAA8-2AF735D366E7}" type="sibTrans" cxnId="{006EA2D6-6FB7-415D-898A-13BF6E22A13B}">
      <dgm:prSet/>
      <dgm:spPr/>
      <dgm:t>
        <a:bodyPr/>
        <a:lstStyle/>
        <a:p>
          <a:endParaRPr lang="en-US"/>
        </a:p>
      </dgm:t>
    </dgm:pt>
    <dgm:pt modelId="{71534CAB-AD96-4CF9-BBD1-985CAC1BA900}">
      <dgm:prSet phldrT="[Text]"/>
      <dgm:spPr/>
      <dgm:t>
        <a:bodyPr/>
        <a:lstStyle/>
        <a:p>
          <a:r>
            <a:rPr lang="en-US" sz="1600" dirty="0"/>
            <a:t>Ask- What keeps you up at night</a:t>
          </a:r>
          <a:r>
            <a:rPr lang="en-US" sz="1600" dirty="0" smtClean="0"/>
            <a:t>? </a:t>
          </a:r>
          <a:r>
            <a:rPr lang="en-US" sz="1600" dirty="0" smtClean="0">
              <a:solidFill>
                <a:srgbClr val="FF0000"/>
              </a:solidFill>
            </a:rPr>
            <a:t>Ask your patients</a:t>
          </a:r>
          <a:endParaRPr lang="en-US" sz="1600" dirty="0">
            <a:solidFill>
              <a:srgbClr val="FF0000"/>
            </a:solidFill>
          </a:endParaRPr>
        </a:p>
      </dgm:t>
    </dgm:pt>
    <dgm:pt modelId="{8D64937D-C21F-4B0E-8214-D3315CCC5A46}" type="parTrans" cxnId="{161444D7-67DB-4053-8F53-25B401F8AA33}">
      <dgm:prSet/>
      <dgm:spPr/>
      <dgm:t>
        <a:bodyPr/>
        <a:lstStyle/>
        <a:p>
          <a:endParaRPr lang="en-US"/>
        </a:p>
      </dgm:t>
    </dgm:pt>
    <dgm:pt modelId="{0E7E6622-00BD-487D-9A3D-14864959D38C}" type="sibTrans" cxnId="{161444D7-67DB-4053-8F53-25B401F8AA33}">
      <dgm:prSet/>
      <dgm:spPr/>
      <dgm:t>
        <a:bodyPr/>
        <a:lstStyle/>
        <a:p>
          <a:endParaRPr lang="en-US"/>
        </a:p>
      </dgm:t>
    </dgm:pt>
    <dgm:pt modelId="{02132955-2C8E-4462-ABDF-96C7C55F3F8A}">
      <dgm:prSet phldrT="[Text]"/>
      <dgm:spPr>
        <a:solidFill>
          <a:srgbClr val="00B050"/>
        </a:solidFill>
      </dgm:spPr>
      <dgm:t>
        <a:bodyPr/>
        <a:lstStyle/>
        <a:p>
          <a:r>
            <a:rPr lang="en-US" b="1" dirty="0">
              <a:solidFill>
                <a:schemeClr val="tx1"/>
              </a:solidFill>
            </a:rPr>
            <a:t>Getting Started</a:t>
          </a:r>
          <a:endParaRPr lang="en-US" dirty="0"/>
        </a:p>
      </dgm:t>
    </dgm:pt>
    <dgm:pt modelId="{03C93F40-8951-4015-839A-E7C302FBC3F0}" type="parTrans" cxnId="{E28D472E-876E-4A35-A8ED-64173B4C1D79}">
      <dgm:prSet/>
      <dgm:spPr/>
      <dgm:t>
        <a:bodyPr/>
        <a:lstStyle/>
        <a:p>
          <a:endParaRPr lang="en-US"/>
        </a:p>
      </dgm:t>
    </dgm:pt>
    <dgm:pt modelId="{2E65B87A-A205-4C72-93BA-E94B549067A0}" type="sibTrans" cxnId="{E28D472E-876E-4A35-A8ED-64173B4C1D79}">
      <dgm:prSet/>
      <dgm:spPr/>
      <dgm:t>
        <a:bodyPr/>
        <a:lstStyle/>
        <a:p>
          <a:endParaRPr lang="en-US"/>
        </a:p>
      </dgm:t>
    </dgm:pt>
    <dgm:pt modelId="{6CB9512C-A0AF-4A3D-93E0-7141FC5AEC91}">
      <dgm:prSet phldrT="[Text]" custT="1"/>
      <dgm:spPr/>
      <dgm:t>
        <a:bodyPr/>
        <a:lstStyle/>
        <a:p>
          <a:r>
            <a:rPr lang="en-US" sz="2000" b="1" dirty="0"/>
            <a:t>Don’t boil the ocean</a:t>
          </a:r>
        </a:p>
      </dgm:t>
    </dgm:pt>
    <dgm:pt modelId="{8D392B62-A3BA-42A2-A1DC-70A054C311A5}" type="parTrans" cxnId="{331E9379-6C5A-4FBE-A8A8-1E6B4B4A355E}">
      <dgm:prSet/>
      <dgm:spPr/>
      <dgm:t>
        <a:bodyPr/>
        <a:lstStyle/>
        <a:p>
          <a:endParaRPr lang="en-US"/>
        </a:p>
      </dgm:t>
    </dgm:pt>
    <dgm:pt modelId="{74E19DBD-83AB-4D7E-9135-4FA0C12D3D42}" type="sibTrans" cxnId="{331E9379-6C5A-4FBE-A8A8-1E6B4B4A355E}">
      <dgm:prSet/>
      <dgm:spPr/>
      <dgm:t>
        <a:bodyPr/>
        <a:lstStyle/>
        <a:p>
          <a:endParaRPr lang="en-US"/>
        </a:p>
      </dgm:t>
    </dgm:pt>
    <dgm:pt modelId="{18403C62-7853-42D2-A427-6A3FA4E318D3}">
      <dgm:prSet phldrT="[Text]"/>
      <dgm:spPr/>
      <dgm:t>
        <a:bodyPr/>
        <a:lstStyle/>
        <a:p>
          <a:r>
            <a:rPr lang="en-US" sz="1600" dirty="0"/>
            <a:t>Ask – Can we narrow the scope? Not all referrals, not all test follow-up, not all patients.</a:t>
          </a:r>
        </a:p>
      </dgm:t>
    </dgm:pt>
    <dgm:pt modelId="{039BB4EC-333B-49FF-B086-D46220870B7B}" type="parTrans" cxnId="{22B407A6-4B44-470A-A98C-F7CE51FE3C64}">
      <dgm:prSet/>
      <dgm:spPr/>
      <dgm:t>
        <a:bodyPr/>
        <a:lstStyle/>
        <a:p>
          <a:endParaRPr lang="en-US"/>
        </a:p>
      </dgm:t>
    </dgm:pt>
    <dgm:pt modelId="{3353B380-9290-44DB-8477-7590017B82FE}" type="sibTrans" cxnId="{22B407A6-4B44-470A-A98C-F7CE51FE3C64}">
      <dgm:prSet/>
      <dgm:spPr/>
      <dgm:t>
        <a:bodyPr/>
        <a:lstStyle/>
        <a:p>
          <a:endParaRPr lang="en-US"/>
        </a:p>
      </dgm:t>
    </dgm:pt>
    <dgm:pt modelId="{54C6555A-78E7-499C-B9C7-C0321DB3A5AD}">
      <dgm:prSet phldrT="[Text]"/>
      <dgm:spPr>
        <a:solidFill>
          <a:srgbClr val="00B050"/>
        </a:solidFill>
      </dgm:spPr>
      <dgm:t>
        <a:bodyPr/>
        <a:lstStyle/>
        <a:p>
          <a:r>
            <a:rPr lang="en-US" b="1" dirty="0">
              <a:solidFill>
                <a:schemeClr val="tx1"/>
              </a:solidFill>
            </a:rPr>
            <a:t>Getting Started</a:t>
          </a:r>
          <a:endParaRPr lang="en-US" dirty="0"/>
        </a:p>
      </dgm:t>
    </dgm:pt>
    <dgm:pt modelId="{5E82A598-16F4-4817-AB5F-48365CEFE47A}" type="parTrans" cxnId="{5FB8022D-6887-4AD0-A797-2CD1BD38BA38}">
      <dgm:prSet/>
      <dgm:spPr/>
      <dgm:t>
        <a:bodyPr/>
        <a:lstStyle/>
        <a:p>
          <a:endParaRPr lang="en-US"/>
        </a:p>
      </dgm:t>
    </dgm:pt>
    <dgm:pt modelId="{15698DCF-9B0A-405A-81D3-6B4903546E45}" type="sibTrans" cxnId="{5FB8022D-6887-4AD0-A797-2CD1BD38BA38}">
      <dgm:prSet/>
      <dgm:spPr/>
      <dgm:t>
        <a:bodyPr/>
        <a:lstStyle/>
        <a:p>
          <a:endParaRPr lang="en-US"/>
        </a:p>
      </dgm:t>
    </dgm:pt>
    <dgm:pt modelId="{FA4AF16C-7768-46CE-AF4A-E4D4C8AEF96E}">
      <dgm:prSet phldrT="[Text]" custT="1"/>
      <dgm:spPr/>
      <dgm:t>
        <a:bodyPr/>
        <a:lstStyle/>
        <a:p>
          <a:r>
            <a:rPr lang="en-US" sz="2000" b="1" dirty="0"/>
            <a:t>Assemble a Team</a:t>
          </a:r>
        </a:p>
      </dgm:t>
    </dgm:pt>
    <dgm:pt modelId="{58E2E9CF-1F78-48E2-852E-C1456A7B7686}" type="parTrans" cxnId="{DD5DFB1C-22B8-41C4-92C8-CE0A3DA16881}">
      <dgm:prSet/>
      <dgm:spPr/>
      <dgm:t>
        <a:bodyPr/>
        <a:lstStyle/>
        <a:p>
          <a:endParaRPr lang="en-US"/>
        </a:p>
      </dgm:t>
    </dgm:pt>
    <dgm:pt modelId="{427626CC-4232-4821-BFCD-55F50EE2D07D}" type="sibTrans" cxnId="{DD5DFB1C-22B8-41C4-92C8-CE0A3DA16881}">
      <dgm:prSet/>
      <dgm:spPr/>
      <dgm:t>
        <a:bodyPr/>
        <a:lstStyle/>
        <a:p>
          <a:endParaRPr lang="en-US"/>
        </a:p>
      </dgm:t>
    </dgm:pt>
    <dgm:pt modelId="{DC61361D-C141-47C8-A789-09281EE03B87}">
      <dgm:prSet phldrT="[Text]"/>
      <dgm:spPr/>
      <dgm:t>
        <a:bodyPr/>
        <a:lstStyle/>
        <a:p>
          <a:r>
            <a:rPr lang="en-US" sz="1600" dirty="0"/>
            <a:t>Ask – Who are the front-line staff? </a:t>
          </a:r>
        </a:p>
      </dgm:t>
    </dgm:pt>
    <dgm:pt modelId="{23887CEA-7A36-43E7-89A9-D0048D3D07A0}" type="parTrans" cxnId="{A1F71FB7-AC40-4A88-8D7B-EE925A94899E}">
      <dgm:prSet/>
      <dgm:spPr/>
      <dgm:t>
        <a:bodyPr/>
        <a:lstStyle/>
        <a:p>
          <a:endParaRPr lang="en-US"/>
        </a:p>
      </dgm:t>
    </dgm:pt>
    <dgm:pt modelId="{74A5A2C3-A7CE-4740-99AA-E0B1AD9FF522}" type="sibTrans" cxnId="{A1F71FB7-AC40-4A88-8D7B-EE925A94899E}">
      <dgm:prSet/>
      <dgm:spPr/>
      <dgm:t>
        <a:bodyPr/>
        <a:lstStyle/>
        <a:p>
          <a:endParaRPr lang="en-US"/>
        </a:p>
      </dgm:t>
    </dgm:pt>
    <dgm:pt modelId="{858BC205-A649-4E44-B04A-0EFD4412D5AD}">
      <dgm:prSet phldrT="[Text]"/>
      <dgm:spPr/>
      <dgm:t>
        <a:bodyPr/>
        <a:lstStyle/>
        <a:p>
          <a:endParaRPr lang="en-US" sz="1600" dirty="0"/>
        </a:p>
      </dgm:t>
    </dgm:pt>
    <dgm:pt modelId="{58F9D85D-FBB4-481D-A77D-6222249ACE4D}" type="parTrans" cxnId="{1DC1BA8B-7F58-463B-A97D-CFFB3553EF60}">
      <dgm:prSet/>
      <dgm:spPr/>
      <dgm:t>
        <a:bodyPr/>
        <a:lstStyle/>
        <a:p>
          <a:endParaRPr lang="en-US"/>
        </a:p>
      </dgm:t>
    </dgm:pt>
    <dgm:pt modelId="{75784559-F976-4214-8095-1944F767CBB6}" type="sibTrans" cxnId="{1DC1BA8B-7F58-463B-A97D-CFFB3553EF60}">
      <dgm:prSet/>
      <dgm:spPr/>
      <dgm:t>
        <a:bodyPr/>
        <a:lstStyle/>
        <a:p>
          <a:endParaRPr lang="en-US"/>
        </a:p>
      </dgm:t>
    </dgm:pt>
    <dgm:pt modelId="{A5A95033-CCFF-4766-B9A3-0506A97663A4}">
      <dgm:prSet phldrT="[Text]"/>
      <dgm:spPr/>
      <dgm:t>
        <a:bodyPr/>
        <a:lstStyle/>
        <a:p>
          <a:r>
            <a:rPr lang="en-US" sz="1600" dirty="0"/>
            <a:t>Ask – How can we get patient feedback?</a:t>
          </a:r>
        </a:p>
      </dgm:t>
    </dgm:pt>
    <dgm:pt modelId="{3B2CAE57-E064-453A-815F-E6E7A9BF44C2}" type="parTrans" cxnId="{473B5065-7E48-4E20-9089-E163EBB23BC2}">
      <dgm:prSet/>
      <dgm:spPr/>
      <dgm:t>
        <a:bodyPr/>
        <a:lstStyle/>
        <a:p>
          <a:endParaRPr lang="en-US"/>
        </a:p>
      </dgm:t>
    </dgm:pt>
    <dgm:pt modelId="{32237AEC-21DA-45FC-AAD2-9C0E26E09A1E}" type="sibTrans" cxnId="{473B5065-7E48-4E20-9089-E163EBB23BC2}">
      <dgm:prSet/>
      <dgm:spPr/>
      <dgm:t>
        <a:bodyPr/>
        <a:lstStyle/>
        <a:p>
          <a:endParaRPr lang="en-US"/>
        </a:p>
      </dgm:t>
    </dgm:pt>
    <dgm:pt modelId="{78583394-0CD6-4430-BBE0-8323DF09078D}">
      <dgm:prSet phldrT="[Text]"/>
      <dgm:spPr/>
      <dgm:t>
        <a:bodyPr/>
        <a:lstStyle/>
        <a:p>
          <a:r>
            <a:rPr lang="en-US" sz="1600" dirty="0"/>
            <a:t>Hint – Keep a list on a “parking lot”. Use a “glitch book” to keep track of ideas.</a:t>
          </a:r>
        </a:p>
      </dgm:t>
    </dgm:pt>
    <dgm:pt modelId="{F355A2A3-BBB0-4C26-8AC6-169CD26A7688}" type="parTrans" cxnId="{6E171A55-2C7F-48D5-A79B-010737A77E90}">
      <dgm:prSet/>
      <dgm:spPr/>
      <dgm:t>
        <a:bodyPr/>
        <a:lstStyle/>
        <a:p>
          <a:endParaRPr lang="en-US"/>
        </a:p>
      </dgm:t>
    </dgm:pt>
    <dgm:pt modelId="{0B4A4744-6FA8-490E-AFFD-4DEFFBD2BA78}" type="sibTrans" cxnId="{6E171A55-2C7F-48D5-A79B-010737A77E90}">
      <dgm:prSet/>
      <dgm:spPr/>
      <dgm:t>
        <a:bodyPr/>
        <a:lstStyle/>
        <a:p>
          <a:endParaRPr lang="en-US"/>
        </a:p>
      </dgm:t>
    </dgm:pt>
    <dgm:pt modelId="{C5214266-C893-49F4-8655-71EEC166BBAD}" type="pres">
      <dgm:prSet presAssocID="{966EFA3E-C277-4A52-9B13-ED2F693DE618}" presName="linearFlow" presStyleCnt="0">
        <dgm:presLayoutVars>
          <dgm:dir/>
          <dgm:animLvl val="lvl"/>
          <dgm:resizeHandles val="exact"/>
        </dgm:presLayoutVars>
      </dgm:prSet>
      <dgm:spPr/>
      <dgm:t>
        <a:bodyPr/>
        <a:lstStyle/>
        <a:p>
          <a:endParaRPr lang="en-US"/>
        </a:p>
      </dgm:t>
    </dgm:pt>
    <dgm:pt modelId="{437C413D-940D-44A1-8CEC-8C8082B54F59}" type="pres">
      <dgm:prSet presAssocID="{D979D411-0C0A-4848-BD44-37AD87C35CF7}" presName="composite" presStyleCnt="0"/>
      <dgm:spPr/>
    </dgm:pt>
    <dgm:pt modelId="{7B1AF010-420D-4278-A690-856C8370A394}" type="pres">
      <dgm:prSet presAssocID="{D979D411-0C0A-4848-BD44-37AD87C35CF7}" presName="parentText" presStyleLbl="alignNode1" presStyleIdx="0" presStyleCnt="3">
        <dgm:presLayoutVars>
          <dgm:chMax val="1"/>
          <dgm:bulletEnabled val="1"/>
        </dgm:presLayoutVars>
      </dgm:prSet>
      <dgm:spPr/>
      <dgm:t>
        <a:bodyPr/>
        <a:lstStyle/>
        <a:p>
          <a:endParaRPr lang="en-US"/>
        </a:p>
      </dgm:t>
    </dgm:pt>
    <dgm:pt modelId="{912707EB-DE8A-406E-847D-158AB7E40DCE}" type="pres">
      <dgm:prSet presAssocID="{D979D411-0C0A-4848-BD44-37AD87C35CF7}" presName="descendantText" presStyleLbl="alignAcc1" presStyleIdx="0" presStyleCnt="3">
        <dgm:presLayoutVars>
          <dgm:bulletEnabled val="1"/>
        </dgm:presLayoutVars>
      </dgm:prSet>
      <dgm:spPr/>
      <dgm:t>
        <a:bodyPr/>
        <a:lstStyle/>
        <a:p>
          <a:endParaRPr lang="en-US"/>
        </a:p>
      </dgm:t>
    </dgm:pt>
    <dgm:pt modelId="{A9231449-4A11-4DAE-9ECE-68584316156F}" type="pres">
      <dgm:prSet presAssocID="{85FBB794-E168-4758-92B3-D0ABA044C32C}" presName="sp" presStyleCnt="0"/>
      <dgm:spPr/>
    </dgm:pt>
    <dgm:pt modelId="{D710EE82-3167-464E-B661-66CE4BB88913}" type="pres">
      <dgm:prSet presAssocID="{02132955-2C8E-4462-ABDF-96C7C55F3F8A}" presName="composite" presStyleCnt="0"/>
      <dgm:spPr/>
    </dgm:pt>
    <dgm:pt modelId="{C0F5F664-9C2C-4397-B852-F30666D141A9}" type="pres">
      <dgm:prSet presAssocID="{02132955-2C8E-4462-ABDF-96C7C55F3F8A}" presName="parentText" presStyleLbl="alignNode1" presStyleIdx="1" presStyleCnt="3">
        <dgm:presLayoutVars>
          <dgm:chMax val="1"/>
          <dgm:bulletEnabled val="1"/>
        </dgm:presLayoutVars>
      </dgm:prSet>
      <dgm:spPr/>
      <dgm:t>
        <a:bodyPr/>
        <a:lstStyle/>
        <a:p>
          <a:endParaRPr lang="en-US"/>
        </a:p>
      </dgm:t>
    </dgm:pt>
    <dgm:pt modelId="{75E4D4DE-F989-4956-9767-FBB7D476F7E9}" type="pres">
      <dgm:prSet presAssocID="{02132955-2C8E-4462-ABDF-96C7C55F3F8A}" presName="descendantText" presStyleLbl="alignAcc1" presStyleIdx="1" presStyleCnt="3" custLinFactNeighborY="594">
        <dgm:presLayoutVars>
          <dgm:bulletEnabled val="1"/>
        </dgm:presLayoutVars>
      </dgm:prSet>
      <dgm:spPr/>
      <dgm:t>
        <a:bodyPr/>
        <a:lstStyle/>
        <a:p>
          <a:endParaRPr lang="en-US"/>
        </a:p>
      </dgm:t>
    </dgm:pt>
    <dgm:pt modelId="{18A33692-8FF9-4388-98D9-43937793E232}" type="pres">
      <dgm:prSet presAssocID="{2E65B87A-A205-4C72-93BA-E94B549067A0}" presName="sp" presStyleCnt="0"/>
      <dgm:spPr/>
    </dgm:pt>
    <dgm:pt modelId="{3421F6EA-4EAF-4128-AE91-C151F5C4AEB8}" type="pres">
      <dgm:prSet presAssocID="{54C6555A-78E7-499C-B9C7-C0321DB3A5AD}" presName="composite" presStyleCnt="0"/>
      <dgm:spPr/>
    </dgm:pt>
    <dgm:pt modelId="{12682E34-A569-4031-AA1A-7476F3C1A30F}" type="pres">
      <dgm:prSet presAssocID="{54C6555A-78E7-499C-B9C7-C0321DB3A5AD}" presName="parentText" presStyleLbl="alignNode1" presStyleIdx="2" presStyleCnt="3">
        <dgm:presLayoutVars>
          <dgm:chMax val="1"/>
          <dgm:bulletEnabled val="1"/>
        </dgm:presLayoutVars>
      </dgm:prSet>
      <dgm:spPr/>
      <dgm:t>
        <a:bodyPr/>
        <a:lstStyle/>
        <a:p>
          <a:endParaRPr lang="en-US"/>
        </a:p>
      </dgm:t>
    </dgm:pt>
    <dgm:pt modelId="{E3EA3163-53AE-4B9D-AF51-3695ED4B565C}" type="pres">
      <dgm:prSet presAssocID="{54C6555A-78E7-499C-B9C7-C0321DB3A5AD}" presName="descendantText" presStyleLbl="alignAcc1" presStyleIdx="2" presStyleCnt="3">
        <dgm:presLayoutVars>
          <dgm:bulletEnabled val="1"/>
        </dgm:presLayoutVars>
      </dgm:prSet>
      <dgm:spPr/>
      <dgm:t>
        <a:bodyPr/>
        <a:lstStyle/>
        <a:p>
          <a:endParaRPr lang="en-US"/>
        </a:p>
      </dgm:t>
    </dgm:pt>
  </dgm:ptLst>
  <dgm:cxnLst>
    <dgm:cxn modelId="{41925391-CF65-42C1-8C02-AA17230266AD}" type="presOf" srcId="{02132955-2C8E-4462-ABDF-96C7C55F3F8A}" destId="{C0F5F664-9C2C-4397-B852-F30666D141A9}" srcOrd="0" destOrd="0" presId="urn:microsoft.com/office/officeart/2005/8/layout/chevron2"/>
    <dgm:cxn modelId="{95A08E6C-A270-4B62-80B8-8BE8F7FB9D69}" type="presOf" srcId="{1B77CA51-5E75-448E-AC5A-9846B889ECBF}" destId="{912707EB-DE8A-406E-847D-158AB7E40DCE}" srcOrd="0" destOrd="0" presId="urn:microsoft.com/office/officeart/2005/8/layout/chevron2"/>
    <dgm:cxn modelId="{1DC1BA8B-7F58-463B-A97D-CFFB3553EF60}" srcId="{D979D411-0C0A-4848-BD44-37AD87C35CF7}" destId="{858BC205-A649-4E44-B04A-0EFD4412D5AD}" srcOrd="3" destOrd="0" parTransId="{58F9D85D-FBB4-481D-A77D-6222249ACE4D}" sibTransId="{75784559-F976-4214-8095-1944F767CBB6}"/>
    <dgm:cxn modelId="{09026FA4-18B6-4CC2-BE4A-2D6F86B9AA63}" type="presOf" srcId="{18403C62-7853-42D2-A427-6A3FA4E318D3}" destId="{75E4D4DE-F989-4956-9767-FBB7D476F7E9}" srcOrd="0" destOrd="1" presId="urn:microsoft.com/office/officeart/2005/8/layout/chevron2"/>
    <dgm:cxn modelId="{718FE2E9-A733-4CAF-B079-B4346802DC87}" type="presOf" srcId="{71534CAB-AD96-4CF9-BBD1-985CAC1BA900}" destId="{912707EB-DE8A-406E-847D-158AB7E40DCE}" srcOrd="0" destOrd="1" presId="urn:microsoft.com/office/officeart/2005/8/layout/chevron2"/>
    <dgm:cxn modelId="{713F7477-5296-4199-8E14-CFD08AB2C29D}" type="presOf" srcId="{DC61361D-C141-47C8-A789-09281EE03B87}" destId="{E3EA3163-53AE-4B9D-AF51-3695ED4B565C}" srcOrd="0" destOrd="1" presId="urn:microsoft.com/office/officeart/2005/8/layout/chevron2"/>
    <dgm:cxn modelId="{331E9379-6C5A-4FBE-A8A8-1E6B4B4A355E}" srcId="{02132955-2C8E-4462-ABDF-96C7C55F3F8A}" destId="{6CB9512C-A0AF-4A3D-93E0-7141FC5AEC91}" srcOrd="0" destOrd="0" parTransId="{8D392B62-A3BA-42A2-A1DC-70A054C311A5}" sibTransId="{74E19DBD-83AB-4D7E-9135-4FA0C12D3D42}"/>
    <dgm:cxn modelId="{725E2BF8-2094-4549-ABF6-BC33035EB263}" type="presOf" srcId="{966EFA3E-C277-4A52-9B13-ED2F693DE618}" destId="{C5214266-C893-49F4-8655-71EEC166BBAD}" srcOrd="0" destOrd="0" presId="urn:microsoft.com/office/officeart/2005/8/layout/chevron2"/>
    <dgm:cxn modelId="{5FB8022D-6887-4AD0-A797-2CD1BD38BA38}" srcId="{966EFA3E-C277-4A52-9B13-ED2F693DE618}" destId="{54C6555A-78E7-499C-B9C7-C0321DB3A5AD}" srcOrd="2" destOrd="0" parTransId="{5E82A598-16F4-4817-AB5F-48365CEFE47A}" sibTransId="{15698DCF-9B0A-405A-81D3-6B4903546E45}"/>
    <dgm:cxn modelId="{6E171A55-2C7F-48D5-A79B-010737A77E90}" srcId="{D979D411-0C0A-4848-BD44-37AD87C35CF7}" destId="{78583394-0CD6-4430-BBE0-8323DF09078D}" srcOrd="2" destOrd="0" parTransId="{F355A2A3-BBB0-4C26-8AC6-169CD26A7688}" sibTransId="{0B4A4744-6FA8-490E-AFFD-4DEFFBD2BA78}"/>
    <dgm:cxn modelId="{1AA3B2BF-90CB-4790-ADD6-5812DB545B73}" type="presOf" srcId="{78583394-0CD6-4430-BBE0-8323DF09078D}" destId="{912707EB-DE8A-406E-847D-158AB7E40DCE}" srcOrd="0" destOrd="2" presId="urn:microsoft.com/office/officeart/2005/8/layout/chevron2"/>
    <dgm:cxn modelId="{DD5DFB1C-22B8-41C4-92C8-CE0A3DA16881}" srcId="{54C6555A-78E7-499C-B9C7-C0321DB3A5AD}" destId="{FA4AF16C-7768-46CE-AF4A-E4D4C8AEF96E}" srcOrd="0" destOrd="0" parTransId="{58E2E9CF-1F78-48E2-852E-C1456A7B7686}" sibTransId="{427626CC-4232-4821-BFCD-55F50EE2D07D}"/>
    <dgm:cxn modelId="{BC615DA3-3A7A-4897-B6D3-108C358B6B07}" type="presOf" srcId="{FA4AF16C-7768-46CE-AF4A-E4D4C8AEF96E}" destId="{E3EA3163-53AE-4B9D-AF51-3695ED4B565C}" srcOrd="0" destOrd="0" presId="urn:microsoft.com/office/officeart/2005/8/layout/chevron2"/>
    <dgm:cxn modelId="{BF9E148F-9B49-4DBA-B634-A26B670B8B6C}" type="presOf" srcId="{858BC205-A649-4E44-B04A-0EFD4412D5AD}" destId="{912707EB-DE8A-406E-847D-158AB7E40DCE}" srcOrd="0" destOrd="3" presId="urn:microsoft.com/office/officeart/2005/8/layout/chevron2"/>
    <dgm:cxn modelId="{161444D7-67DB-4053-8F53-25B401F8AA33}" srcId="{D979D411-0C0A-4848-BD44-37AD87C35CF7}" destId="{71534CAB-AD96-4CF9-BBD1-985CAC1BA900}" srcOrd="1" destOrd="0" parTransId="{8D64937D-C21F-4B0E-8214-D3315CCC5A46}" sibTransId="{0E7E6622-00BD-487D-9A3D-14864959D38C}"/>
    <dgm:cxn modelId="{677FC459-FA8F-48FC-AB5D-3776A04C0AD3}" srcId="{966EFA3E-C277-4A52-9B13-ED2F693DE618}" destId="{D979D411-0C0A-4848-BD44-37AD87C35CF7}" srcOrd="0" destOrd="0" parTransId="{92AD399A-2598-4DB8-87B2-7F864AF07A9D}" sibTransId="{85FBB794-E168-4758-92B3-D0ABA044C32C}"/>
    <dgm:cxn modelId="{EED9D69D-1E80-4FF3-AEF4-DAD95951D2F6}" type="presOf" srcId="{6CB9512C-A0AF-4A3D-93E0-7141FC5AEC91}" destId="{75E4D4DE-F989-4956-9767-FBB7D476F7E9}" srcOrd="0" destOrd="0" presId="urn:microsoft.com/office/officeart/2005/8/layout/chevron2"/>
    <dgm:cxn modelId="{006EA2D6-6FB7-415D-898A-13BF6E22A13B}" srcId="{D979D411-0C0A-4848-BD44-37AD87C35CF7}" destId="{1B77CA51-5E75-448E-AC5A-9846B889ECBF}" srcOrd="0" destOrd="0" parTransId="{849D4C12-5EF6-4C2F-87C3-4898A2497401}" sibTransId="{BCE90B22-89E5-4B09-BAA8-2AF735D366E7}"/>
    <dgm:cxn modelId="{FBAD49CA-AAEA-4F89-B667-E483C12269AA}" type="presOf" srcId="{A5A95033-CCFF-4766-B9A3-0506A97663A4}" destId="{E3EA3163-53AE-4B9D-AF51-3695ED4B565C}" srcOrd="0" destOrd="2" presId="urn:microsoft.com/office/officeart/2005/8/layout/chevron2"/>
    <dgm:cxn modelId="{6C5DAF8E-AD40-41AF-986D-411AE147A859}" type="presOf" srcId="{D979D411-0C0A-4848-BD44-37AD87C35CF7}" destId="{7B1AF010-420D-4278-A690-856C8370A394}" srcOrd="0" destOrd="0" presId="urn:microsoft.com/office/officeart/2005/8/layout/chevron2"/>
    <dgm:cxn modelId="{7B863AFF-B6D7-49F9-9D3C-3367C2E0DC35}" type="presOf" srcId="{54C6555A-78E7-499C-B9C7-C0321DB3A5AD}" destId="{12682E34-A569-4031-AA1A-7476F3C1A30F}" srcOrd="0" destOrd="0" presId="urn:microsoft.com/office/officeart/2005/8/layout/chevron2"/>
    <dgm:cxn modelId="{E28D472E-876E-4A35-A8ED-64173B4C1D79}" srcId="{966EFA3E-C277-4A52-9B13-ED2F693DE618}" destId="{02132955-2C8E-4462-ABDF-96C7C55F3F8A}" srcOrd="1" destOrd="0" parTransId="{03C93F40-8951-4015-839A-E7C302FBC3F0}" sibTransId="{2E65B87A-A205-4C72-93BA-E94B549067A0}"/>
    <dgm:cxn modelId="{A1F71FB7-AC40-4A88-8D7B-EE925A94899E}" srcId="{54C6555A-78E7-499C-B9C7-C0321DB3A5AD}" destId="{DC61361D-C141-47C8-A789-09281EE03B87}" srcOrd="1" destOrd="0" parTransId="{23887CEA-7A36-43E7-89A9-D0048D3D07A0}" sibTransId="{74A5A2C3-A7CE-4740-99AA-E0B1AD9FF522}"/>
    <dgm:cxn modelId="{473B5065-7E48-4E20-9089-E163EBB23BC2}" srcId="{54C6555A-78E7-499C-B9C7-C0321DB3A5AD}" destId="{A5A95033-CCFF-4766-B9A3-0506A97663A4}" srcOrd="2" destOrd="0" parTransId="{3B2CAE57-E064-453A-815F-E6E7A9BF44C2}" sibTransId="{32237AEC-21DA-45FC-AAD2-9C0E26E09A1E}"/>
    <dgm:cxn modelId="{22B407A6-4B44-470A-A98C-F7CE51FE3C64}" srcId="{02132955-2C8E-4462-ABDF-96C7C55F3F8A}" destId="{18403C62-7853-42D2-A427-6A3FA4E318D3}" srcOrd="1" destOrd="0" parTransId="{039BB4EC-333B-49FF-B086-D46220870B7B}" sibTransId="{3353B380-9290-44DB-8477-7590017B82FE}"/>
    <dgm:cxn modelId="{D7FC6230-D91A-4544-8D10-99BF565ADB80}" type="presParOf" srcId="{C5214266-C893-49F4-8655-71EEC166BBAD}" destId="{437C413D-940D-44A1-8CEC-8C8082B54F59}" srcOrd="0" destOrd="0" presId="urn:microsoft.com/office/officeart/2005/8/layout/chevron2"/>
    <dgm:cxn modelId="{57D8FB09-36FD-470C-AB99-092031FB9FE3}" type="presParOf" srcId="{437C413D-940D-44A1-8CEC-8C8082B54F59}" destId="{7B1AF010-420D-4278-A690-856C8370A394}" srcOrd="0" destOrd="0" presId="urn:microsoft.com/office/officeart/2005/8/layout/chevron2"/>
    <dgm:cxn modelId="{F7B95232-75F3-410F-8516-BC05853A123C}" type="presParOf" srcId="{437C413D-940D-44A1-8CEC-8C8082B54F59}" destId="{912707EB-DE8A-406E-847D-158AB7E40DCE}" srcOrd="1" destOrd="0" presId="urn:microsoft.com/office/officeart/2005/8/layout/chevron2"/>
    <dgm:cxn modelId="{ABEBC5A4-4B6B-4084-89AE-3ECB17A8F1CF}" type="presParOf" srcId="{C5214266-C893-49F4-8655-71EEC166BBAD}" destId="{A9231449-4A11-4DAE-9ECE-68584316156F}" srcOrd="1" destOrd="0" presId="urn:microsoft.com/office/officeart/2005/8/layout/chevron2"/>
    <dgm:cxn modelId="{1F8A5032-E10F-4B34-912B-1AA6028E2655}" type="presParOf" srcId="{C5214266-C893-49F4-8655-71EEC166BBAD}" destId="{D710EE82-3167-464E-B661-66CE4BB88913}" srcOrd="2" destOrd="0" presId="urn:microsoft.com/office/officeart/2005/8/layout/chevron2"/>
    <dgm:cxn modelId="{C26AE46E-7B2E-4B18-9709-4369C8058FEC}" type="presParOf" srcId="{D710EE82-3167-464E-B661-66CE4BB88913}" destId="{C0F5F664-9C2C-4397-B852-F30666D141A9}" srcOrd="0" destOrd="0" presId="urn:microsoft.com/office/officeart/2005/8/layout/chevron2"/>
    <dgm:cxn modelId="{785B0092-59E7-40F1-A2FA-6C7258C6C056}" type="presParOf" srcId="{D710EE82-3167-464E-B661-66CE4BB88913}" destId="{75E4D4DE-F989-4956-9767-FBB7D476F7E9}" srcOrd="1" destOrd="0" presId="urn:microsoft.com/office/officeart/2005/8/layout/chevron2"/>
    <dgm:cxn modelId="{B3DD6CB3-2F9D-4954-902F-AE8BC8E4BC17}" type="presParOf" srcId="{C5214266-C893-49F4-8655-71EEC166BBAD}" destId="{18A33692-8FF9-4388-98D9-43937793E232}" srcOrd="3" destOrd="0" presId="urn:microsoft.com/office/officeart/2005/8/layout/chevron2"/>
    <dgm:cxn modelId="{97528D3B-D7E5-4270-9072-B7AF5AB46C43}" type="presParOf" srcId="{C5214266-C893-49F4-8655-71EEC166BBAD}" destId="{3421F6EA-4EAF-4128-AE91-C151F5C4AEB8}" srcOrd="4" destOrd="0" presId="urn:microsoft.com/office/officeart/2005/8/layout/chevron2"/>
    <dgm:cxn modelId="{3451563E-669B-40F9-A039-BDEE38BF5F03}" type="presParOf" srcId="{3421F6EA-4EAF-4128-AE91-C151F5C4AEB8}" destId="{12682E34-A569-4031-AA1A-7476F3C1A30F}" srcOrd="0" destOrd="0" presId="urn:microsoft.com/office/officeart/2005/8/layout/chevron2"/>
    <dgm:cxn modelId="{3C780FE0-852B-4E40-B6EF-B59F7444CC02}" type="presParOf" srcId="{3421F6EA-4EAF-4128-AE91-C151F5C4AEB8}" destId="{E3EA3163-53AE-4B9D-AF51-3695ED4B565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6EFA3E-C277-4A52-9B13-ED2F693DE61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979D411-0C0A-4848-BD44-37AD87C35CF7}">
      <dgm:prSet phldrT="[Text]"/>
      <dgm:spPr>
        <a:solidFill>
          <a:srgbClr val="00B050"/>
        </a:solidFill>
      </dgm:spPr>
      <dgm:t>
        <a:bodyPr/>
        <a:lstStyle/>
        <a:p>
          <a:r>
            <a:rPr lang="en-US" b="1" dirty="0">
              <a:solidFill>
                <a:schemeClr val="tx1"/>
              </a:solidFill>
            </a:rPr>
            <a:t>Getting Started</a:t>
          </a:r>
        </a:p>
      </dgm:t>
    </dgm:pt>
    <dgm:pt modelId="{92AD399A-2598-4DB8-87B2-7F864AF07A9D}" type="parTrans" cxnId="{677FC459-FA8F-48FC-AB5D-3776A04C0AD3}">
      <dgm:prSet/>
      <dgm:spPr/>
      <dgm:t>
        <a:bodyPr/>
        <a:lstStyle/>
        <a:p>
          <a:endParaRPr lang="en-US"/>
        </a:p>
      </dgm:t>
    </dgm:pt>
    <dgm:pt modelId="{85FBB794-E168-4758-92B3-D0ABA044C32C}" type="sibTrans" cxnId="{677FC459-FA8F-48FC-AB5D-3776A04C0AD3}">
      <dgm:prSet/>
      <dgm:spPr/>
      <dgm:t>
        <a:bodyPr/>
        <a:lstStyle/>
        <a:p>
          <a:endParaRPr lang="en-US"/>
        </a:p>
      </dgm:t>
    </dgm:pt>
    <dgm:pt modelId="{1B77CA51-5E75-448E-AC5A-9846B889ECBF}">
      <dgm:prSet phldrT="[Text]" custT="1"/>
      <dgm:spPr/>
      <dgm:t>
        <a:bodyPr/>
        <a:lstStyle/>
        <a:p>
          <a:r>
            <a:rPr lang="en-US" sz="2000" b="1" dirty="0"/>
            <a:t>Get some baseline data</a:t>
          </a:r>
        </a:p>
      </dgm:t>
    </dgm:pt>
    <dgm:pt modelId="{849D4C12-5EF6-4C2F-87C3-4898A2497401}" type="parTrans" cxnId="{006EA2D6-6FB7-415D-898A-13BF6E22A13B}">
      <dgm:prSet/>
      <dgm:spPr/>
      <dgm:t>
        <a:bodyPr/>
        <a:lstStyle/>
        <a:p>
          <a:endParaRPr lang="en-US"/>
        </a:p>
      </dgm:t>
    </dgm:pt>
    <dgm:pt modelId="{BCE90B22-89E5-4B09-BAA8-2AF735D366E7}" type="sibTrans" cxnId="{006EA2D6-6FB7-415D-898A-13BF6E22A13B}">
      <dgm:prSet/>
      <dgm:spPr/>
      <dgm:t>
        <a:bodyPr/>
        <a:lstStyle/>
        <a:p>
          <a:endParaRPr lang="en-US"/>
        </a:p>
      </dgm:t>
    </dgm:pt>
    <dgm:pt modelId="{71534CAB-AD96-4CF9-BBD1-985CAC1BA900}">
      <dgm:prSet phldrT="[Text]"/>
      <dgm:spPr/>
      <dgm:t>
        <a:bodyPr/>
        <a:lstStyle/>
        <a:p>
          <a:r>
            <a:rPr lang="en-US" sz="1600" dirty="0"/>
            <a:t>Ask – What is happening now?</a:t>
          </a:r>
        </a:p>
      </dgm:t>
    </dgm:pt>
    <dgm:pt modelId="{8D64937D-C21F-4B0E-8214-D3315CCC5A46}" type="parTrans" cxnId="{161444D7-67DB-4053-8F53-25B401F8AA33}">
      <dgm:prSet/>
      <dgm:spPr/>
      <dgm:t>
        <a:bodyPr/>
        <a:lstStyle/>
        <a:p>
          <a:endParaRPr lang="en-US"/>
        </a:p>
      </dgm:t>
    </dgm:pt>
    <dgm:pt modelId="{0E7E6622-00BD-487D-9A3D-14864959D38C}" type="sibTrans" cxnId="{161444D7-67DB-4053-8F53-25B401F8AA33}">
      <dgm:prSet/>
      <dgm:spPr/>
      <dgm:t>
        <a:bodyPr/>
        <a:lstStyle/>
        <a:p>
          <a:endParaRPr lang="en-US"/>
        </a:p>
      </dgm:t>
    </dgm:pt>
    <dgm:pt modelId="{02132955-2C8E-4462-ABDF-96C7C55F3F8A}">
      <dgm:prSet phldrT="[Text]"/>
      <dgm:spPr>
        <a:solidFill>
          <a:srgbClr val="00B050"/>
        </a:solidFill>
      </dgm:spPr>
      <dgm:t>
        <a:bodyPr/>
        <a:lstStyle/>
        <a:p>
          <a:r>
            <a:rPr lang="en-US" b="1" dirty="0">
              <a:solidFill>
                <a:schemeClr val="tx1"/>
              </a:solidFill>
            </a:rPr>
            <a:t>Getting started</a:t>
          </a:r>
        </a:p>
      </dgm:t>
    </dgm:pt>
    <dgm:pt modelId="{03C93F40-8951-4015-839A-E7C302FBC3F0}" type="parTrans" cxnId="{E28D472E-876E-4A35-A8ED-64173B4C1D79}">
      <dgm:prSet/>
      <dgm:spPr/>
      <dgm:t>
        <a:bodyPr/>
        <a:lstStyle/>
        <a:p>
          <a:endParaRPr lang="en-US"/>
        </a:p>
      </dgm:t>
    </dgm:pt>
    <dgm:pt modelId="{2E65B87A-A205-4C72-93BA-E94B549067A0}" type="sibTrans" cxnId="{E28D472E-876E-4A35-A8ED-64173B4C1D79}">
      <dgm:prSet/>
      <dgm:spPr/>
      <dgm:t>
        <a:bodyPr/>
        <a:lstStyle/>
        <a:p>
          <a:endParaRPr lang="en-US"/>
        </a:p>
      </dgm:t>
    </dgm:pt>
    <dgm:pt modelId="{6CB9512C-A0AF-4A3D-93E0-7141FC5AEC91}">
      <dgm:prSet phldrT="[Text]" custT="1"/>
      <dgm:spPr/>
      <dgm:t>
        <a:bodyPr/>
        <a:lstStyle/>
        <a:p>
          <a:r>
            <a:rPr lang="en-US" sz="2000" b="1" dirty="0"/>
            <a:t>Write an Aim Statement</a:t>
          </a:r>
        </a:p>
      </dgm:t>
    </dgm:pt>
    <dgm:pt modelId="{8D392B62-A3BA-42A2-A1DC-70A054C311A5}" type="parTrans" cxnId="{331E9379-6C5A-4FBE-A8A8-1E6B4B4A355E}">
      <dgm:prSet/>
      <dgm:spPr/>
      <dgm:t>
        <a:bodyPr/>
        <a:lstStyle/>
        <a:p>
          <a:endParaRPr lang="en-US"/>
        </a:p>
      </dgm:t>
    </dgm:pt>
    <dgm:pt modelId="{74E19DBD-83AB-4D7E-9135-4FA0C12D3D42}" type="sibTrans" cxnId="{331E9379-6C5A-4FBE-A8A8-1E6B4B4A355E}">
      <dgm:prSet/>
      <dgm:spPr/>
      <dgm:t>
        <a:bodyPr/>
        <a:lstStyle/>
        <a:p>
          <a:endParaRPr lang="en-US"/>
        </a:p>
      </dgm:t>
    </dgm:pt>
    <dgm:pt modelId="{18403C62-7853-42D2-A427-6A3FA4E318D3}">
      <dgm:prSet phldrT="[Text]"/>
      <dgm:spPr/>
      <dgm:t>
        <a:bodyPr/>
        <a:lstStyle/>
        <a:p>
          <a:r>
            <a:rPr lang="en-US" sz="1600" dirty="0"/>
            <a:t>Ask – Now that we have a baseline, what do we measure so we know how much to improve by when?</a:t>
          </a:r>
        </a:p>
      </dgm:t>
    </dgm:pt>
    <dgm:pt modelId="{039BB4EC-333B-49FF-B086-D46220870B7B}" type="parTrans" cxnId="{22B407A6-4B44-470A-A98C-F7CE51FE3C64}">
      <dgm:prSet/>
      <dgm:spPr/>
      <dgm:t>
        <a:bodyPr/>
        <a:lstStyle/>
        <a:p>
          <a:endParaRPr lang="en-US"/>
        </a:p>
      </dgm:t>
    </dgm:pt>
    <dgm:pt modelId="{3353B380-9290-44DB-8477-7590017B82FE}" type="sibTrans" cxnId="{22B407A6-4B44-470A-A98C-F7CE51FE3C64}">
      <dgm:prSet/>
      <dgm:spPr/>
      <dgm:t>
        <a:bodyPr/>
        <a:lstStyle/>
        <a:p>
          <a:endParaRPr lang="en-US"/>
        </a:p>
      </dgm:t>
    </dgm:pt>
    <dgm:pt modelId="{54C6555A-78E7-499C-B9C7-C0321DB3A5AD}">
      <dgm:prSet phldrT="[Text]"/>
      <dgm:spPr>
        <a:solidFill>
          <a:srgbClr val="FFFF00"/>
        </a:solidFill>
        <a:ln>
          <a:solidFill>
            <a:srgbClr val="FFFF00"/>
          </a:solidFill>
        </a:ln>
      </dgm:spPr>
      <dgm:t>
        <a:bodyPr/>
        <a:lstStyle/>
        <a:p>
          <a:r>
            <a:rPr lang="en-US" b="1" dirty="0">
              <a:solidFill>
                <a:schemeClr val="tx1"/>
              </a:solidFill>
            </a:rPr>
            <a:t>Clarify Refine</a:t>
          </a:r>
        </a:p>
      </dgm:t>
    </dgm:pt>
    <dgm:pt modelId="{5E82A598-16F4-4817-AB5F-48365CEFE47A}" type="parTrans" cxnId="{5FB8022D-6887-4AD0-A797-2CD1BD38BA38}">
      <dgm:prSet/>
      <dgm:spPr/>
      <dgm:t>
        <a:bodyPr/>
        <a:lstStyle/>
        <a:p>
          <a:endParaRPr lang="en-US"/>
        </a:p>
      </dgm:t>
    </dgm:pt>
    <dgm:pt modelId="{15698DCF-9B0A-405A-81D3-6B4903546E45}" type="sibTrans" cxnId="{5FB8022D-6887-4AD0-A797-2CD1BD38BA38}">
      <dgm:prSet/>
      <dgm:spPr/>
      <dgm:t>
        <a:bodyPr/>
        <a:lstStyle/>
        <a:p>
          <a:endParaRPr lang="en-US"/>
        </a:p>
      </dgm:t>
    </dgm:pt>
    <dgm:pt modelId="{FA4AF16C-7768-46CE-AF4A-E4D4C8AEF96E}">
      <dgm:prSet phldrT="[Text]" custT="1"/>
      <dgm:spPr/>
      <dgm:t>
        <a:bodyPr/>
        <a:lstStyle/>
        <a:p>
          <a:r>
            <a:rPr lang="en-US" sz="2000" b="1" dirty="0"/>
            <a:t>Narrow the focus of the Aim Statement</a:t>
          </a:r>
        </a:p>
      </dgm:t>
    </dgm:pt>
    <dgm:pt modelId="{58E2E9CF-1F78-48E2-852E-C1456A7B7686}" type="parTrans" cxnId="{DD5DFB1C-22B8-41C4-92C8-CE0A3DA16881}">
      <dgm:prSet/>
      <dgm:spPr/>
      <dgm:t>
        <a:bodyPr/>
        <a:lstStyle/>
        <a:p>
          <a:endParaRPr lang="en-US"/>
        </a:p>
      </dgm:t>
    </dgm:pt>
    <dgm:pt modelId="{427626CC-4232-4821-BFCD-55F50EE2D07D}" type="sibTrans" cxnId="{DD5DFB1C-22B8-41C4-92C8-CE0A3DA16881}">
      <dgm:prSet/>
      <dgm:spPr/>
      <dgm:t>
        <a:bodyPr/>
        <a:lstStyle/>
        <a:p>
          <a:endParaRPr lang="en-US"/>
        </a:p>
      </dgm:t>
    </dgm:pt>
    <dgm:pt modelId="{DC61361D-C141-47C8-A789-09281EE03B87}">
      <dgm:prSet phldrT="[Text]"/>
      <dgm:spPr/>
      <dgm:t>
        <a:bodyPr/>
        <a:lstStyle/>
        <a:p>
          <a:r>
            <a:rPr lang="en-US" sz="1600" dirty="0"/>
            <a:t>Ask – Can we narrow the scope? Not all referrals, not all test follow-up, not all patients</a:t>
          </a:r>
        </a:p>
      </dgm:t>
    </dgm:pt>
    <dgm:pt modelId="{23887CEA-7A36-43E7-89A9-D0048D3D07A0}" type="parTrans" cxnId="{A1F71FB7-AC40-4A88-8D7B-EE925A94899E}">
      <dgm:prSet/>
      <dgm:spPr/>
      <dgm:t>
        <a:bodyPr/>
        <a:lstStyle/>
        <a:p>
          <a:endParaRPr lang="en-US"/>
        </a:p>
      </dgm:t>
    </dgm:pt>
    <dgm:pt modelId="{74A5A2C3-A7CE-4740-99AA-E0B1AD9FF522}" type="sibTrans" cxnId="{A1F71FB7-AC40-4A88-8D7B-EE925A94899E}">
      <dgm:prSet/>
      <dgm:spPr/>
      <dgm:t>
        <a:bodyPr/>
        <a:lstStyle/>
        <a:p>
          <a:endParaRPr lang="en-US"/>
        </a:p>
      </dgm:t>
    </dgm:pt>
    <dgm:pt modelId="{CD37736E-C460-4227-B2FE-17C286056F5E}">
      <dgm:prSet phldrT="[Text]"/>
      <dgm:spPr/>
      <dgm:t>
        <a:bodyPr/>
        <a:lstStyle/>
        <a:p>
          <a:r>
            <a:rPr lang="en-US" sz="1600" dirty="0"/>
            <a:t>Hint – When you have a good Aim Statement, you know what to measure.</a:t>
          </a:r>
        </a:p>
      </dgm:t>
    </dgm:pt>
    <dgm:pt modelId="{6BB24765-609F-49FE-8869-C0AD3EAE033F}" type="parTrans" cxnId="{EF248433-A865-409E-BCF1-E976A3A6C7EF}">
      <dgm:prSet/>
      <dgm:spPr/>
      <dgm:t>
        <a:bodyPr/>
        <a:lstStyle/>
        <a:p>
          <a:endParaRPr lang="en-US"/>
        </a:p>
      </dgm:t>
    </dgm:pt>
    <dgm:pt modelId="{EA879517-362C-49EB-8765-2EBBB3D31AEC}" type="sibTrans" cxnId="{EF248433-A865-409E-BCF1-E976A3A6C7EF}">
      <dgm:prSet/>
      <dgm:spPr/>
      <dgm:t>
        <a:bodyPr/>
        <a:lstStyle/>
        <a:p>
          <a:endParaRPr lang="en-US"/>
        </a:p>
      </dgm:t>
    </dgm:pt>
    <dgm:pt modelId="{78583394-0CD6-4430-BBE0-8323DF09078D}">
      <dgm:prSet phldrT="[Text]"/>
      <dgm:spPr/>
      <dgm:t>
        <a:bodyPr/>
        <a:lstStyle/>
        <a:p>
          <a:r>
            <a:rPr lang="en-US" sz="1600" dirty="0"/>
            <a:t>Hint – Don’t get stuck here.  Just enough data, one day’s; one week’s. Extrapolate from there.</a:t>
          </a:r>
        </a:p>
      </dgm:t>
    </dgm:pt>
    <dgm:pt modelId="{F355A2A3-BBB0-4C26-8AC6-169CD26A7688}" type="parTrans" cxnId="{6E171A55-2C7F-48D5-A79B-010737A77E90}">
      <dgm:prSet/>
      <dgm:spPr/>
      <dgm:t>
        <a:bodyPr/>
        <a:lstStyle/>
        <a:p>
          <a:endParaRPr lang="en-US"/>
        </a:p>
      </dgm:t>
    </dgm:pt>
    <dgm:pt modelId="{0B4A4744-6FA8-490E-AFFD-4DEFFBD2BA78}" type="sibTrans" cxnId="{6E171A55-2C7F-48D5-A79B-010737A77E90}">
      <dgm:prSet/>
      <dgm:spPr/>
      <dgm:t>
        <a:bodyPr/>
        <a:lstStyle/>
        <a:p>
          <a:endParaRPr lang="en-US"/>
        </a:p>
      </dgm:t>
    </dgm:pt>
    <dgm:pt modelId="{C5214266-C893-49F4-8655-71EEC166BBAD}" type="pres">
      <dgm:prSet presAssocID="{966EFA3E-C277-4A52-9B13-ED2F693DE618}" presName="linearFlow" presStyleCnt="0">
        <dgm:presLayoutVars>
          <dgm:dir/>
          <dgm:animLvl val="lvl"/>
          <dgm:resizeHandles val="exact"/>
        </dgm:presLayoutVars>
      </dgm:prSet>
      <dgm:spPr/>
      <dgm:t>
        <a:bodyPr/>
        <a:lstStyle/>
        <a:p>
          <a:endParaRPr lang="en-US"/>
        </a:p>
      </dgm:t>
    </dgm:pt>
    <dgm:pt modelId="{437C413D-940D-44A1-8CEC-8C8082B54F59}" type="pres">
      <dgm:prSet presAssocID="{D979D411-0C0A-4848-BD44-37AD87C35CF7}" presName="composite" presStyleCnt="0"/>
      <dgm:spPr/>
    </dgm:pt>
    <dgm:pt modelId="{7B1AF010-420D-4278-A690-856C8370A394}" type="pres">
      <dgm:prSet presAssocID="{D979D411-0C0A-4848-BD44-37AD87C35CF7}" presName="parentText" presStyleLbl="alignNode1" presStyleIdx="0" presStyleCnt="3">
        <dgm:presLayoutVars>
          <dgm:chMax val="1"/>
          <dgm:bulletEnabled val="1"/>
        </dgm:presLayoutVars>
      </dgm:prSet>
      <dgm:spPr/>
      <dgm:t>
        <a:bodyPr/>
        <a:lstStyle/>
        <a:p>
          <a:endParaRPr lang="en-US"/>
        </a:p>
      </dgm:t>
    </dgm:pt>
    <dgm:pt modelId="{912707EB-DE8A-406E-847D-158AB7E40DCE}" type="pres">
      <dgm:prSet presAssocID="{D979D411-0C0A-4848-BD44-37AD87C35CF7}" presName="descendantText" presStyleLbl="alignAcc1" presStyleIdx="0" presStyleCnt="3">
        <dgm:presLayoutVars>
          <dgm:bulletEnabled val="1"/>
        </dgm:presLayoutVars>
      </dgm:prSet>
      <dgm:spPr/>
      <dgm:t>
        <a:bodyPr/>
        <a:lstStyle/>
        <a:p>
          <a:endParaRPr lang="en-US"/>
        </a:p>
      </dgm:t>
    </dgm:pt>
    <dgm:pt modelId="{A9231449-4A11-4DAE-9ECE-68584316156F}" type="pres">
      <dgm:prSet presAssocID="{85FBB794-E168-4758-92B3-D0ABA044C32C}" presName="sp" presStyleCnt="0"/>
      <dgm:spPr/>
    </dgm:pt>
    <dgm:pt modelId="{D710EE82-3167-464E-B661-66CE4BB88913}" type="pres">
      <dgm:prSet presAssocID="{02132955-2C8E-4462-ABDF-96C7C55F3F8A}" presName="composite" presStyleCnt="0"/>
      <dgm:spPr/>
    </dgm:pt>
    <dgm:pt modelId="{C0F5F664-9C2C-4397-B852-F30666D141A9}" type="pres">
      <dgm:prSet presAssocID="{02132955-2C8E-4462-ABDF-96C7C55F3F8A}" presName="parentText" presStyleLbl="alignNode1" presStyleIdx="1" presStyleCnt="3">
        <dgm:presLayoutVars>
          <dgm:chMax val="1"/>
          <dgm:bulletEnabled val="1"/>
        </dgm:presLayoutVars>
      </dgm:prSet>
      <dgm:spPr/>
      <dgm:t>
        <a:bodyPr/>
        <a:lstStyle/>
        <a:p>
          <a:endParaRPr lang="en-US"/>
        </a:p>
      </dgm:t>
    </dgm:pt>
    <dgm:pt modelId="{75E4D4DE-F989-4956-9767-FBB7D476F7E9}" type="pres">
      <dgm:prSet presAssocID="{02132955-2C8E-4462-ABDF-96C7C55F3F8A}" presName="descendantText" presStyleLbl="alignAcc1" presStyleIdx="1" presStyleCnt="3" custScaleY="97710" custLinFactNeighborY="-1698">
        <dgm:presLayoutVars>
          <dgm:bulletEnabled val="1"/>
        </dgm:presLayoutVars>
      </dgm:prSet>
      <dgm:spPr/>
      <dgm:t>
        <a:bodyPr/>
        <a:lstStyle/>
        <a:p>
          <a:endParaRPr lang="en-US"/>
        </a:p>
      </dgm:t>
    </dgm:pt>
    <dgm:pt modelId="{18A33692-8FF9-4388-98D9-43937793E232}" type="pres">
      <dgm:prSet presAssocID="{2E65B87A-A205-4C72-93BA-E94B549067A0}" presName="sp" presStyleCnt="0"/>
      <dgm:spPr/>
    </dgm:pt>
    <dgm:pt modelId="{3421F6EA-4EAF-4128-AE91-C151F5C4AEB8}" type="pres">
      <dgm:prSet presAssocID="{54C6555A-78E7-499C-B9C7-C0321DB3A5AD}" presName="composite" presStyleCnt="0"/>
      <dgm:spPr/>
    </dgm:pt>
    <dgm:pt modelId="{12682E34-A569-4031-AA1A-7476F3C1A30F}" type="pres">
      <dgm:prSet presAssocID="{54C6555A-78E7-499C-B9C7-C0321DB3A5AD}" presName="parentText" presStyleLbl="alignNode1" presStyleIdx="2" presStyleCnt="3">
        <dgm:presLayoutVars>
          <dgm:chMax val="1"/>
          <dgm:bulletEnabled val="1"/>
        </dgm:presLayoutVars>
      </dgm:prSet>
      <dgm:spPr/>
      <dgm:t>
        <a:bodyPr/>
        <a:lstStyle/>
        <a:p>
          <a:endParaRPr lang="en-US"/>
        </a:p>
      </dgm:t>
    </dgm:pt>
    <dgm:pt modelId="{E3EA3163-53AE-4B9D-AF51-3695ED4B565C}" type="pres">
      <dgm:prSet presAssocID="{54C6555A-78E7-499C-B9C7-C0321DB3A5AD}" presName="descendantText" presStyleLbl="alignAcc1" presStyleIdx="2" presStyleCnt="3">
        <dgm:presLayoutVars>
          <dgm:bulletEnabled val="1"/>
        </dgm:presLayoutVars>
      </dgm:prSet>
      <dgm:spPr/>
      <dgm:t>
        <a:bodyPr/>
        <a:lstStyle/>
        <a:p>
          <a:endParaRPr lang="en-US"/>
        </a:p>
      </dgm:t>
    </dgm:pt>
  </dgm:ptLst>
  <dgm:cxnLst>
    <dgm:cxn modelId="{2CF53800-71B2-49A9-88C7-166E20471D06}" type="presOf" srcId="{D979D411-0C0A-4848-BD44-37AD87C35CF7}" destId="{7B1AF010-420D-4278-A690-856C8370A394}" srcOrd="0" destOrd="0" presId="urn:microsoft.com/office/officeart/2005/8/layout/chevron2"/>
    <dgm:cxn modelId="{D8383F87-75BC-4288-B9A8-9E440B8C7F0E}" type="presOf" srcId="{FA4AF16C-7768-46CE-AF4A-E4D4C8AEF96E}" destId="{E3EA3163-53AE-4B9D-AF51-3695ED4B565C}" srcOrd="0" destOrd="0" presId="urn:microsoft.com/office/officeart/2005/8/layout/chevron2"/>
    <dgm:cxn modelId="{A0CFDEAF-5299-41F3-A96C-100EDFCB3D58}" type="presOf" srcId="{18403C62-7853-42D2-A427-6A3FA4E318D3}" destId="{75E4D4DE-F989-4956-9767-FBB7D476F7E9}" srcOrd="0" destOrd="1" presId="urn:microsoft.com/office/officeart/2005/8/layout/chevron2"/>
    <dgm:cxn modelId="{450E63E8-F3E2-467F-9B31-31F036FC9F26}" type="presOf" srcId="{71534CAB-AD96-4CF9-BBD1-985CAC1BA900}" destId="{912707EB-DE8A-406E-847D-158AB7E40DCE}" srcOrd="0" destOrd="1" presId="urn:microsoft.com/office/officeart/2005/8/layout/chevron2"/>
    <dgm:cxn modelId="{10EBC1BC-B745-46F7-AF8E-684C703105F9}" type="presOf" srcId="{966EFA3E-C277-4A52-9B13-ED2F693DE618}" destId="{C5214266-C893-49F4-8655-71EEC166BBAD}" srcOrd="0" destOrd="0" presId="urn:microsoft.com/office/officeart/2005/8/layout/chevron2"/>
    <dgm:cxn modelId="{331E9379-6C5A-4FBE-A8A8-1E6B4B4A355E}" srcId="{02132955-2C8E-4462-ABDF-96C7C55F3F8A}" destId="{6CB9512C-A0AF-4A3D-93E0-7141FC5AEC91}" srcOrd="0" destOrd="0" parTransId="{8D392B62-A3BA-42A2-A1DC-70A054C311A5}" sibTransId="{74E19DBD-83AB-4D7E-9135-4FA0C12D3D42}"/>
    <dgm:cxn modelId="{5FB8022D-6887-4AD0-A797-2CD1BD38BA38}" srcId="{966EFA3E-C277-4A52-9B13-ED2F693DE618}" destId="{54C6555A-78E7-499C-B9C7-C0321DB3A5AD}" srcOrd="2" destOrd="0" parTransId="{5E82A598-16F4-4817-AB5F-48365CEFE47A}" sibTransId="{15698DCF-9B0A-405A-81D3-6B4903546E45}"/>
    <dgm:cxn modelId="{6E171A55-2C7F-48D5-A79B-010737A77E90}" srcId="{D979D411-0C0A-4848-BD44-37AD87C35CF7}" destId="{78583394-0CD6-4430-BBE0-8323DF09078D}" srcOrd="2" destOrd="0" parTransId="{F355A2A3-BBB0-4C26-8AC6-169CD26A7688}" sibTransId="{0B4A4744-6FA8-490E-AFFD-4DEFFBD2BA78}"/>
    <dgm:cxn modelId="{DD5DFB1C-22B8-41C4-92C8-CE0A3DA16881}" srcId="{54C6555A-78E7-499C-B9C7-C0321DB3A5AD}" destId="{FA4AF16C-7768-46CE-AF4A-E4D4C8AEF96E}" srcOrd="0" destOrd="0" parTransId="{58E2E9CF-1F78-48E2-852E-C1456A7B7686}" sibTransId="{427626CC-4232-4821-BFCD-55F50EE2D07D}"/>
    <dgm:cxn modelId="{4093926D-92D9-4064-95D8-10CF0FB49EB7}" type="presOf" srcId="{1B77CA51-5E75-448E-AC5A-9846B889ECBF}" destId="{912707EB-DE8A-406E-847D-158AB7E40DCE}" srcOrd="0" destOrd="0" presId="urn:microsoft.com/office/officeart/2005/8/layout/chevron2"/>
    <dgm:cxn modelId="{C3E3457D-640B-4DF8-9BB5-B0D8B7463218}" type="presOf" srcId="{02132955-2C8E-4462-ABDF-96C7C55F3F8A}" destId="{C0F5F664-9C2C-4397-B852-F30666D141A9}" srcOrd="0" destOrd="0" presId="urn:microsoft.com/office/officeart/2005/8/layout/chevron2"/>
    <dgm:cxn modelId="{B560CE7C-32E8-4D4B-AD2A-E5B8BEA4C80C}" type="presOf" srcId="{CD37736E-C460-4227-B2FE-17C286056F5E}" destId="{E3EA3163-53AE-4B9D-AF51-3695ED4B565C}" srcOrd="0" destOrd="2" presId="urn:microsoft.com/office/officeart/2005/8/layout/chevron2"/>
    <dgm:cxn modelId="{161444D7-67DB-4053-8F53-25B401F8AA33}" srcId="{D979D411-0C0A-4848-BD44-37AD87C35CF7}" destId="{71534CAB-AD96-4CF9-BBD1-985CAC1BA900}" srcOrd="1" destOrd="0" parTransId="{8D64937D-C21F-4B0E-8214-D3315CCC5A46}" sibTransId="{0E7E6622-00BD-487D-9A3D-14864959D38C}"/>
    <dgm:cxn modelId="{677FC459-FA8F-48FC-AB5D-3776A04C0AD3}" srcId="{966EFA3E-C277-4A52-9B13-ED2F693DE618}" destId="{D979D411-0C0A-4848-BD44-37AD87C35CF7}" srcOrd="0" destOrd="0" parTransId="{92AD399A-2598-4DB8-87B2-7F864AF07A9D}" sibTransId="{85FBB794-E168-4758-92B3-D0ABA044C32C}"/>
    <dgm:cxn modelId="{CAB6DF9D-45FD-4D4C-8E62-CF05339EE36E}" type="presOf" srcId="{78583394-0CD6-4430-BBE0-8323DF09078D}" destId="{912707EB-DE8A-406E-847D-158AB7E40DCE}" srcOrd="0" destOrd="2" presId="urn:microsoft.com/office/officeart/2005/8/layout/chevron2"/>
    <dgm:cxn modelId="{006EA2D6-6FB7-415D-898A-13BF6E22A13B}" srcId="{D979D411-0C0A-4848-BD44-37AD87C35CF7}" destId="{1B77CA51-5E75-448E-AC5A-9846B889ECBF}" srcOrd="0" destOrd="0" parTransId="{849D4C12-5EF6-4C2F-87C3-4898A2497401}" sibTransId="{BCE90B22-89E5-4B09-BAA8-2AF735D366E7}"/>
    <dgm:cxn modelId="{5630BAA7-0AB0-44E3-82BC-CD7FA2C593DE}" type="presOf" srcId="{DC61361D-C141-47C8-A789-09281EE03B87}" destId="{E3EA3163-53AE-4B9D-AF51-3695ED4B565C}" srcOrd="0" destOrd="1" presId="urn:microsoft.com/office/officeart/2005/8/layout/chevron2"/>
    <dgm:cxn modelId="{378DBECB-6D97-404C-B925-F483BF63D29B}" type="presOf" srcId="{6CB9512C-A0AF-4A3D-93E0-7141FC5AEC91}" destId="{75E4D4DE-F989-4956-9767-FBB7D476F7E9}" srcOrd="0" destOrd="0" presId="urn:microsoft.com/office/officeart/2005/8/layout/chevron2"/>
    <dgm:cxn modelId="{E28D472E-876E-4A35-A8ED-64173B4C1D79}" srcId="{966EFA3E-C277-4A52-9B13-ED2F693DE618}" destId="{02132955-2C8E-4462-ABDF-96C7C55F3F8A}" srcOrd="1" destOrd="0" parTransId="{03C93F40-8951-4015-839A-E7C302FBC3F0}" sibTransId="{2E65B87A-A205-4C72-93BA-E94B549067A0}"/>
    <dgm:cxn modelId="{A1F71FB7-AC40-4A88-8D7B-EE925A94899E}" srcId="{54C6555A-78E7-499C-B9C7-C0321DB3A5AD}" destId="{DC61361D-C141-47C8-A789-09281EE03B87}" srcOrd="1" destOrd="0" parTransId="{23887CEA-7A36-43E7-89A9-D0048D3D07A0}" sibTransId="{74A5A2C3-A7CE-4740-99AA-E0B1AD9FF522}"/>
    <dgm:cxn modelId="{EF248433-A865-409E-BCF1-E976A3A6C7EF}" srcId="{54C6555A-78E7-499C-B9C7-C0321DB3A5AD}" destId="{CD37736E-C460-4227-B2FE-17C286056F5E}" srcOrd="2" destOrd="0" parTransId="{6BB24765-609F-49FE-8869-C0AD3EAE033F}" sibTransId="{EA879517-362C-49EB-8765-2EBBB3D31AEC}"/>
    <dgm:cxn modelId="{22B407A6-4B44-470A-A98C-F7CE51FE3C64}" srcId="{02132955-2C8E-4462-ABDF-96C7C55F3F8A}" destId="{18403C62-7853-42D2-A427-6A3FA4E318D3}" srcOrd="1" destOrd="0" parTransId="{039BB4EC-333B-49FF-B086-D46220870B7B}" sibTransId="{3353B380-9290-44DB-8477-7590017B82FE}"/>
    <dgm:cxn modelId="{E4267FA2-F1D5-49B0-AD27-DA02C1559DA1}" type="presOf" srcId="{54C6555A-78E7-499C-B9C7-C0321DB3A5AD}" destId="{12682E34-A569-4031-AA1A-7476F3C1A30F}" srcOrd="0" destOrd="0" presId="urn:microsoft.com/office/officeart/2005/8/layout/chevron2"/>
    <dgm:cxn modelId="{261973FF-4778-4194-A241-77F6DBB2234F}" type="presParOf" srcId="{C5214266-C893-49F4-8655-71EEC166BBAD}" destId="{437C413D-940D-44A1-8CEC-8C8082B54F59}" srcOrd="0" destOrd="0" presId="urn:microsoft.com/office/officeart/2005/8/layout/chevron2"/>
    <dgm:cxn modelId="{46EAD386-6AB0-49B4-8B1F-EA8782EE8FAC}" type="presParOf" srcId="{437C413D-940D-44A1-8CEC-8C8082B54F59}" destId="{7B1AF010-420D-4278-A690-856C8370A394}" srcOrd="0" destOrd="0" presId="urn:microsoft.com/office/officeart/2005/8/layout/chevron2"/>
    <dgm:cxn modelId="{7A4DCDEF-9249-4DF0-B094-3B72BAA49415}" type="presParOf" srcId="{437C413D-940D-44A1-8CEC-8C8082B54F59}" destId="{912707EB-DE8A-406E-847D-158AB7E40DCE}" srcOrd="1" destOrd="0" presId="urn:microsoft.com/office/officeart/2005/8/layout/chevron2"/>
    <dgm:cxn modelId="{92A6565A-A97C-4736-BD6C-45585DAFF109}" type="presParOf" srcId="{C5214266-C893-49F4-8655-71EEC166BBAD}" destId="{A9231449-4A11-4DAE-9ECE-68584316156F}" srcOrd="1" destOrd="0" presId="urn:microsoft.com/office/officeart/2005/8/layout/chevron2"/>
    <dgm:cxn modelId="{3ABCF1D0-B994-4C0C-971E-46CD792E5215}" type="presParOf" srcId="{C5214266-C893-49F4-8655-71EEC166BBAD}" destId="{D710EE82-3167-464E-B661-66CE4BB88913}" srcOrd="2" destOrd="0" presId="urn:microsoft.com/office/officeart/2005/8/layout/chevron2"/>
    <dgm:cxn modelId="{8D4BC522-63DC-4827-A486-C45CD43AEFDB}" type="presParOf" srcId="{D710EE82-3167-464E-B661-66CE4BB88913}" destId="{C0F5F664-9C2C-4397-B852-F30666D141A9}" srcOrd="0" destOrd="0" presId="urn:microsoft.com/office/officeart/2005/8/layout/chevron2"/>
    <dgm:cxn modelId="{8E5CAD01-A9DA-4BFB-B00F-8100CB723B07}" type="presParOf" srcId="{D710EE82-3167-464E-B661-66CE4BB88913}" destId="{75E4D4DE-F989-4956-9767-FBB7D476F7E9}" srcOrd="1" destOrd="0" presId="urn:microsoft.com/office/officeart/2005/8/layout/chevron2"/>
    <dgm:cxn modelId="{EC38E459-881F-4401-982B-0A98C20F2F2F}" type="presParOf" srcId="{C5214266-C893-49F4-8655-71EEC166BBAD}" destId="{18A33692-8FF9-4388-98D9-43937793E232}" srcOrd="3" destOrd="0" presId="urn:microsoft.com/office/officeart/2005/8/layout/chevron2"/>
    <dgm:cxn modelId="{F1B92FB4-5131-4ADD-947F-FA5548E1A497}" type="presParOf" srcId="{C5214266-C893-49F4-8655-71EEC166BBAD}" destId="{3421F6EA-4EAF-4128-AE91-C151F5C4AEB8}" srcOrd="4" destOrd="0" presId="urn:microsoft.com/office/officeart/2005/8/layout/chevron2"/>
    <dgm:cxn modelId="{AF6A6CF2-4D97-41B6-8761-CD4CF9B0DA63}" type="presParOf" srcId="{3421F6EA-4EAF-4128-AE91-C151F5C4AEB8}" destId="{12682E34-A569-4031-AA1A-7476F3C1A30F}" srcOrd="0" destOrd="0" presId="urn:microsoft.com/office/officeart/2005/8/layout/chevron2"/>
    <dgm:cxn modelId="{73EB7EEF-6B37-46C2-B3D2-6BA9B07C0BE0}" type="presParOf" srcId="{3421F6EA-4EAF-4128-AE91-C151F5C4AEB8}" destId="{E3EA3163-53AE-4B9D-AF51-3695ED4B565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6EFA3E-C277-4A52-9B13-ED2F693DE61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979D411-0C0A-4848-BD44-37AD87C35CF7}">
      <dgm:prSet phldrT="[Text]"/>
      <dgm:spPr>
        <a:solidFill>
          <a:srgbClr val="FFFF00"/>
        </a:solidFill>
        <a:ln>
          <a:solidFill>
            <a:srgbClr val="FFFF00"/>
          </a:solidFill>
        </a:ln>
      </dgm:spPr>
      <dgm:t>
        <a:bodyPr/>
        <a:lstStyle/>
        <a:p>
          <a:r>
            <a:rPr lang="en-US" b="1" dirty="0">
              <a:solidFill>
                <a:schemeClr val="tx1"/>
              </a:solidFill>
            </a:rPr>
            <a:t>Clarify Refine</a:t>
          </a:r>
        </a:p>
      </dgm:t>
    </dgm:pt>
    <dgm:pt modelId="{92AD399A-2598-4DB8-87B2-7F864AF07A9D}" type="parTrans" cxnId="{677FC459-FA8F-48FC-AB5D-3776A04C0AD3}">
      <dgm:prSet/>
      <dgm:spPr/>
      <dgm:t>
        <a:bodyPr/>
        <a:lstStyle/>
        <a:p>
          <a:endParaRPr lang="en-US"/>
        </a:p>
      </dgm:t>
    </dgm:pt>
    <dgm:pt modelId="{85FBB794-E168-4758-92B3-D0ABA044C32C}" type="sibTrans" cxnId="{677FC459-FA8F-48FC-AB5D-3776A04C0AD3}">
      <dgm:prSet/>
      <dgm:spPr/>
      <dgm:t>
        <a:bodyPr/>
        <a:lstStyle/>
        <a:p>
          <a:endParaRPr lang="en-US"/>
        </a:p>
      </dgm:t>
    </dgm:pt>
    <dgm:pt modelId="{71534CAB-AD96-4CF9-BBD1-985CAC1BA900}">
      <dgm:prSet phldrT="[Text]"/>
      <dgm:spPr/>
      <dgm:t>
        <a:bodyPr/>
        <a:lstStyle/>
        <a:p>
          <a:r>
            <a:rPr lang="en-US" sz="1600" dirty="0"/>
            <a:t>Ask – What are the 3-5 Primary Drivers to achieve our Aim?  What are the 2-3 Secondary Drivers that create each Primary Driver</a:t>
          </a:r>
          <a:r>
            <a:rPr lang="en-US" sz="1600" dirty="0" smtClean="0"/>
            <a:t>? </a:t>
          </a:r>
          <a:r>
            <a:rPr lang="en-US" sz="1600" dirty="0" smtClean="0">
              <a:solidFill>
                <a:srgbClr val="FF0000"/>
              </a:solidFill>
            </a:rPr>
            <a:t>Can your patients contribute to this process?</a:t>
          </a:r>
          <a:endParaRPr lang="en-US" sz="1600" dirty="0">
            <a:solidFill>
              <a:srgbClr val="FF0000"/>
            </a:solidFill>
          </a:endParaRPr>
        </a:p>
      </dgm:t>
    </dgm:pt>
    <dgm:pt modelId="{8D64937D-C21F-4B0E-8214-D3315CCC5A46}" type="parTrans" cxnId="{161444D7-67DB-4053-8F53-25B401F8AA33}">
      <dgm:prSet/>
      <dgm:spPr/>
      <dgm:t>
        <a:bodyPr/>
        <a:lstStyle/>
        <a:p>
          <a:endParaRPr lang="en-US"/>
        </a:p>
      </dgm:t>
    </dgm:pt>
    <dgm:pt modelId="{0E7E6622-00BD-487D-9A3D-14864959D38C}" type="sibTrans" cxnId="{161444D7-67DB-4053-8F53-25B401F8AA33}">
      <dgm:prSet/>
      <dgm:spPr/>
      <dgm:t>
        <a:bodyPr/>
        <a:lstStyle/>
        <a:p>
          <a:endParaRPr lang="en-US"/>
        </a:p>
      </dgm:t>
    </dgm:pt>
    <dgm:pt modelId="{02132955-2C8E-4462-ABDF-96C7C55F3F8A}">
      <dgm:prSet phldrT="[Text]"/>
      <dgm:spPr>
        <a:solidFill>
          <a:srgbClr val="FFFF00"/>
        </a:solidFill>
        <a:ln>
          <a:solidFill>
            <a:srgbClr val="FFFF00"/>
          </a:solidFill>
        </a:ln>
      </dgm:spPr>
      <dgm:t>
        <a:bodyPr/>
        <a:lstStyle/>
        <a:p>
          <a:r>
            <a:rPr lang="en-US" b="1" dirty="0">
              <a:solidFill>
                <a:schemeClr val="tx1"/>
              </a:solidFill>
            </a:rPr>
            <a:t>Clarify Refine</a:t>
          </a:r>
        </a:p>
      </dgm:t>
    </dgm:pt>
    <dgm:pt modelId="{03C93F40-8951-4015-839A-E7C302FBC3F0}" type="parTrans" cxnId="{E28D472E-876E-4A35-A8ED-64173B4C1D79}">
      <dgm:prSet/>
      <dgm:spPr/>
      <dgm:t>
        <a:bodyPr/>
        <a:lstStyle/>
        <a:p>
          <a:endParaRPr lang="en-US"/>
        </a:p>
      </dgm:t>
    </dgm:pt>
    <dgm:pt modelId="{2E65B87A-A205-4C72-93BA-E94B549067A0}" type="sibTrans" cxnId="{E28D472E-876E-4A35-A8ED-64173B4C1D79}">
      <dgm:prSet/>
      <dgm:spPr/>
      <dgm:t>
        <a:bodyPr/>
        <a:lstStyle/>
        <a:p>
          <a:endParaRPr lang="en-US"/>
        </a:p>
      </dgm:t>
    </dgm:pt>
    <dgm:pt modelId="{6CB9512C-A0AF-4A3D-93E0-7141FC5AEC91}">
      <dgm:prSet phldrT="[Text]" custT="1"/>
      <dgm:spPr/>
      <dgm:t>
        <a:bodyPr/>
        <a:lstStyle/>
        <a:p>
          <a:r>
            <a:rPr lang="en-US" sz="2000" b="1" dirty="0"/>
            <a:t>Flow Chart</a:t>
          </a:r>
        </a:p>
      </dgm:t>
    </dgm:pt>
    <dgm:pt modelId="{8D392B62-A3BA-42A2-A1DC-70A054C311A5}" type="parTrans" cxnId="{331E9379-6C5A-4FBE-A8A8-1E6B4B4A355E}">
      <dgm:prSet/>
      <dgm:spPr/>
      <dgm:t>
        <a:bodyPr/>
        <a:lstStyle/>
        <a:p>
          <a:endParaRPr lang="en-US"/>
        </a:p>
      </dgm:t>
    </dgm:pt>
    <dgm:pt modelId="{74E19DBD-83AB-4D7E-9135-4FA0C12D3D42}" type="sibTrans" cxnId="{331E9379-6C5A-4FBE-A8A8-1E6B4B4A355E}">
      <dgm:prSet/>
      <dgm:spPr/>
      <dgm:t>
        <a:bodyPr/>
        <a:lstStyle/>
        <a:p>
          <a:endParaRPr lang="en-US"/>
        </a:p>
      </dgm:t>
    </dgm:pt>
    <dgm:pt modelId="{18403C62-7853-42D2-A427-6A3FA4E318D3}">
      <dgm:prSet phldrT="[Text]"/>
      <dgm:spPr/>
      <dgm:t>
        <a:bodyPr/>
        <a:lstStyle/>
        <a:p>
          <a:r>
            <a:rPr lang="en-US" sz="1600" dirty="0"/>
            <a:t>Ask – </a:t>
          </a:r>
          <a:r>
            <a:rPr lang="en-US" sz="1600" dirty="0" smtClean="0">
              <a:solidFill>
                <a:srgbClr val="FF0000"/>
              </a:solidFill>
            </a:rPr>
            <a:t>How is this process supposed to work? </a:t>
          </a:r>
          <a:r>
            <a:rPr lang="en-US" sz="1600" dirty="0" smtClean="0"/>
            <a:t>What </a:t>
          </a:r>
          <a:r>
            <a:rPr lang="en-US" sz="1600" dirty="0"/>
            <a:t>are the 5 – 7 steps?</a:t>
          </a:r>
        </a:p>
      </dgm:t>
    </dgm:pt>
    <dgm:pt modelId="{039BB4EC-333B-49FF-B086-D46220870B7B}" type="parTrans" cxnId="{22B407A6-4B44-470A-A98C-F7CE51FE3C64}">
      <dgm:prSet/>
      <dgm:spPr/>
      <dgm:t>
        <a:bodyPr/>
        <a:lstStyle/>
        <a:p>
          <a:endParaRPr lang="en-US"/>
        </a:p>
      </dgm:t>
    </dgm:pt>
    <dgm:pt modelId="{3353B380-9290-44DB-8477-7590017B82FE}" type="sibTrans" cxnId="{22B407A6-4B44-470A-A98C-F7CE51FE3C64}">
      <dgm:prSet/>
      <dgm:spPr/>
      <dgm:t>
        <a:bodyPr/>
        <a:lstStyle/>
        <a:p>
          <a:endParaRPr lang="en-US"/>
        </a:p>
      </dgm:t>
    </dgm:pt>
    <dgm:pt modelId="{54C6555A-78E7-499C-B9C7-C0321DB3A5AD}">
      <dgm:prSet phldrT="[Text]"/>
      <dgm:spPr>
        <a:solidFill>
          <a:srgbClr val="FFFF00"/>
        </a:solidFill>
        <a:ln>
          <a:solidFill>
            <a:srgbClr val="FFFF00"/>
          </a:solidFill>
        </a:ln>
      </dgm:spPr>
      <dgm:t>
        <a:bodyPr/>
        <a:lstStyle/>
        <a:p>
          <a:r>
            <a:rPr lang="en-US" b="1" dirty="0">
              <a:solidFill>
                <a:schemeClr val="tx1"/>
              </a:solidFill>
            </a:rPr>
            <a:t>Clarify Refine</a:t>
          </a:r>
        </a:p>
      </dgm:t>
    </dgm:pt>
    <dgm:pt modelId="{5E82A598-16F4-4817-AB5F-48365CEFE47A}" type="parTrans" cxnId="{5FB8022D-6887-4AD0-A797-2CD1BD38BA38}">
      <dgm:prSet/>
      <dgm:spPr/>
      <dgm:t>
        <a:bodyPr/>
        <a:lstStyle/>
        <a:p>
          <a:endParaRPr lang="en-US"/>
        </a:p>
      </dgm:t>
    </dgm:pt>
    <dgm:pt modelId="{15698DCF-9B0A-405A-81D3-6B4903546E45}" type="sibTrans" cxnId="{5FB8022D-6887-4AD0-A797-2CD1BD38BA38}">
      <dgm:prSet/>
      <dgm:spPr/>
      <dgm:t>
        <a:bodyPr/>
        <a:lstStyle/>
        <a:p>
          <a:endParaRPr lang="en-US"/>
        </a:p>
      </dgm:t>
    </dgm:pt>
    <dgm:pt modelId="{FA4AF16C-7768-46CE-AF4A-E4D4C8AEF96E}">
      <dgm:prSet phldrT="[Text]" custT="1"/>
      <dgm:spPr/>
      <dgm:t>
        <a:bodyPr/>
        <a:lstStyle/>
        <a:p>
          <a:r>
            <a:rPr lang="en-US" sz="2000" b="1" dirty="0"/>
            <a:t>Test Ideas</a:t>
          </a:r>
        </a:p>
      </dgm:t>
    </dgm:pt>
    <dgm:pt modelId="{58E2E9CF-1F78-48E2-852E-C1456A7B7686}" type="parTrans" cxnId="{DD5DFB1C-22B8-41C4-92C8-CE0A3DA16881}">
      <dgm:prSet/>
      <dgm:spPr/>
      <dgm:t>
        <a:bodyPr/>
        <a:lstStyle/>
        <a:p>
          <a:endParaRPr lang="en-US"/>
        </a:p>
      </dgm:t>
    </dgm:pt>
    <dgm:pt modelId="{427626CC-4232-4821-BFCD-55F50EE2D07D}" type="sibTrans" cxnId="{DD5DFB1C-22B8-41C4-92C8-CE0A3DA16881}">
      <dgm:prSet/>
      <dgm:spPr/>
      <dgm:t>
        <a:bodyPr/>
        <a:lstStyle/>
        <a:p>
          <a:endParaRPr lang="en-US"/>
        </a:p>
      </dgm:t>
    </dgm:pt>
    <dgm:pt modelId="{DC61361D-C141-47C8-A789-09281EE03B87}">
      <dgm:prSet phldrT="[Text]"/>
      <dgm:spPr/>
      <dgm:t>
        <a:bodyPr/>
        <a:lstStyle/>
        <a:p>
          <a:r>
            <a:rPr lang="en-US" sz="1600" dirty="0"/>
            <a:t>Ask – </a:t>
          </a:r>
          <a:r>
            <a:rPr lang="en-US" sz="1600" dirty="0" smtClean="0">
              <a:solidFill>
                <a:srgbClr val="FF0000"/>
              </a:solidFill>
            </a:rPr>
            <a:t>What change do we want to test? </a:t>
          </a:r>
          <a:r>
            <a:rPr lang="en-US" sz="1600" dirty="0" smtClean="0"/>
            <a:t>What </a:t>
          </a:r>
          <a:r>
            <a:rPr lang="en-US" sz="1600" dirty="0"/>
            <a:t>can we try by next Tuesday? Can it be tested with 1 </a:t>
          </a:r>
          <a:r>
            <a:rPr lang="en-US" sz="1600" dirty="0" smtClean="0"/>
            <a:t>provider/1 </a:t>
          </a:r>
          <a:r>
            <a:rPr lang="en-US" sz="1600" dirty="0"/>
            <a:t>patient? Tested with 1 referral etc.?</a:t>
          </a:r>
        </a:p>
      </dgm:t>
    </dgm:pt>
    <dgm:pt modelId="{23887CEA-7A36-43E7-89A9-D0048D3D07A0}" type="parTrans" cxnId="{A1F71FB7-AC40-4A88-8D7B-EE925A94899E}">
      <dgm:prSet/>
      <dgm:spPr/>
      <dgm:t>
        <a:bodyPr/>
        <a:lstStyle/>
        <a:p>
          <a:endParaRPr lang="en-US"/>
        </a:p>
      </dgm:t>
    </dgm:pt>
    <dgm:pt modelId="{74A5A2C3-A7CE-4740-99AA-E0B1AD9FF522}" type="sibTrans" cxnId="{A1F71FB7-AC40-4A88-8D7B-EE925A94899E}">
      <dgm:prSet/>
      <dgm:spPr/>
      <dgm:t>
        <a:bodyPr/>
        <a:lstStyle/>
        <a:p>
          <a:endParaRPr lang="en-US"/>
        </a:p>
      </dgm:t>
    </dgm:pt>
    <dgm:pt modelId="{CD37736E-C460-4227-B2FE-17C286056F5E}">
      <dgm:prSet phldrT="[Text]"/>
      <dgm:spPr/>
      <dgm:t>
        <a:bodyPr/>
        <a:lstStyle/>
        <a:p>
          <a:r>
            <a:rPr lang="en-US" sz="1600" dirty="0"/>
            <a:t>Hint – Frontline staff have the best Test Ideas</a:t>
          </a:r>
          <a:r>
            <a:rPr lang="en-US" sz="1600" dirty="0" smtClean="0"/>
            <a:t>. </a:t>
          </a:r>
          <a:r>
            <a:rPr lang="en-US" sz="1600" dirty="0" smtClean="0">
              <a:solidFill>
                <a:srgbClr val="FF0000"/>
              </a:solidFill>
            </a:rPr>
            <a:t>Do your patients have ideas?</a:t>
          </a:r>
          <a:endParaRPr lang="en-US" sz="1600" dirty="0">
            <a:solidFill>
              <a:srgbClr val="FF0000"/>
            </a:solidFill>
          </a:endParaRPr>
        </a:p>
      </dgm:t>
    </dgm:pt>
    <dgm:pt modelId="{6BB24765-609F-49FE-8869-C0AD3EAE033F}" type="parTrans" cxnId="{EF248433-A865-409E-BCF1-E976A3A6C7EF}">
      <dgm:prSet/>
      <dgm:spPr/>
      <dgm:t>
        <a:bodyPr/>
        <a:lstStyle/>
        <a:p>
          <a:endParaRPr lang="en-US"/>
        </a:p>
      </dgm:t>
    </dgm:pt>
    <dgm:pt modelId="{EA879517-362C-49EB-8765-2EBBB3D31AEC}" type="sibTrans" cxnId="{EF248433-A865-409E-BCF1-E976A3A6C7EF}">
      <dgm:prSet/>
      <dgm:spPr/>
      <dgm:t>
        <a:bodyPr/>
        <a:lstStyle/>
        <a:p>
          <a:endParaRPr lang="en-US"/>
        </a:p>
      </dgm:t>
    </dgm:pt>
    <dgm:pt modelId="{78583394-0CD6-4430-BBE0-8323DF09078D}">
      <dgm:prSet phldrT="[Text]"/>
      <dgm:spPr/>
      <dgm:t>
        <a:bodyPr/>
        <a:lstStyle/>
        <a:p>
          <a:r>
            <a:rPr lang="en-US" sz="1600" dirty="0"/>
            <a:t>Hint – Don’t go over 5 Primary Drivers. It’ll just get too complicated. This is an iterative process.  You may modify the Driver Diagram over time.</a:t>
          </a:r>
        </a:p>
      </dgm:t>
    </dgm:pt>
    <dgm:pt modelId="{F355A2A3-BBB0-4C26-8AC6-169CD26A7688}" type="parTrans" cxnId="{6E171A55-2C7F-48D5-A79B-010737A77E90}">
      <dgm:prSet/>
      <dgm:spPr/>
      <dgm:t>
        <a:bodyPr/>
        <a:lstStyle/>
        <a:p>
          <a:endParaRPr lang="en-US"/>
        </a:p>
      </dgm:t>
    </dgm:pt>
    <dgm:pt modelId="{0B4A4744-6FA8-490E-AFFD-4DEFFBD2BA78}" type="sibTrans" cxnId="{6E171A55-2C7F-48D5-A79B-010737A77E90}">
      <dgm:prSet/>
      <dgm:spPr/>
      <dgm:t>
        <a:bodyPr/>
        <a:lstStyle/>
        <a:p>
          <a:endParaRPr lang="en-US"/>
        </a:p>
      </dgm:t>
    </dgm:pt>
    <dgm:pt modelId="{64937948-0668-495F-BA50-4DB70E35298C}">
      <dgm:prSet phldrT="[Text]"/>
      <dgm:spPr/>
      <dgm:t>
        <a:bodyPr/>
        <a:lstStyle/>
        <a:p>
          <a:r>
            <a:rPr lang="en-US" sz="1600" smtClean="0"/>
            <a:t>Hint </a:t>
          </a:r>
          <a:r>
            <a:rPr lang="en-US" sz="1600" dirty="0"/>
            <a:t>– Last step is always </a:t>
          </a:r>
          <a:r>
            <a:rPr lang="en-US" sz="1600" b="1" dirty="0">
              <a:solidFill>
                <a:srgbClr val="0070C0"/>
              </a:solidFill>
            </a:rPr>
            <a:t>Patient receives appropriate follow-up.</a:t>
          </a:r>
        </a:p>
      </dgm:t>
    </dgm:pt>
    <dgm:pt modelId="{97F79397-082C-4446-B42B-53A2125CE7D4}" type="parTrans" cxnId="{632C88AB-D899-4812-B85B-A870358C55A7}">
      <dgm:prSet/>
      <dgm:spPr/>
      <dgm:t>
        <a:bodyPr/>
        <a:lstStyle/>
        <a:p>
          <a:endParaRPr lang="en-US"/>
        </a:p>
      </dgm:t>
    </dgm:pt>
    <dgm:pt modelId="{D16B5177-8DCB-48D8-9786-58296FBBD6D7}" type="sibTrans" cxnId="{632C88AB-D899-4812-B85B-A870358C55A7}">
      <dgm:prSet/>
      <dgm:spPr/>
      <dgm:t>
        <a:bodyPr/>
        <a:lstStyle/>
        <a:p>
          <a:endParaRPr lang="en-US"/>
        </a:p>
      </dgm:t>
    </dgm:pt>
    <dgm:pt modelId="{18E29911-A1A8-4BF9-AB45-83C13BD0E997}">
      <dgm:prSet phldrT="[Text]" custT="1"/>
      <dgm:spPr/>
      <dgm:t>
        <a:bodyPr/>
        <a:lstStyle/>
        <a:p>
          <a:r>
            <a:rPr lang="en-US" sz="2000" b="1" dirty="0"/>
            <a:t>Driver Diagram</a:t>
          </a:r>
        </a:p>
      </dgm:t>
    </dgm:pt>
    <dgm:pt modelId="{3EBEC9D3-9B37-4445-AC12-731D7BFB6E66}" type="parTrans" cxnId="{5F0711B8-BE5D-4465-AA4C-645765EA69EE}">
      <dgm:prSet/>
      <dgm:spPr/>
      <dgm:t>
        <a:bodyPr/>
        <a:lstStyle/>
        <a:p>
          <a:endParaRPr lang="en-US"/>
        </a:p>
      </dgm:t>
    </dgm:pt>
    <dgm:pt modelId="{753BCA93-30F9-4A40-B717-C31CEE0B8845}" type="sibTrans" cxnId="{5F0711B8-BE5D-4465-AA4C-645765EA69EE}">
      <dgm:prSet/>
      <dgm:spPr/>
      <dgm:t>
        <a:bodyPr/>
        <a:lstStyle/>
        <a:p>
          <a:endParaRPr lang="en-US"/>
        </a:p>
      </dgm:t>
    </dgm:pt>
    <dgm:pt modelId="{AA6EAB25-0B29-4087-A62F-40FF4A4BFB98}">
      <dgm:prSet phldrT="[Text]"/>
      <dgm:spPr/>
      <dgm:t>
        <a:bodyPr/>
        <a:lstStyle/>
        <a:p>
          <a:r>
            <a:rPr lang="en-US" sz="1600" b="0" dirty="0" smtClean="0">
              <a:solidFill>
                <a:srgbClr val="FF0000"/>
              </a:solidFill>
            </a:rPr>
            <a:t>Ask – Where are the weaknesses? Where could something go wrong?</a:t>
          </a:r>
          <a:endParaRPr lang="en-US" sz="1600" b="0" dirty="0">
            <a:solidFill>
              <a:srgbClr val="FF0000"/>
            </a:solidFill>
          </a:endParaRPr>
        </a:p>
      </dgm:t>
    </dgm:pt>
    <dgm:pt modelId="{72C0EDE4-E38E-4C79-8304-A62FE0AB1CA0}" type="parTrans" cxnId="{2CE3A233-ED93-47D8-B92B-F9999E32D40E}">
      <dgm:prSet/>
      <dgm:spPr/>
    </dgm:pt>
    <dgm:pt modelId="{D769CFDD-11F9-4753-A8E5-AB6AEA9807C6}" type="sibTrans" cxnId="{2CE3A233-ED93-47D8-B92B-F9999E32D40E}">
      <dgm:prSet/>
      <dgm:spPr/>
    </dgm:pt>
    <dgm:pt modelId="{C5214266-C893-49F4-8655-71EEC166BBAD}" type="pres">
      <dgm:prSet presAssocID="{966EFA3E-C277-4A52-9B13-ED2F693DE618}" presName="linearFlow" presStyleCnt="0">
        <dgm:presLayoutVars>
          <dgm:dir/>
          <dgm:animLvl val="lvl"/>
          <dgm:resizeHandles val="exact"/>
        </dgm:presLayoutVars>
      </dgm:prSet>
      <dgm:spPr/>
      <dgm:t>
        <a:bodyPr/>
        <a:lstStyle/>
        <a:p>
          <a:endParaRPr lang="en-US"/>
        </a:p>
      </dgm:t>
    </dgm:pt>
    <dgm:pt modelId="{437C413D-940D-44A1-8CEC-8C8082B54F59}" type="pres">
      <dgm:prSet presAssocID="{D979D411-0C0A-4848-BD44-37AD87C35CF7}" presName="composite" presStyleCnt="0"/>
      <dgm:spPr/>
    </dgm:pt>
    <dgm:pt modelId="{7B1AF010-420D-4278-A690-856C8370A394}" type="pres">
      <dgm:prSet presAssocID="{D979D411-0C0A-4848-BD44-37AD87C35CF7}" presName="parentText" presStyleLbl="alignNode1" presStyleIdx="0" presStyleCnt="3">
        <dgm:presLayoutVars>
          <dgm:chMax val="1"/>
          <dgm:bulletEnabled val="1"/>
        </dgm:presLayoutVars>
      </dgm:prSet>
      <dgm:spPr/>
      <dgm:t>
        <a:bodyPr/>
        <a:lstStyle/>
        <a:p>
          <a:endParaRPr lang="en-US"/>
        </a:p>
      </dgm:t>
    </dgm:pt>
    <dgm:pt modelId="{912707EB-DE8A-406E-847D-158AB7E40DCE}" type="pres">
      <dgm:prSet presAssocID="{D979D411-0C0A-4848-BD44-37AD87C35CF7}" presName="descendantText" presStyleLbl="alignAcc1" presStyleIdx="0" presStyleCnt="3" custScaleY="134143">
        <dgm:presLayoutVars>
          <dgm:bulletEnabled val="1"/>
        </dgm:presLayoutVars>
      </dgm:prSet>
      <dgm:spPr/>
      <dgm:t>
        <a:bodyPr/>
        <a:lstStyle/>
        <a:p>
          <a:endParaRPr lang="en-US"/>
        </a:p>
      </dgm:t>
    </dgm:pt>
    <dgm:pt modelId="{A9231449-4A11-4DAE-9ECE-68584316156F}" type="pres">
      <dgm:prSet presAssocID="{85FBB794-E168-4758-92B3-D0ABA044C32C}" presName="sp" presStyleCnt="0"/>
      <dgm:spPr/>
    </dgm:pt>
    <dgm:pt modelId="{D710EE82-3167-464E-B661-66CE4BB88913}" type="pres">
      <dgm:prSet presAssocID="{02132955-2C8E-4462-ABDF-96C7C55F3F8A}" presName="composite" presStyleCnt="0"/>
      <dgm:spPr/>
    </dgm:pt>
    <dgm:pt modelId="{C0F5F664-9C2C-4397-B852-F30666D141A9}" type="pres">
      <dgm:prSet presAssocID="{02132955-2C8E-4462-ABDF-96C7C55F3F8A}" presName="parentText" presStyleLbl="alignNode1" presStyleIdx="1" presStyleCnt="3" custLinFactNeighborY="0">
        <dgm:presLayoutVars>
          <dgm:chMax val="1"/>
          <dgm:bulletEnabled val="1"/>
        </dgm:presLayoutVars>
      </dgm:prSet>
      <dgm:spPr/>
      <dgm:t>
        <a:bodyPr/>
        <a:lstStyle/>
        <a:p>
          <a:endParaRPr lang="en-US"/>
        </a:p>
      </dgm:t>
    </dgm:pt>
    <dgm:pt modelId="{75E4D4DE-F989-4956-9767-FBB7D476F7E9}" type="pres">
      <dgm:prSet presAssocID="{02132955-2C8E-4462-ABDF-96C7C55F3F8A}" presName="descendantText" presStyleLbl="alignAcc1" presStyleIdx="1" presStyleCnt="3" custLinFactNeighborY="-5">
        <dgm:presLayoutVars>
          <dgm:bulletEnabled val="1"/>
        </dgm:presLayoutVars>
      </dgm:prSet>
      <dgm:spPr/>
      <dgm:t>
        <a:bodyPr/>
        <a:lstStyle/>
        <a:p>
          <a:endParaRPr lang="en-US"/>
        </a:p>
      </dgm:t>
    </dgm:pt>
    <dgm:pt modelId="{18A33692-8FF9-4388-98D9-43937793E232}" type="pres">
      <dgm:prSet presAssocID="{2E65B87A-A205-4C72-93BA-E94B549067A0}" presName="sp" presStyleCnt="0"/>
      <dgm:spPr/>
    </dgm:pt>
    <dgm:pt modelId="{3421F6EA-4EAF-4128-AE91-C151F5C4AEB8}" type="pres">
      <dgm:prSet presAssocID="{54C6555A-78E7-499C-B9C7-C0321DB3A5AD}" presName="composite" presStyleCnt="0"/>
      <dgm:spPr/>
    </dgm:pt>
    <dgm:pt modelId="{12682E34-A569-4031-AA1A-7476F3C1A30F}" type="pres">
      <dgm:prSet presAssocID="{54C6555A-78E7-499C-B9C7-C0321DB3A5AD}" presName="parentText" presStyleLbl="alignNode1" presStyleIdx="2" presStyleCnt="3">
        <dgm:presLayoutVars>
          <dgm:chMax val="1"/>
          <dgm:bulletEnabled val="1"/>
        </dgm:presLayoutVars>
      </dgm:prSet>
      <dgm:spPr/>
      <dgm:t>
        <a:bodyPr/>
        <a:lstStyle/>
        <a:p>
          <a:endParaRPr lang="en-US"/>
        </a:p>
      </dgm:t>
    </dgm:pt>
    <dgm:pt modelId="{E3EA3163-53AE-4B9D-AF51-3695ED4B565C}" type="pres">
      <dgm:prSet presAssocID="{54C6555A-78E7-499C-B9C7-C0321DB3A5AD}" presName="descendantText" presStyleLbl="alignAcc1" presStyleIdx="2" presStyleCnt="3">
        <dgm:presLayoutVars>
          <dgm:bulletEnabled val="1"/>
        </dgm:presLayoutVars>
      </dgm:prSet>
      <dgm:spPr/>
      <dgm:t>
        <a:bodyPr/>
        <a:lstStyle/>
        <a:p>
          <a:endParaRPr lang="en-US"/>
        </a:p>
      </dgm:t>
    </dgm:pt>
  </dgm:ptLst>
  <dgm:cxnLst>
    <dgm:cxn modelId="{16ED6E0B-D9AC-4482-A796-AAB53DC2548E}" type="presOf" srcId="{AA6EAB25-0B29-4087-A62F-40FF4A4BFB98}" destId="{75E4D4DE-F989-4956-9767-FBB7D476F7E9}" srcOrd="0" destOrd="3" presId="urn:microsoft.com/office/officeart/2005/8/layout/chevron2"/>
    <dgm:cxn modelId="{5DC65B0A-A31A-4BF2-AA2C-CD53A0778670}" type="presOf" srcId="{64937948-0668-495F-BA50-4DB70E35298C}" destId="{75E4D4DE-F989-4956-9767-FBB7D476F7E9}" srcOrd="0" destOrd="2" presId="urn:microsoft.com/office/officeart/2005/8/layout/chevron2"/>
    <dgm:cxn modelId="{CA3014E2-E0E7-4A44-B024-D0A5B70F9A57}" type="presOf" srcId="{54C6555A-78E7-499C-B9C7-C0321DB3A5AD}" destId="{12682E34-A569-4031-AA1A-7476F3C1A30F}" srcOrd="0" destOrd="0" presId="urn:microsoft.com/office/officeart/2005/8/layout/chevron2"/>
    <dgm:cxn modelId="{331E9379-6C5A-4FBE-A8A8-1E6B4B4A355E}" srcId="{02132955-2C8E-4462-ABDF-96C7C55F3F8A}" destId="{6CB9512C-A0AF-4A3D-93E0-7141FC5AEC91}" srcOrd="0" destOrd="0" parTransId="{8D392B62-A3BA-42A2-A1DC-70A054C311A5}" sibTransId="{74E19DBD-83AB-4D7E-9135-4FA0C12D3D42}"/>
    <dgm:cxn modelId="{7B2315D3-E90B-46AD-9A4A-04D0E86505FE}" type="presOf" srcId="{FA4AF16C-7768-46CE-AF4A-E4D4C8AEF96E}" destId="{E3EA3163-53AE-4B9D-AF51-3695ED4B565C}" srcOrd="0" destOrd="0" presId="urn:microsoft.com/office/officeart/2005/8/layout/chevron2"/>
    <dgm:cxn modelId="{01771364-BD12-492F-8C7C-F44AA8A462DC}" type="presOf" srcId="{CD37736E-C460-4227-B2FE-17C286056F5E}" destId="{E3EA3163-53AE-4B9D-AF51-3695ED4B565C}" srcOrd="0" destOrd="2" presId="urn:microsoft.com/office/officeart/2005/8/layout/chevron2"/>
    <dgm:cxn modelId="{632C88AB-D899-4812-B85B-A870358C55A7}" srcId="{18403C62-7853-42D2-A427-6A3FA4E318D3}" destId="{64937948-0668-495F-BA50-4DB70E35298C}" srcOrd="0" destOrd="0" parTransId="{97F79397-082C-4446-B42B-53A2125CE7D4}" sibTransId="{D16B5177-8DCB-48D8-9786-58296FBBD6D7}"/>
    <dgm:cxn modelId="{5FB8022D-6887-4AD0-A797-2CD1BD38BA38}" srcId="{966EFA3E-C277-4A52-9B13-ED2F693DE618}" destId="{54C6555A-78E7-499C-B9C7-C0321DB3A5AD}" srcOrd="2" destOrd="0" parTransId="{5E82A598-16F4-4817-AB5F-48365CEFE47A}" sibTransId="{15698DCF-9B0A-405A-81D3-6B4903546E45}"/>
    <dgm:cxn modelId="{B3C1FE6E-63A8-472C-BEC9-4C7446F5EBFD}" type="presOf" srcId="{02132955-2C8E-4462-ABDF-96C7C55F3F8A}" destId="{C0F5F664-9C2C-4397-B852-F30666D141A9}" srcOrd="0" destOrd="0" presId="urn:microsoft.com/office/officeart/2005/8/layout/chevron2"/>
    <dgm:cxn modelId="{977B14AB-CCE5-4D49-B7AC-F193B420D4E8}" type="presOf" srcId="{18E29911-A1A8-4BF9-AB45-83C13BD0E997}" destId="{912707EB-DE8A-406E-847D-158AB7E40DCE}" srcOrd="0" destOrd="0" presId="urn:microsoft.com/office/officeart/2005/8/layout/chevron2"/>
    <dgm:cxn modelId="{6E171A55-2C7F-48D5-A79B-010737A77E90}" srcId="{D979D411-0C0A-4848-BD44-37AD87C35CF7}" destId="{78583394-0CD6-4430-BBE0-8323DF09078D}" srcOrd="2" destOrd="0" parTransId="{F355A2A3-BBB0-4C26-8AC6-169CD26A7688}" sibTransId="{0B4A4744-6FA8-490E-AFFD-4DEFFBD2BA78}"/>
    <dgm:cxn modelId="{5F0711B8-BE5D-4465-AA4C-645765EA69EE}" srcId="{D979D411-0C0A-4848-BD44-37AD87C35CF7}" destId="{18E29911-A1A8-4BF9-AB45-83C13BD0E997}" srcOrd="0" destOrd="0" parTransId="{3EBEC9D3-9B37-4445-AC12-731D7BFB6E66}" sibTransId="{753BCA93-30F9-4A40-B717-C31CEE0B8845}"/>
    <dgm:cxn modelId="{20E22129-6249-4F97-9E72-BC0B36F89D83}" type="presOf" srcId="{78583394-0CD6-4430-BBE0-8323DF09078D}" destId="{912707EB-DE8A-406E-847D-158AB7E40DCE}" srcOrd="0" destOrd="2" presId="urn:microsoft.com/office/officeart/2005/8/layout/chevron2"/>
    <dgm:cxn modelId="{DD5DFB1C-22B8-41C4-92C8-CE0A3DA16881}" srcId="{54C6555A-78E7-499C-B9C7-C0321DB3A5AD}" destId="{FA4AF16C-7768-46CE-AF4A-E4D4C8AEF96E}" srcOrd="0" destOrd="0" parTransId="{58E2E9CF-1F78-48E2-852E-C1456A7B7686}" sibTransId="{427626CC-4232-4821-BFCD-55F50EE2D07D}"/>
    <dgm:cxn modelId="{04276FA5-A413-4901-B965-6A9DC939A3DE}" type="presOf" srcId="{966EFA3E-C277-4A52-9B13-ED2F693DE618}" destId="{C5214266-C893-49F4-8655-71EEC166BBAD}" srcOrd="0" destOrd="0" presId="urn:microsoft.com/office/officeart/2005/8/layout/chevron2"/>
    <dgm:cxn modelId="{2CE3A233-ED93-47D8-B92B-F9999E32D40E}" srcId="{02132955-2C8E-4462-ABDF-96C7C55F3F8A}" destId="{AA6EAB25-0B29-4087-A62F-40FF4A4BFB98}" srcOrd="2" destOrd="0" parTransId="{72C0EDE4-E38E-4C79-8304-A62FE0AB1CA0}" sibTransId="{D769CFDD-11F9-4753-A8E5-AB6AEA9807C6}"/>
    <dgm:cxn modelId="{161444D7-67DB-4053-8F53-25B401F8AA33}" srcId="{D979D411-0C0A-4848-BD44-37AD87C35CF7}" destId="{71534CAB-AD96-4CF9-BBD1-985CAC1BA900}" srcOrd="1" destOrd="0" parTransId="{8D64937D-C21F-4B0E-8214-D3315CCC5A46}" sibTransId="{0E7E6622-00BD-487D-9A3D-14864959D38C}"/>
    <dgm:cxn modelId="{677FC459-FA8F-48FC-AB5D-3776A04C0AD3}" srcId="{966EFA3E-C277-4A52-9B13-ED2F693DE618}" destId="{D979D411-0C0A-4848-BD44-37AD87C35CF7}" srcOrd="0" destOrd="0" parTransId="{92AD399A-2598-4DB8-87B2-7F864AF07A9D}" sibTransId="{85FBB794-E168-4758-92B3-D0ABA044C32C}"/>
    <dgm:cxn modelId="{AFF2696D-1577-4080-B5D5-29B6DEB38381}" type="presOf" srcId="{71534CAB-AD96-4CF9-BBD1-985CAC1BA900}" destId="{912707EB-DE8A-406E-847D-158AB7E40DCE}" srcOrd="0" destOrd="1" presId="urn:microsoft.com/office/officeart/2005/8/layout/chevron2"/>
    <dgm:cxn modelId="{33191E66-D407-4937-BE08-03B218F41B12}" type="presOf" srcId="{DC61361D-C141-47C8-A789-09281EE03B87}" destId="{E3EA3163-53AE-4B9D-AF51-3695ED4B565C}" srcOrd="0" destOrd="1" presId="urn:microsoft.com/office/officeart/2005/8/layout/chevron2"/>
    <dgm:cxn modelId="{9555E40A-7FF2-4FB9-B3E9-3885F80FB4B6}" type="presOf" srcId="{D979D411-0C0A-4848-BD44-37AD87C35CF7}" destId="{7B1AF010-420D-4278-A690-856C8370A394}" srcOrd="0" destOrd="0" presId="urn:microsoft.com/office/officeart/2005/8/layout/chevron2"/>
    <dgm:cxn modelId="{67D9210E-95F5-4E95-B5B9-D0C727043992}" type="presOf" srcId="{6CB9512C-A0AF-4A3D-93E0-7141FC5AEC91}" destId="{75E4D4DE-F989-4956-9767-FBB7D476F7E9}" srcOrd="0" destOrd="0" presId="urn:microsoft.com/office/officeart/2005/8/layout/chevron2"/>
    <dgm:cxn modelId="{A1F71FB7-AC40-4A88-8D7B-EE925A94899E}" srcId="{54C6555A-78E7-499C-B9C7-C0321DB3A5AD}" destId="{DC61361D-C141-47C8-A789-09281EE03B87}" srcOrd="1" destOrd="0" parTransId="{23887CEA-7A36-43E7-89A9-D0048D3D07A0}" sibTransId="{74A5A2C3-A7CE-4740-99AA-E0B1AD9FF522}"/>
    <dgm:cxn modelId="{E28D472E-876E-4A35-A8ED-64173B4C1D79}" srcId="{966EFA3E-C277-4A52-9B13-ED2F693DE618}" destId="{02132955-2C8E-4462-ABDF-96C7C55F3F8A}" srcOrd="1" destOrd="0" parTransId="{03C93F40-8951-4015-839A-E7C302FBC3F0}" sibTransId="{2E65B87A-A205-4C72-93BA-E94B549067A0}"/>
    <dgm:cxn modelId="{EF248433-A865-409E-BCF1-E976A3A6C7EF}" srcId="{54C6555A-78E7-499C-B9C7-C0321DB3A5AD}" destId="{CD37736E-C460-4227-B2FE-17C286056F5E}" srcOrd="2" destOrd="0" parTransId="{6BB24765-609F-49FE-8869-C0AD3EAE033F}" sibTransId="{EA879517-362C-49EB-8765-2EBBB3D31AEC}"/>
    <dgm:cxn modelId="{22B407A6-4B44-470A-A98C-F7CE51FE3C64}" srcId="{02132955-2C8E-4462-ABDF-96C7C55F3F8A}" destId="{18403C62-7853-42D2-A427-6A3FA4E318D3}" srcOrd="1" destOrd="0" parTransId="{039BB4EC-333B-49FF-B086-D46220870B7B}" sibTransId="{3353B380-9290-44DB-8477-7590017B82FE}"/>
    <dgm:cxn modelId="{E233ED0D-8112-49A2-A976-39A4BAD18319}" type="presOf" srcId="{18403C62-7853-42D2-A427-6A3FA4E318D3}" destId="{75E4D4DE-F989-4956-9767-FBB7D476F7E9}" srcOrd="0" destOrd="1" presId="urn:microsoft.com/office/officeart/2005/8/layout/chevron2"/>
    <dgm:cxn modelId="{D3C4FE55-AE2F-4AD8-8D1E-78159D40EBF3}" type="presParOf" srcId="{C5214266-C893-49F4-8655-71EEC166BBAD}" destId="{437C413D-940D-44A1-8CEC-8C8082B54F59}" srcOrd="0" destOrd="0" presId="urn:microsoft.com/office/officeart/2005/8/layout/chevron2"/>
    <dgm:cxn modelId="{E9057E2D-33AC-417C-9769-149D1FFF3659}" type="presParOf" srcId="{437C413D-940D-44A1-8CEC-8C8082B54F59}" destId="{7B1AF010-420D-4278-A690-856C8370A394}" srcOrd="0" destOrd="0" presId="urn:microsoft.com/office/officeart/2005/8/layout/chevron2"/>
    <dgm:cxn modelId="{AC40E5C8-1512-4549-8BCB-C29B51AFA589}" type="presParOf" srcId="{437C413D-940D-44A1-8CEC-8C8082B54F59}" destId="{912707EB-DE8A-406E-847D-158AB7E40DCE}" srcOrd="1" destOrd="0" presId="urn:microsoft.com/office/officeart/2005/8/layout/chevron2"/>
    <dgm:cxn modelId="{91E14439-B5E8-429D-B3F6-61ACD78E6532}" type="presParOf" srcId="{C5214266-C893-49F4-8655-71EEC166BBAD}" destId="{A9231449-4A11-4DAE-9ECE-68584316156F}" srcOrd="1" destOrd="0" presId="urn:microsoft.com/office/officeart/2005/8/layout/chevron2"/>
    <dgm:cxn modelId="{B496E836-7C1F-4657-989A-61C10535E33E}" type="presParOf" srcId="{C5214266-C893-49F4-8655-71EEC166BBAD}" destId="{D710EE82-3167-464E-B661-66CE4BB88913}" srcOrd="2" destOrd="0" presId="urn:microsoft.com/office/officeart/2005/8/layout/chevron2"/>
    <dgm:cxn modelId="{A6E28C3B-D0E0-4013-A12E-1FCC55B841C1}" type="presParOf" srcId="{D710EE82-3167-464E-B661-66CE4BB88913}" destId="{C0F5F664-9C2C-4397-B852-F30666D141A9}" srcOrd="0" destOrd="0" presId="urn:microsoft.com/office/officeart/2005/8/layout/chevron2"/>
    <dgm:cxn modelId="{9A846860-BB20-4CBA-9C57-FD54B43D9A48}" type="presParOf" srcId="{D710EE82-3167-464E-B661-66CE4BB88913}" destId="{75E4D4DE-F989-4956-9767-FBB7D476F7E9}" srcOrd="1" destOrd="0" presId="urn:microsoft.com/office/officeart/2005/8/layout/chevron2"/>
    <dgm:cxn modelId="{CB764481-6288-463A-A547-97624CEF8FD5}" type="presParOf" srcId="{C5214266-C893-49F4-8655-71EEC166BBAD}" destId="{18A33692-8FF9-4388-98D9-43937793E232}" srcOrd="3" destOrd="0" presId="urn:microsoft.com/office/officeart/2005/8/layout/chevron2"/>
    <dgm:cxn modelId="{06A7200A-A6A2-47EB-9E05-7B2CCB4CABA0}" type="presParOf" srcId="{C5214266-C893-49F4-8655-71EEC166BBAD}" destId="{3421F6EA-4EAF-4128-AE91-C151F5C4AEB8}" srcOrd="4" destOrd="0" presId="urn:microsoft.com/office/officeart/2005/8/layout/chevron2"/>
    <dgm:cxn modelId="{41393F8D-B382-42ED-BD2B-5758A6DB9B44}" type="presParOf" srcId="{3421F6EA-4EAF-4128-AE91-C151F5C4AEB8}" destId="{12682E34-A569-4031-AA1A-7476F3C1A30F}" srcOrd="0" destOrd="0" presId="urn:microsoft.com/office/officeart/2005/8/layout/chevron2"/>
    <dgm:cxn modelId="{93BD4D8A-BA4D-4B1B-9DB4-21A03528CA9C}" type="presParOf" srcId="{3421F6EA-4EAF-4128-AE91-C151F5C4AEB8}" destId="{E3EA3163-53AE-4B9D-AF51-3695ED4B565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66EFA3E-C277-4A52-9B13-ED2F693DE61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979D411-0C0A-4848-BD44-37AD87C35CF7}">
      <dgm:prSet phldrT="[Text]" custT="1"/>
      <dgm:spPr>
        <a:solidFill>
          <a:srgbClr val="00B0F0"/>
        </a:solidFill>
        <a:ln>
          <a:solidFill>
            <a:srgbClr val="00B0F0"/>
          </a:solidFill>
        </a:ln>
      </dgm:spPr>
      <dgm:t>
        <a:bodyPr/>
        <a:lstStyle/>
        <a:p>
          <a:r>
            <a:rPr lang="en-US" sz="2400" b="1" dirty="0">
              <a:solidFill>
                <a:schemeClr val="bg1"/>
              </a:solidFill>
            </a:rPr>
            <a:t>PDSA</a:t>
          </a:r>
        </a:p>
      </dgm:t>
    </dgm:pt>
    <dgm:pt modelId="{92AD399A-2598-4DB8-87B2-7F864AF07A9D}" type="parTrans" cxnId="{677FC459-FA8F-48FC-AB5D-3776A04C0AD3}">
      <dgm:prSet/>
      <dgm:spPr/>
      <dgm:t>
        <a:bodyPr/>
        <a:lstStyle/>
        <a:p>
          <a:endParaRPr lang="en-US"/>
        </a:p>
      </dgm:t>
    </dgm:pt>
    <dgm:pt modelId="{85FBB794-E168-4758-92B3-D0ABA044C32C}" type="sibTrans" cxnId="{677FC459-FA8F-48FC-AB5D-3776A04C0AD3}">
      <dgm:prSet/>
      <dgm:spPr/>
      <dgm:t>
        <a:bodyPr/>
        <a:lstStyle/>
        <a:p>
          <a:endParaRPr lang="en-US"/>
        </a:p>
      </dgm:t>
    </dgm:pt>
    <dgm:pt modelId="{71534CAB-AD96-4CF9-BBD1-985CAC1BA900}">
      <dgm:prSet phldrT="[Text]"/>
      <dgm:spPr/>
      <dgm:t>
        <a:bodyPr/>
        <a:lstStyle/>
        <a:p>
          <a:r>
            <a:rPr lang="en-US" sz="1600" dirty="0"/>
            <a:t>Hint – The hypothesis asks if we do X will Y happen?</a:t>
          </a:r>
        </a:p>
      </dgm:t>
    </dgm:pt>
    <dgm:pt modelId="{8D64937D-C21F-4B0E-8214-D3315CCC5A46}" type="parTrans" cxnId="{161444D7-67DB-4053-8F53-25B401F8AA33}">
      <dgm:prSet/>
      <dgm:spPr/>
      <dgm:t>
        <a:bodyPr/>
        <a:lstStyle/>
        <a:p>
          <a:endParaRPr lang="en-US"/>
        </a:p>
      </dgm:t>
    </dgm:pt>
    <dgm:pt modelId="{0E7E6622-00BD-487D-9A3D-14864959D38C}" type="sibTrans" cxnId="{161444D7-67DB-4053-8F53-25B401F8AA33}">
      <dgm:prSet/>
      <dgm:spPr/>
      <dgm:t>
        <a:bodyPr/>
        <a:lstStyle/>
        <a:p>
          <a:endParaRPr lang="en-US"/>
        </a:p>
      </dgm:t>
    </dgm:pt>
    <dgm:pt modelId="{02132955-2C8E-4462-ABDF-96C7C55F3F8A}">
      <dgm:prSet phldrT="[Text]" custT="1"/>
      <dgm:spPr>
        <a:solidFill>
          <a:srgbClr val="00B0F0"/>
        </a:solidFill>
        <a:ln>
          <a:solidFill>
            <a:srgbClr val="00B0F0"/>
          </a:solidFill>
        </a:ln>
      </dgm:spPr>
      <dgm:t>
        <a:bodyPr/>
        <a:lstStyle/>
        <a:p>
          <a:r>
            <a:rPr lang="en-US" sz="2400" b="1" dirty="0">
              <a:solidFill>
                <a:schemeClr val="bg1"/>
              </a:solidFill>
            </a:rPr>
            <a:t>PDSA</a:t>
          </a:r>
        </a:p>
      </dgm:t>
    </dgm:pt>
    <dgm:pt modelId="{03C93F40-8951-4015-839A-E7C302FBC3F0}" type="parTrans" cxnId="{E28D472E-876E-4A35-A8ED-64173B4C1D79}">
      <dgm:prSet/>
      <dgm:spPr/>
      <dgm:t>
        <a:bodyPr/>
        <a:lstStyle/>
        <a:p>
          <a:endParaRPr lang="en-US"/>
        </a:p>
      </dgm:t>
    </dgm:pt>
    <dgm:pt modelId="{2E65B87A-A205-4C72-93BA-E94B549067A0}" type="sibTrans" cxnId="{E28D472E-876E-4A35-A8ED-64173B4C1D79}">
      <dgm:prSet/>
      <dgm:spPr/>
      <dgm:t>
        <a:bodyPr/>
        <a:lstStyle/>
        <a:p>
          <a:endParaRPr lang="en-US"/>
        </a:p>
      </dgm:t>
    </dgm:pt>
    <dgm:pt modelId="{6CB9512C-A0AF-4A3D-93E0-7141FC5AEC91}">
      <dgm:prSet phldrT="[Text]" custT="1"/>
      <dgm:spPr/>
      <dgm:t>
        <a:bodyPr/>
        <a:lstStyle/>
        <a:p>
          <a:r>
            <a:rPr lang="en-US" sz="2000" b="1" dirty="0"/>
            <a:t>Use the PDSA form as a check list</a:t>
          </a:r>
        </a:p>
      </dgm:t>
    </dgm:pt>
    <dgm:pt modelId="{8D392B62-A3BA-42A2-A1DC-70A054C311A5}" type="parTrans" cxnId="{331E9379-6C5A-4FBE-A8A8-1E6B4B4A355E}">
      <dgm:prSet/>
      <dgm:spPr/>
      <dgm:t>
        <a:bodyPr/>
        <a:lstStyle/>
        <a:p>
          <a:endParaRPr lang="en-US"/>
        </a:p>
      </dgm:t>
    </dgm:pt>
    <dgm:pt modelId="{74E19DBD-83AB-4D7E-9135-4FA0C12D3D42}" type="sibTrans" cxnId="{331E9379-6C5A-4FBE-A8A8-1E6B4B4A355E}">
      <dgm:prSet/>
      <dgm:spPr/>
      <dgm:t>
        <a:bodyPr/>
        <a:lstStyle/>
        <a:p>
          <a:endParaRPr lang="en-US"/>
        </a:p>
      </dgm:t>
    </dgm:pt>
    <dgm:pt modelId="{18403C62-7853-42D2-A427-6A3FA4E318D3}">
      <dgm:prSet phldrT="[Text]"/>
      <dgm:spPr/>
      <dgm:t>
        <a:bodyPr/>
        <a:lstStyle/>
        <a:p>
          <a:r>
            <a:rPr lang="en-US" sz="1600" dirty="0"/>
            <a:t>Ask – Who is doing what when? Who is collecting the data?</a:t>
          </a:r>
        </a:p>
      </dgm:t>
    </dgm:pt>
    <dgm:pt modelId="{039BB4EC-333B-49FF-B086-D46220870B7B}" type="parTrans" cxnId="{22B407A6-4B44-470A-A98C-F7CE51FE3C64}">
      <dgm:prSet/>
      <dgm:spPr/>
      <dgm:t>
        <a:bodyPr/>
        <a:lstStyle/>
        <a:p>
          <a:endParaRPr lang="en-US"/>
        </a:p>
      </dgm:t>
    </dgm:pt>
    <dgm:pt modelId="{3353B380-9290-44DB-8477-7590017B82FE}" type="sibTrans" cxnId="{22B407A6-4B44-470A-A98C-F7CE51FE3C64}">
      <dgm:prSet/>
      <dgm:spPr/>
      <dgm:t>
        <a:bodyPr/>
        <a:lstStyle/>
        <a:p>
          <a:endParaRPr lang="en-US"/>
        </a:p>
      </dgm:t>
    </dgm:pt>
    <dgm:pt modelId="{54C6555A-78E7-499C-B9C7-C0321DB3A5AD}">
      <dgm:prSet phldrT="[Text]" custT="1"/>
      <dgm:spPr>
        <a:solidFill>
          <a:srgbClr val="00B0F0"/>
        </a:solidFill>
        <a:ln>
          <a:solidFill>
            <a:srgbClr val="00B0F0"/>
          </a:solidFill>
        </a:ln>
      </dgm:spPr>
      <dgm:t>
        <a:bodyPr/>
        <a:lstStyle/>
        <a:p>
          <a:r>
            <a:rPr lang="en-US" sz="2400" b="1" dirty="0">
              <a:solidFill>
                <a:schemeClr val="bg1"/>
              </a:solidFill>
            </a:rPr>
            <a:t>PDSA</a:t>
          </a:r>
        </a:p>
      </dgm:t>
    </dgm:pt>
    <dgm:pt modelId="{5E82A598-16F4-4817-AB5F-48365CEFE47A}" type="parTrans" cxnId="{5FB8022D-6887-4AD0-A797-2CD1BD38BA38}">
      <dgm:prSet/>
      <dgm:spPr/>
      <dgm:t>
        <a:bodyPr/>
        <a:lstStyle/>
        <a:p>
          <a:endParaRPr lang="en-US"/>
        </a:p>
      </dgm:t>
    </dgm:pt>
    <dgm:pt modelId="{15698DCF-9B0A-405A-81D3-6B4903546E45}" type="sibTrans" cxnId="{5FB8022D-6887-4AD0-A797-2CD1BD38BA38}">
      <dgm:prSet/>
      <dgm:spPr/>
      <dgm:t>
        <a:bodyPr/>
        <a:lstStyle/>
        <a:p>
          <a:endParaRPr lang="en-US"/>
        </a:p>
      </dgm:t>
    </dgm:pt>
    <dgm:pt modelId="{FA4AF16C-7768-46CE-AF4A-E4D4C8AEF96E}">
      <dgm:prSet phldrT="[Text]" custT="1"/>
      <dgm:spPr/>
      <dgm:t>
        <a:bodyPr/>
        <a:lstStyle/>
        <a:p>
          <a:r>
            <a:rPr lang="en-US" sz="2000" b="1" dirty="0"/>
            <a:t>Test versus Task</a:t>
          </a:r>
        </a:p>
      </dgm:t>
    </dgm:pt>
    <dgm:pt modelId="{58E2E9CF-1F78-48E2-852E-C1456A7B7686}" type="parTrans" cxnId="{DD5DFB1C-22B8-41C4-92C8-CE0A3DA16881}">
      <dgm:prSet/>
      <dgm:spPr/>
      <dgm:t>
        <a:bodyPr/>
        <a:lstStyle/>
        <a:p>
          <a:endParaRPr lang="en-US"/>
        </a:p>
      </dgm:t>
    </dgm:pt>
    <dgm:pt modelId="{427626CC-4232-4821-BFCD-55F50EE2D07D}" type="sibTrans" cxnId="{DD5DFB1C-22B8-41C4-92C8-CE0A3DA16881}">
      <dgm:prSet/>
      <dgm:spPr/>
      <dgm:t>
        <a:bodyPr/>
        <a:lstStyle/>
        <a:p>
          <a:endParaRPr lang="en-US"/>
        </a:p>
      </dgm:t>
    </dgm:pt>
    <dgm:pt modelId="{DC61361D-C141-47C8-A789-09281EE03B87}">
      <dgm:prSet phldrT="[Text]"/>
      <dgm:spPr/>
      <dgm:t>
        <a:bodyPr/>
        <a:lstStyle/>
        <a:p>
          <a:r>
            <a:rPr lang="en-US" sz="1600" dirty="0"/>
            <a:t>Test – Provides an answer to the hypothesis.</a:t>
          </a:r>
        </a:p>
      </dgm:t>
    </dgm:pt>
    <dgm:pt modelId="{23887CEA-7A36-43E7-89A9-D0048D3D07A0}" type="parTrans" cxnId="{A1F71FB7-AC40-4A88-8D7B-EE925A94899E}">
      <dgm:prSet/>
      <dgm:spPr/>
      <dgm:t>
        <a:bodyPr/>
        <a:lstStyle/>
        <a:p>
          <a:endParaRPr lang="en-US"/>
        </a:p>
      </dgm:t>
    </dgm:pt>
    <dgm:pt modelId="{74A5A2C3-A7CE-4740-99AA-E0B1AD9FF522}" type="sibTrans" cxnId="{A1F71FB7-AC40-4A88-8D7B-EE925A94899E}">
      <dgm:prSet/>
      <dgm:spPr/>
      <dgm:t>
        <a:bodyPr/>
        <a:lstStyle/>
        <a:p>
          <a:endParaRPr lang="en-US"/>
        </a:p>
      </dgm:t>
    </dgm:pt>
    <dgm:pt modelId="{CD37736E-C460-4227-B2FE-17C286056F5E}">
      <dgm:prSet phldrT="[Text]"/>
      <dgm:spPr/>
      <dgm:t>
        <a:bodyPr/>
        <a:lstStyle/>
        <a:p>
          <a:r>
            <a:rPr lang="en-US" sz="1600" dirty="0"/>
            <a:t>Task – Doing something that makes the Test possible; write a letter, get feedback from a patient etc.</a:t>
          </a:r>
        </a:p>
      </dgm:t>
    </dgm:pt>
    <dgm:pt modelId="{6BB24765-609F-49FE-8869-C0AD3EAE033F}" type="parTrans" cxnId="{EF248433-A865-409E-BCF1-E976A3A6C7EF}">
      <dgm:prSet/>
      <dgm:spPr/>
      <dgm:t>
        <a:bodyPr/>
        <a:lstStyle/>
        <a:p>
          <a:endParaRPr lang="en-US"/>
        </a:p>
      </dgm:t>
    </dgm:pt>
    <dgm:pt modelId="{EA879517-362C-49EB-8765-2EBBB3D31AEC}" type="sibTrans" cxnId="{EF248433-A865-409E-BCF1-E976A3A6C7EF}">
      <dgm:prSet/>
      <dgm:spPr/>
      <dgm:t>
        <a:bodyPr/>
        <a:lstStyle/>
        <a:p>
          <a:endParaRPr lang="en-US"/>
        </a:p>
      </dgm:t>
    </dgm:pt>
    <dgm:pt modelId="{64937948-0668-495F-BA50-4DB70E35298C}">
      <dgm:prSet phldrT="[Text]"/>
      <dgm:spPr/>
      <dgm:t>
        <a:bodyPr/>
        <a:lstStyle/>
        <a:p>
          <a:r>
            <a:rPr lang="en-US" sz="1600" dirty="0"/>
            <a:t>Hint – Don’t collect a lot of data.</a:t>
          </a:r>
          <a:endParaRPr lang="en-US" sz="1600" b="1" dirty="0">
            <a:solidFill>
              <a:srgbClr val="0070C0"/>
            </a:solidFill>
          </a:endParaRPr>
        </a:p>
      </dgm:t>
    </dgm:pt>
    <dgm:pt modelId="{97F79397-082C-4446-B42B-53A2125CE7D4}" type="parTrans" cxnId="{632C88AB-D899-4812-B85B-A870358C55A7}">
      <dgm:prSet/>
      <dgm:spPr/>
      <dgm:t>
        <a:bodyPr/>
        <a:lstStyle/>
        <a:p>
          <a:endParaRPr lang="en-US"/>
        </a:p>
      </dgm:t>
    </dgm:pt>
    <dgm:pt modelId="{D16B5177-8DCB-48D8-9786-58296FBBD6D7}" type="sibTrans" cxnId="{632C88AB-D899-4812-B85B-A870358C55A7}">
      <dgm:prSet/>
      <dgm:spPr/>
      <dgm:t>
        <a:bodyPr/>
        <a:lstStyle/>
        <a:p>
          <a:endParaRPr lang="en-US"/>
        </a:p>
      </dgm:t>
    </dgm:pt>
    <dgm:pt modelId="{18E29911-A1A8-4BF9-AB45-83C13BD0E997}">
      <dgm:prSet phldrT="[Text]" custT="1"/>
      <dgm:spPr/>
      <dgm:t>
        <a:bodyPr/>
        <a:lstStyle/>
        <a:p>
          <a:r>
            <a:rPr lang="en-US" sz="2000" b="1" dirty="0"/>
            <a:t>Hypothesis</a:t>
          </a:r>
        </a:p>
      </dgm:t>
    </dgm:pt>
    <dgm:pt modelId="{3EBEC9D3-9B37-4445-AC12-731D7BFB6E66}" type="parTrans" cxnId="{5F0711B8-BE5D-4465-AA4C-645765EA69EE}">
      <dgm:prSet/>
      <dgm:spPr/>
      <dgm:t>
        <a:bodyPr/>
        <a:lstStyle/>
        <a:p>
          <a:endParaRPr lang="en-US"/>
        </a:p>
      </dgm:t>
    </dgm:pt>
    <dgm:pt modelId="{753BCA93-30F9-4A40-B717-C31CEE0B8845}" type="sibTrans" cxnId="{5F0711B8-BE5D-4465-AA4C-645765EA69EE}">
      <dgm:prSet/>
      <dgm:spPr/>
      <dgm:t>
        <a:bodyPr/>
        <a:lstStyle/>
        <a:p>
          <a:endParaRPr lang="en-US"/>
        </a:p>
      </dgm:t>
    </dgm:pt>
    <dgm:pt modelId="{98AF14CB-C47C-4B45-9903-58263BC5E2B2}">
      <dgm:prSet phldrT="[Text]"/>
      <dgm:spPr/>
      <dgm:t>
        <a:bodyPr/>
        <a:lstStyle/>
        <a:p>
          <a:r>
            <a:rPr lang="en-US" sz="1600" dirty="0"/>
            <a:t>Hint – Test small.  Fail Fast, Fail Often!</a:t>
          </a:r>
        </a:p>
      </dgm:t>
    </dgm:pt>
    <dgm:pt modelId="{62FBBE10-DD4F-4EDE-9B2E-CF6699A3C0D0}" type="parTrans" cxnId="{371622FC-D366-4DE7-B0F7-0DAC9BB1B2B1}">
      <dgm:prSet/>
      <dgm:spPr/>
      <dgm:t>
        <a:bodyPr/>
        <a:lstStyle/>
        <a:p>
          <a:endParaRPr lang="en-US"/>
        </a:p>
      </dgm:t>
    </dgm:pt>
    <dgm:pt modelId="{D84E67F8-4C84-4123-98D6-522CDCB5C053}" type="sibTrans" cxnId="{371622FC-D366-4DE7-B0F7-0DAC9BB1B2B1}">
      <dgm:prSet/>
      <dgm:spPr/>
      <dgm:t>
        <a:bodyPr/>
        <a:lstStyle/>
        <a:p>
          <a:endParaRPr lang="en-US"/>
        </a:p>
      </dgm:t>
    </dgm:pt>
    <dgm:pt modelId="{C2D25B38-D2EE-4C6A-AABA-C11DB15BF773}">
      <dgm:prSet phldrT="[Text]" custT="1"/>
      <dgm:spPr/>
      <dgm:t>
        <a:bodyPr/>
        <a:lstStyle/>
        <a:p>
          <a:r>
            <a:rPr lang="en-US" sz="1600" b="0" dirty="0"/>
            <a:t>Ask – What is your prediction?</a:t>
          </a:r>
        </a:p>
      </dgm:t>
    </dgm:pt>
    <dgm:pt modelId="{DEF3A46D-7A8A-4160-B9BA-FAF1E01447D6}" type="parTrans" cxnId="{A58E6DE9-4AFD-4192-939E-080806BD4366}">
      <dgm:prSet/>
      <dgm:spPr/>
      <dgm:t>
        <a:bodyPr/>
        <a:lstStyle/>
        <a:p>
          <a:endParaRPr lang="en-US"/>
        </a:p>
      </dgm:t>
    </dgm:pt>
    <dgm:pt modelId="{9918E9F6-7A70-48B6-832E-CA7B5AD92B42}" type="sibTrans" cxnId="{A58E6DE9-4AFD-4192-939E-080806BD4366}">
      <dgm:prSet/>
      <dgm:spPr/>
      <dgm:t>
        <a:bodyPr/>
        <a:lstStyle/>
        <a:p>
          <a:endParaRPr lang="en-US"/>
        </a:p>
      </dgm:t>
    </dgm:pt>
    <dgm:pt modelId="{C5214266-C893-49F4-8655-71EEC166BBAD}" type="pres">
      <dgm:prSet presAssocID="{966EFA3E-C277-4A52-9B13-ED2F693DE618}" presName="linearFlow" presStyleCnt="0">
        <dgm:presLayoutVars>
          <dgm:dir/>
          <dgm:animLvl val="lvl"/>
          <dgm:resizeHandles val="exact"/>
        </dgm:presLayoutVars>
      </dgm:prSet>
      <dgm:spPr/>
      <dgm:t>
        <a:bodyPr/>
        <a:lstStyle/>
        <a:p>
          <a:endParaRPr lang="en-US"/>
        </a:p>
      </dgm:t>
    </dgm:pt>
    <dgm:pt modelId="{437C413D-940D-44A1-8CEC-8C8082B54F59}" type="pres">
      <dgm:prSet presAssocID="{D979D411-0C0A-4848-BD44-37AD87C35CF7}" presName="composite" presStyleCnt="0"/>
      <dgm:spPr/>
    </dgm:pt>
    <dgm:pt modelId="{7B1AF010-420D-4278-A690-856C8370A394}" type="pres">
      <dgm:prSet presAssocID="{D979D411-0C0A-4848-BD44-37AD87C35CF7}" presName="parentText" presStyleLbl="alignNode1" presStyleIdx="0" presStyleCnt="3" custLinFactNeighborY="0">
        <dgm:presLayoutVars>
          <dgm:chMax val="1"/>
          <dgm:bulletEnabled val="1"/>
        </dgm:presLayoutVars>
      </dgm:prSet>
      <dgm:spPr/>
      <dgm:t>
        <a:bodyPr/>
        <a:lstStyle/>
        <a:p>
          <a:endParaRPr lang="en-US"/>
        </a:p>
      </dgm:t>
    </dgm:pt>
    <dgm:pt modelId="{912707EB-DE8A-406E-847D-158AB7E40DCE}" type="pres">
      <dgm:prSet presAssocID="{D979D411-0C0A-4848-BD44-37AD87C35CF7}" presName="descendantText" presStyleLbl="alignAcc1" presStyleIdx="0" presStyleCnt="3" custLinFactNeighborX="0">
        <dgm:presLayoutVars>
          <dgm:bulletEnabled val="1"/>
        </dgm:presLayoutVars>
      </dgm:prSet>
      <dgm:spPr/>
      <dgm:t>
        <a:bodyPr/>
        <a:lstStyle/>
        <a:p>
          <a:endParaRPr lang="en-US"/>
        </a:p>
      </dgm:t>
    </dgm:pt>
    <dgm:pt modelId="{A9231449-4A11-4DAE-9ECE-68584316156F}" type="pres">
      <dgm:prSet presAssocID="{85FBB794-E168-4758-92B3-D0ABA044C32C}" presName="sp" presStyleCnt="0"/>
      <dgm:spPr/>
    </dgm:pt>
    <dgm:pt modelId="{D710EE82-3167-464E-B661-66CE4BB88913}" type="pres">
      <dgm:prSet presAssocID="{02132955-2C8E-4462-ABDF-96C7C55F3F8A}" presName="composite" presStyleCnt="0"/>
      <dgm:spPr/>
    </dgm:pt>
    <dgm:pt modelId="{C0F5F664-9C2C-4397-B852-F30666D141A9}" type="pres">
      <dgm:prSet presAssocID="{02132955-2C8E-4462-ABDF-96C7C55F3F8A}" presName="parentText" presStyleLbl="alignNode1" presStyleIdx="1" presStyleCnt="3" custLinFactNeighborY="0">
        <dgm:presLayoutVars>
          <dgm:chMax val="1"/>
          <dgm:bulletEnabled val="1"/>
        </dgm:presLayoutVars>
      </dgm:prSet>
      <dgm:spPr/>
      <dgm:t>
        <a:bodyPr/>
        <a:lstStyle/>
        <a:p>
          <a:endParaRPr lang="en-US"/>
        </a:p>
      </dgm:t>
    </dgm:pt>
    <dgm:pt modelId="{75E4D4DE-F989-4956-9767-FBB7D476F7E9}" type="pres">
      <dgm:prSet presAssocID="{02132955-2C8E-4462-ABDF-96C7C55F3F8A}" presName="descendantText" presStyleLbl="alignAcc1" presStyleIdx="1" presStyleCnt="3" custLinFactNeighborY="308">
        <dgm:presLayoutVars>
          <dgm:bulletEnabled val="1"/>
        </dgm:presLayoutVars>
      </dgm:prSet>
      <dgm:spPr/>
      <dgm:t>
        <a:bodyPr/>
        <a:lstStyle/>
        <a:p>
          <a:endParaRPr lang="en-US"/>
        </a:p>
      </dgm:t>
    </dgm:pt>
    <dgm:pt modelId="{18A33692-8FF9-4388-98D9-43937793E232}" type="pres">
      <dgm:prSet presAssocID="{2E65B87A-A205-4C72-93BA-E94B549067A0}" presName="sp" presStyleCnt="0"/>
      <dgm:spPr/>
    </dgm:pt>
    <dgm:pt modelId="{3421F6EA-4EAF-4128-AE91-C151F5C4AEB8}" type="pres">
      <dgm:prSet presAssocID="{54C6555A-78E7-499C-B9C7-C0321DB3A5AD}" presName="composite" presStyleCnt="0"/>
      <dgm:spPr/>
    </dgm:pt>
    <dgm:pt modelId="{12682E34-A569-4031-AA1A-7476F3C1A30F}" type="pres">
      <dgm:prSet presAssocID="{54C6555A-78E7-499C-B9C7-C0321DB3A5AD}" presName="parentText" presStyleLbl="alignNode1" presStyleIdx="2" presStyleCnt="3">
        <dgm:presLayoutVars>
          <dgm:chMax val="1"/>
          <dgm:bulletEnabled val="1"/>
        </dgm:presLayoutVars>
      </dgm:prSet>
      <dgm:spPr/>
      <dgm:t>
        <a:bodyPr/>
        <a:lstStyle/>
        <a:p>
          <a:endParaRPr lang="en-US"/>
        </a:p>
      </dgm:t>
    </dgm:pt>
    <dgm:pt modelId="{E3EA3163-53AE-4B9D-AF51-3695ED4B565C}" type="pres">
      <dgm:prSet presAssocID="{54C6555A-78E7-499C-B9C7-C0321DB3A5AD}" presName="descendantText" presStyleLbl="alignAcc1" presStyleIdx="2" presStyleCnt="3" custScaleY="123200" custLinFactNeighborY="11248">
        <dgm:presLayoutVars>
          <dgm:bulletEnabled val="1"/>
        </dgm:presLayoutVars>
      </dgm:prSet>
      <dgm:spPr/>
      <dgm:t>
        <a:bodyPr/>
        <a:lstStyle/>
        <a:p>
          <a:endParaRPr lang="en-US"/>
        </a:p>
      </dgm:t>
    </dgm:pt>
  </dgm:ptLst>
  <dgm:cxnLst>
    <dgm:cxn modelId="{86832744-97C0-4C04-947E-4D35B32204A8}" type="presOf" srcId="{98AF14CB-C47C-4B45-9903-58263BC5E2B2}" destId="{E3EA3163-53AE-4B9D-AF51-3695ED4B565C}" srcOrd="0" destOrd="3" presId="urn:microsoft.com/office/officeart/2005/8/layout/chevron2"/>
    <dgm:cxn modelId="{E031FDAB-410C-4110-8D81-D9CE3DD9F85A}" type="presOf" srcId="{FA4AF16C-7768-46CE-AF4A-E4D4C8AEF96E}" destId="{E3EA3163-53AE-4B9D-AF51-3695ED4B565C}" srcOrd="0" destOrd="0" presId="urn:microsoft.com/office/officeart/2005/8/layout/chevron2"/>
    <dgm:cxn modelId="{371622FC-D366-4DE7-B0F7-0DAC9BB1B2B1}" srcId="{54C6555A-78E7-499C-B9C7-C0321DB3A5AD}" destId="{98AF14CB-C47C-4B45-9903-58263BC5E2B2}" srcOrd="3" destOrd="0" parTransId="{62FBBE10-DD4F-4EDE-9B2E-CF6699A3C0D0}" sibTransId="{D84E67F8-4C84-4123-98D6-522CDCB5C053}"/>
    <dgm:cxn modelId="{0D380E2E-C798-4614-9695-35151EBA60D6}" type="presOf" srcId="{6CB9512C-A0AF-4A3D-93E0-7141FC5AEC91}" destId="{75E4D4DE-F989-4956-9767-FBB7D476F7E9}" srcOrd="0" destOrd="0" presId="urn:microsoft.com/office/officeart/2005/8/layout/chevron2"/>
    <dgm:cxn modelId="{331E9379-6C5A-4FBE-A8A8-1E6B4B4A355E}" srcId="{02132955-2C8E-4462-ABDF-96C7C55F3F8A}" destId="{6CB9512C-A0AF-4A3D-93E0-7141FC5AEC91}" srcOrd="0" destOrd="0" parTransId="{8D392B62-A3BA-42A2-A1DC-70A054C311A5}" sibTransId="{74E19DBD-83AB-4D7E-9135-4FA0C12D3D42}"/>
    <dgm:cxn modelId="{632C88AB-D899-4812-B85B-A870358C55A7}" srcId="{02132955-2C8E-4462-ABDF-96C7C55F3F8A}" destId="{64937948-0668-495F-BA50-4DB70E35298C}" srcOrd="2" destOrd="0" parTransId="{97F79397-082C-4446-B42B-53A2125CE7D4}" sibTransId="{D16B5177-8DCB-48D8-9786-58296FBBD6D7}"/>
    <dgm:cxn modelId="{5FB8022D-6887-4AD0-A797-2CD1BD38BA38}" srcId="{966EFA3E-C277-4A52-9B13-ED2F693DE618}" destId="{54C6555A-78E7-499C-B9C7-C0321DB3A5AD}" srcOrd="2" destOrd="0" parTransId="{5E82A598-16F4-4817-AB5F-48365CEFE47A}" sibTransId="{15698DCF-9B0A-405A-81D3-6B4903546E45}"/>
    <dgm:cxn modelId="{B7A2B578-CF46-4A87-9D20-BC50D7B10AD9}" type="presOf" srcId="{02132955-2C8E-4462-ABDF-96C7C55F3F8A}" destId="{C0F5F664-9C2C-4397-B852-F30666D141A9}" srcOrd="0" destOrd="0" presId="urn:microsoft.com/office/officeart/2005/8/layout/chevron2"/>
    <dgm:cxn modelId="{1ECA624B-945C-4B1E-9515-AA3786CAFC69}" type="presOf" srcId="{CD37736E-C460-4227-B2FE-17C286056F5E}" destId="{E3EA3163-53AE-4B9D-AF51-3695ED4B565C}" srcOrd="0" destOrd="2" presId="urn:microsoft.com/office/officeart/2005/8/layout/chevron2"/>
    <dgm:cxn modelId="{30893788-FA88-47E4-926C-83A476F07AC3}" type="presOf" srcId="{C2D25B38-D2EE-4C6A-AABA-C11DB15BF773}" destId="{912707EB-DE8A-406E-847D-158AB7E40DCE}" srcOrd="0" destOrd="1" presId="urn:microsoft.com/office/officeart/2005/8/layout/chevron2"/>
    <dgm:cxn modelId="{5F0711B8-BE5D-4465-AA4C-645765EA69EE}" srcId="{D979D411-0C0A-4848-BD44-37AD87C35CF7}" destId="{18E29911-A1A8-4BF9-AB45-83C13BD0E997}" srcOrd="0" destOrd="0" parTransId="{3EBEC9D3-9B37-4445-AC12-731D7BFB6E66}" sibTransId="{753BCA93-30F9-4A40-B717-C31CEE0B8845}"/>
    <dgm:cxn modelId="{5CBB6A06-981E-4C74-880A-4B9D67EBF0BC}" type="presOf" srcId="{54C6555A-78E7-499C-B9C7-C0321DB3A5AD}" destId="{12682E34-A569-4031-AA1A-7476F3C1A30F}" srcOrd="0" destOrd="0" presId="urn:microsoft.com/office/officeart/2005/8/layout/chevron2"/>
    <dgm:cxn modelId="{DD5DFB1C-22B8-41C4-92C8-CE0A3DA16881}" srcId="{54C6555A-78E7-499C-B9C7-C0321DB3A5AD}" destId="{FA4AF16C-7768-46CE-AF4A-E4D4C8AEF96E}" srcOrd="0" destOrd="0" parTransId="{58E2E9CF-1F78-48E2-852E-C1456A7B7686}" sibTransId="{427626CC-4232-4821-BFCD-55F50EE2D07D}"/>
    <dgm:cxn modelId="{FB361D42-9A52-422C-BA50-191E2BBD624F}" type="presOf" srcId="{18403C62-7853-42D2-A427-6A3FA4E318D3}" destId="{75E4D4DE-F989-4956-9767-FBB7D476F7E9}" srcOrd="0" destOrd="1" presId="urn:microsoft.com/office/officeart/2005/8/layout/chevron2"/>
    <dgm:cxn modelId="{161444D7-67DB-4053-8F53-25B401F8AA33}" srcId="{D979D411-0C0A-4848-BD44-37AD87C35CF7}" destId="{71534CAB-AD96-4CF9-BBD1-985CAC1BA900}" srcOrd="2" destOrd="0" parTransId="{8D64937D-C21F-4B0E-8214-D3315CCC5A46}" sibTransId="{0E7E6622-00BD-487D-9A3D-14864959D38C}"/>
    <dgm:cxn modelId="{677FC459-FA8F-48FC-AB5D-3776A04C0AD3}" srcId="{966EFA3E-C277-4A52-9B13-ED2F693DE618}" destId="{D979D411-0C0A-4848-BD44-37AD87C35CF7}" srcOrd="0" destOrd="0" parTransId="{92AD399A-2598-4DB8-87B2-7F864AF07A9D}" sibTransId="{85FBB794-E168-4758-92B3-D0ABA044C32C}"/>
    <dgm:cxn modelId="{C97B419A-0D6C-44C1-8115-E9C8C7CE0FB6}" type="presOf" srcId="{DC61361D-C141-47C8-A789-09281EE03B87}" destId="{E3EA3163-53AE-4B9D-AF51-3695ED4B565C}" srcOrd="0" destOrd="1" presId="urn:microsoft.com/office/officeart/2005/8/layout/chevron2"/>
    <dgm:cxn modelId="{FCFD6825-5A4D-4811-98EB-AF97AEE0F1ED}" type="presOf" srcId="{18E29911-A1A8-4BF9-AB45-83C13BD0E997}" destId="{912707EB-DE8A-406E-847D-158AB7E40DCE}" srcOrd="0" destOrd="0" presId="urn:microsoft.com/office/officeart/2005/8/layout/chevron2"/>
    <dgm:cxn modelId="{FEB28A25-4224-4EF1-80BE-DBABC4D75FA0}" type="presOf" srcId="{64937948-0668-495F-BA50-4DB70E35298C}" destId="{75E4D4DE-F989-4956-9767-FBB7D476F7E9}" srcOrd="0" destOrd="2" presId="urn:microsoft.com/office/officeart/2005/8/layout/chevron2"/>
    <dgm:cxn modelId="{6318888F-8033-4FF8-843C-F145137BE763}" type="presOf" srcId="{71534CAB-AD96-4CF9-BBD1-985CAC1BA900}" destId="{912707EB-DE8A-406E-847D-158AB7E40DCE}" srcOrd="0" destOrd="2" presId="urn:microsoft.com/office/officeart/2005/8/layout/chevron2"/>
    <dgm:cxn modelId="{E28D472E-876E-4A35-A8ED-64173B4C1D79}" srcId="{966EFA3E-C277-4A52-9B13-ED2F693DE618}" destId="{02132955-2C8E-4462-ABDF-96C7C55F3F8A}" srcOrd="1" destOrd="0" parTransId="{03C93F40-8951-4015-839A-E7C302FBC3F0}" sibTransId="{2E65B87A-A205-4C72-93BA-E94B549067A0}"/>
    <dgm:cxn modelId="{A1F71FB7-AC40-4A88-8D7B-EE925A94899E}" srcId="{54C6555A-78E7-499C-B9C7-C0321DB3A5AD}" destId="{DC61361D-C141-47C8-A789-09281EE03B87}" srcOrd="1" destOrd="0" parTransId="{23887CEA-7A36-43E7-89A9-D0048D3D07A0}" sibTransId="{74A5A2C3-A7CE-4740-99AA-E0B1AD9FF522}"/>
    <dgm:cxn modelId="{D2813032-4635-4130-BA28-328E8D03E7CF}" type="presOf" srcId="{D979D411-0C0A-4848-BD44-37AD87C35CF7}" destId="{7B1AF010-420D-4278-A690-856C8370A394}" srcOrd="0" destOrd="0" presId="urn:microsoft.com/office/officeart/2005/8/layout/chevron2"/>
    <dgm:cxn modelId="{A58E6DE9-4AFD-4192-939E-080806BD4366}" srcId="{D979D411-0C0A-4848-BD44-37AD87C35CF7}" destId="{C2D25B38-D2EE-4C6A-AABA-C11DB15BF773}" srcOrd="1" destOrd="0" parTransId="{DEF3A46D-7A8A-4160-B9BA-FAF1E01447D6}" sibTransId="{9918E9F6-7A70-48B6-832E-CA7B5AD92B42}"/>
    <dgm:cxn modelId="{EF248433-A865-409E-BCF1-E976A3A6C7EF}" srcId="{54C6555A-78E7-499C-B9C7-C0321DB3A5AD}" destId="{CD37736E-C460-4227-B2FE-17C286056F5E}" srcOrd="2" destOrd="0" parTransId="{6BB24765-609F-49FE-8869-C0AD3EAE033F}" sibTransId="{EA879517-362C-49EB-8765-2EBBB3D31AEC}"/>
    <dgm:cxn modelId="{22B407A6-4B44-470A-A98C-F7CE51FE3C64}" srcId="{02132955-2C8E-4462-ABDF-96C7C55F3F8A}" destId="{18403C62-7853-42D2-A427-6A3FA4E318D3}" srcOrd="1" destOrd="0" parTransId="{039BB4EC-333B-49FF-B086-D46220870B7B}" sibTransId="{3353B380-9290-44DB-8477-7590017B82FE}"/>
    <dgm:cxn modelId="{D11BAB0C-E08B-4697-AF93-8FBD5CF626B4}" type="presOf" srcId="{966EFA3E-C277-4A52-9B13-ED2F693DE618}" destId="{C5214266-C893-49F4-8655-71EEC166BBAD}" srcOrd="0" destOrd="0" presId="urn:microsoft.com/office/officeart/2005/8/layout/chevron2"/>
    <dgm:cxn modelId="{D0884A7A-020B-492A-90F5-778391CD10E2}" type="presParOf" srcId="{C5214266-C893-49F4-8655-71EEC166BBAD}" destId="{437C413D-940D-44A1-8CEC-8C8082B54F59}" srcOrd="0" destOrd="0" presId="urn:microsoft.com/office/officeart/2005/8/layout/chevron2"/>
    <dgm:cxn modelId="{05AACC35-853A-48EB-85A5-76EB250C0B4C}" type="presParOf" srcId="{437C413D-940D-44A1-8CEC-8C8082B54F59}" destId="{7B1AF010-420D-4278-A690-856C8370A394}" srcOrd="0" destOrd="0" presId="urn:microsoft.com/office/officeart/2005/8/layout/chevron2"/>
    <dgm:cxn modelId="{8C254EFC-FA10-4A61-9B78-C21548FEEB1B}" type="presParOf" srcId="{437C413D-940D-44A1-8CEC-8C8082B54F59}" destId="{912707EB-DE8A-406E-847D-158AB7E40DCE}" srcOrd="1" destOrd="0" presId="urn:microsoft.com/office/officeart/2005/8/layout/chevron2"/>
    <dgm:cxn modelId="{6AD7FCB9-4BA3-47AD-A5D2-57E9697004B8}" type="presParOf" srcId="{C5214266-C893-49F4-8655-71EEC166BBAD}" destId="{A9231449-4A11-4DAE-9ECE-68584316156F}" srcOrd="1" destOrd="0" presId="urn:microsoft.com/office/officeart/2005/8/layout/chevron2"/>
    <dgm:cxn modelId="{F5EB3B4C-E641-4815-A857-C8A8D819E405}" type="presParOf" srcId="{C5214266-C893-49F4-8655-71EEC166BBAD}" destId="{D710EE82-3167-464E-B661-66CE4BB88913}" srcOrd="2" destOrd="0" presId="urn:microsoft.com/office/officeart/2005/8/layout/chevron2"/>
    <dgm:cxn modelId="{7F96AEE7-5C69-429A-A15F-349DB43B7766}" type="presParOf" srcId="{D710EE82-3167-464E-B661-66CE4BB88913}" destId="{C0F5F664-9C2C-4397-B852-F30666D141A9}" srcOrd="0" destOrd="0" presId="urn:microsoft.com/office/officeart/2005/8/layout/chevron2"/>
    <dgm:cxn modelId="{88F5F5AB-08F0-4A08-89AC-6DDBDDEB9306}" type="presParOf" srcId="{D710EE82-3167-464E-B661-66CE4BB88913}" destId="{75E4D4DE-F989-4956-9767-FBB7D476F7E9}" srcOrd="1" destOrd="0" presId="urn:microsoft.com/office/officeart/2005/8/layout/chevron2"/>
    <dgm:cxn modelId="{B5C9B3A6-BEA4-47E7-9994-3FD9ECF1FFA5}" type="presParOf" srcId="{C5214266-C893-49F4-8655-71EEC166BBAD}" destId="{18A33692-8FF9-4388-98D9-43937793E232}" srcOrd="3" destOrd="0" presId="urn:microsoft.com/office/officeart/2005/8/layout/chevron2"/>
    <dgm:cxn modelId="{B6FE3051-6ABC-4AE3-9D97-91ECD532E81B}" type="presParOf" srcId="{C5214266-C893-49F4-8655-71EEC166BBAD}" destId="{3421F6EA-4EAF-4128-AE91-C151F5C4AEB8}" srcOrd="4" destOrd="0" presId="urn:microsoft.com/office/officeart/2005/8/layout/chevron2"/>
    <dgm:cxn modelId="{CD0D7A74-6AA5-4EF9-9502-63D5183F487D}" type="presParOf" srcId="{3421F6EA-4EAF-4128-AE91-C151F5C4AEB8}" destId="{12682E34-A569-4031-AA1A-7476F3C1A30F}" srcOrd="0" destOrd="0" presId="urn:microsoft.com/office/officeart/2005/8/layout/chevron2"/>
    <dgm:cxn modelId="{CF35E0B2-524B-4A47-96F6-E237518A5EEA}" type="presParOf" srcId="{3421F6EA-4EAF-4128-AE91-C151F5C4AEB8}" destId="{E3EA3163-53AE-4B9D-AF51-3695ED4B565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66EFA3E-C277-4A52-9B13-ED2F693DE61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979D411-0C0A-4848-BD44-37AD87C35CF7}">
      <dgm:prSet phldrT="[Text]" custT="1"/>
      <dgm:spPr>
        <a:solidFill>
          <a:srgbClr val="00B0F0"/>
        </a:solidFill>
        <a:ln>
          <a:solidFill>
            <a:srgbClr val="00B0F0"/>
          </a:solidFill>
        </a:ln>
      </dgm:spPr>
      <dgm:t>
        <a:bodyPr/>
        <a:lstStyle/>
        <a:p>
          <a:r>
            <a:rPr lang="en-US" sz="2400" b="1" dirty="0">
              <a:solidFill>
                <a:schemeClr val="bg1"/>
              </a:solidFill>
            </a:rPr>
            <a:t>PDSA</a:t>
          </a:r>
        </a:p>
      </dgm:t>
    </dgm:pt>
    <dgm:pt modelId="{92AD399A-2598-4DB8-87B2-7F864AF07A9D}" type="parTrans" cxnId="{677FC459-FA8F-48FC-AB5D-3776A04C0AD3}">
      <dgm:prSet/>
      <dgm:spPr/>
      <dgm:t>
        <a:bodyPr/>
        <a:lstStyle/>
        <a:p>
          <a:endParaRPr lang="en-US"/>
        </a:p>
      </dgm:t>
    </dgm:pt>
    <dgm:pt modelId="{85FBB794-E168-4758-92B3-D0ABA044C32C}" type="sibTrans" cxnId="{677FC459-FA8F-48FC-AB5D-3776A04C0AD3}">
      <dgm:prSet/>
      <dgm:spPr/>
      <dgm:t>
        <a:bodyPr/>
        <a:lstStyle/>
        <a:p>
          <a:endParaRPr lang="en-US"/>
        </a:p>
      </dgm:t>
    </dgm:pt>
    <dgm:pt modelId="{02132955-2C8E-4462-ABDF-96C7C55F3F8A}">
      <dgm:prSet phldrT="[Text]" custT="1"/>
      <dgm:spPr>
        <a:solidFill>
          <a:srgbClr val="FF00FF"/>
        </a:solidFill>
        <a:ln>
          <a:solidFill>
            <a:srgbClr val="FF00FF"/>
          </a:solidFill>
        </a:ln>
      </dgm:spPr>
      <dgm:t>
        <a:bodyPr/>
        <a:lstStyle/>
        <a:p>
          <a:r>
            <a:rPr lang="en-US" sz="2400" b="1" dirty="0">
              <a:solidFill>
                <a:schemeClr val="bg1"/>
              </a:solidFill>
            </a:rPr>
            <a:t>Sustain</a:t>
          </a:r>
        </a:p>
      </dgm:t>
    </dgm:pt>
    <dgm:pt modelId="{03C93F40-8951-4015-839A-E7C302FBC3F0}" type="parTrans" cxnId="{E28D472E-876E-4A35-A8ED-64173B4C1D79}">
      <dgm:prSet/>
      <dgm:spPr/>
      <dgm:t>
        <a:bodyPr/>
        <a:lstStyle/>
        <a:p>
          <a:endParaRPr lang="en-US"/>
        </a:p>
      </dgm:t>
    </dgm:pt>
    <dgm:pt modelId="{2E65B87A-A205-4C72-93BA-E94B549067A0}" type="sibTrans" cxnId="{E28D472E-876E-4A35-A8ED-64173B4C1D79}">
      <dgm:prSet/>
      <dgm:spPr/>
      <dgm:t>
        <a:bodyPr/>
        <a:lstStyle/>
        <a:p>
          <a:endParaRPr lang="en-US"/>
        </a:p>
      </dgm:t>
    </dgm:pt>
    <dgm:pt modelId="{6CB9512C-A0AF-4A3D-93E0-7141FC5AEC91}">
      <dgm:prSet phldrT="[Text]" custT="1"/>
      <dgm:spPr/>
      <dgm:t>
        <a:bodyPr/>
        <a:lstStyle/>
        <a:p>
          <a:r>
            <a:rPr lang="en-US" sz="2000" b="1" dirty="0"/>
            <a:t>Run Charts</a:t>
          </a:r>
        </a:p>
      </dgm:t>
    </dgm:pt>
    <dgm:pt modelId="{8D392B62-A3BA-42A2-A1DC-70A054C311A5}" type="parTrans" cxnId="{331E9379-6C5A-4FBE-A8A8-1E6B4B4A355E}">
      <dgm:prSet/>
      <dgm:spPr/>
      <dgm:t>
        <a:bodyPr/>
        <a:lstStyle/>
        <a:p>
          <a:endParaRPr lang="en-US"/>
        </a:p>
      </dgm:t>
    </dgm:pt>
    <dgm:pt modelId="{74E19DBD-83AB-4D7E-9135-4FA0C12D3D42}" type="sibTrans" cxnId="{331E9379-6C5A-4FBE-A8A8-1E6B4B4A355E}">
      <dgm:prSet/>
      <dgm:spPr/>
      <dgm:t>
        <a:bodyPr/>
        <a:lstStyle/>
        <a:p>
          <a:endParaRPr lang="en-US"/>
        </a:p>
      </dgm:t>
    </dgm:pt>
    <dgm:pt modelId="{18403C62-7853-42D2-A427-6A3FA4E318D3}">
      <dgm:prSet phldrT="[Text]"/>
      <dgm:spPr/>
      <dgm:t>
        <a:bodyPr/>
        <a:lstStyle/>
        <a:p>
          <a:r>
            <a:rPr lang="en-US" sz="1600" dirty="0"/>
            <a:t>Display run chart in break room. Start staff meetings with Pt Safety question.</a:t>
          </a:r>
        </a:p>
      </dgm:t>
    </dgm:pt>
    <dgm:pt modelId="{039BB4EC-333B-49FF-B086-D46220870B7B}" type="parTrans" cxnId="{22B407A6-4B44-470A-A98C-F7CE51FE3C64}">
      <dgm:prSet/>
      <dgm:spPr/>
      <dgm:t>
        <a:bodyPr/>
        <a:lstStyle/>
        <a:p>
          <a:endParaRPr lang="en-US"/>
        </a:p>
      </dgm:t>
    </dgm:pt>
    <dgm:pt modelId="{3353B380-9290-44DB-8477-7590017B82FE}" type="sibTrans" cxnId="{22B407A6-4B44-470A-A98C-F7CE51FE3C64}">
      <dgm:prSet/>
      <dgm:spPr/>
      <dgm:t>
        <a:bodyPr/>
        <a:lstStyle/>
        <a:p>
          <a:endParaRPr lang="en-US"/>
        </a:p>
      </dgm:t>
    </dgm:pt>
    <dgm:pt modelId="{54C6555A-78E7-499C-B9C7-C0321DB3A5AD}">
      <dgm:prSet phldrT="[Text]" custT="1"/>
      <dgm:spPr>
        <a:solidFill>
          <a:srgbClr val="FF00FF"/>
        </a:solidFill>
        <a:ln>
          <a:solidFill>
            <a:srgbClr val="FF00FF"/>
          </a:solidFill>
        </a:ln>
      </dgm:spPr>
      <dgm:t>
        <a:bodyPr/>
        <a:lstStyle/>
        <a:p>
          <a:r>
            <a:rPr lang="en-US" sz="2400" b="1" dirty="0">
              <a:solidFill>
                <a:schemeClr val="bg1"/>
              </a:solidFill>
            </a:rPr>
            <a:t> Spread</a:t>
          </a:r>
        </a:p>
      </dgm:t>
    </dgm:pt>
    <dgm:pt modelId="{5E82A598-16F4-4817-AB5F-48365CEFE47A}" type="parTrans" cxnId="{5FB8022D-6887-4AD0-A797-2CD1BD38BA38}">
      <dgm:prSet/>
      <dgm:spPr/>
      <dgm:t>
        <a:bodyPr/>
        <a:lstStyle/>
        <a:p>
          <a:endParaRPr lang="en-US"/>
        </a:p>
      </dgm:t>
    </dgm:pt>
    <dgm:pt modelId="{15698DCF-9B0A-405A-81D3-6B4903546E45}" type="sibTrans" cxnId="{5FB8022D-6887-4AD0-A797-2CD1BD38BA38}">
      <dgm:prSet/>
      <dgm:spPr/>
      <dgm:t>
        <a:bodyPr/>
        <a:lstStyle/>
        <a:p>
          <a:endParaRPr lang="en-US"/>
        </a:p>
      </dgm:t>
    </dgm:pt>
    <dgm:pt modelId="{FA4AF16C-7768-46CE-AF4A-E4D4C8AEF96E}">
      <dgm:prSet phldrT="[Text]" custT="1"/>
      <dgm:spPr/>
      <dgm:t>
        <a:bodyPr/>
        <a:lstStyle/>
        <a:p>
          <a:r>
            <a:rPr lang="en-US" sz="2000" b="1" dirty="0"/>
            <a:t>Share your stories</a:t>
          </a:r>
        </a:p>
      </dgm:t>
    </dgm:pt>
    <dgm:pt modelId="{58E2E9CF-1F78-48E2-852E-C1456A7B7686}" type="parTrans" cxnId="{DD5DFB1C-22B8-41C4-92C8-CE0A3DA16881}">
      <dgm:prSet/>
      <dgm:spPr/>
      <dgm:t>
        <a:bodyPr/>
        <a:lstStyle/>
        <a:p>
          <a:endParaRPr lang="en-US"/>
        </a:p>
      </dgm:t>
    </dgm:pt>
    <dgm:pt modelId="{427626CC-4232-4821-BFCD-55F50EE2D07D}" type="sibTrans" cxnId="{DD5DFB1C-22B8-41C4-92C8-CE0A3DA16881}">
      <dgm:prSet/>
      <dgm:spPr/>
      <dgm:t>
        <a:bodyPr/>
        <a:lstStyle/>
        <a:p>
          <a:endParaRPr lang="en-US"/>
        </a:p>
      </dgm:t>
    </dgm:pt>
    <dgm:pt modelId="{DC61361D-C141-47C8-A789-09281EE03B87}">
      <dgm:prSet phldrT="[Text]"/>
      <dgm:spPr/>
      <dgm:t>
        <a:bodyPr/>
        <a:lstStyle/>
        <a:p>
          <a:r>
            <a:rPr lang="en-US" sz="1600" dirty="0"/>
            <a:t>Other practices could learn from your journey. Share your successes, failures and surprises. </a:t>
          </a:r>
        </a:p>
      </dgm:t>
    </dgm:pt>
    <dgm:pt modelId="{23887CEA-7A36-43E7-89A9-D0048D3D07A0}" type="parTrans" cxnId="{A1F71FB7-AC40-4A88-8D7B-EE925A94899E}">
      <dgm:prSet/>
      <dgm:spPr/>
      <dgm:t>
        <a:bodyPr/>
        <a:lstStyle/>
        <a:p>
          <a:endParaRPr lang="en-US"/>
        </a:p>
      </dgm:t>
    </dgm:pt>
    <dgm:pt modelId="{74A5A2C3-A7CE-4740-99AA-E0B1AD9FF522}" type="sibTrans" cxnId="{A1F71FB7-AC40-4A88-8D7B-EE925A94899E}">
      <dgm:prSet/>
      <dgm:spPr/>
      <dgm:t>
        <a:bodyPr/>
        <a:lstStyle/>
        <a:p>
          <a:endParaRPr lang="en-US"/>
        </a:p>
      </dgm:t>
    </dgm:pt>
    <dgm:pt modelId="{18E29911-A1A8-4BF9-AB45-83C13BD0E997}">
      <dgm:prSet phldrT="[Text]" custT="1"/>
      <dgm:spPr/>
      <dgm:t>
        <a:bodyPr/>
        <a:lstStyle/>
        <a:p>
          <a:r>
            <a:rPr lang="en-US" sz="1800" b="1" dirty="0"/>
            <a:t>Adopt, Adapt, Abandon</a:t>
          </a:r>
          <a:endParaRPr lang="en-US" sz="2400" b="1" dirty="0"/>
        </a:p>
      </dgm:t>
    </dgm:pt>
    <dgm:pt modelId="{3EBEC9D3-9B37-4445-AC12-731D7BFB6E66}" type="parTrans" cxnId="{5F0711B8-BE5D-4465-AA4C-645765EA69EE}">
      <dgm:prSet/>
      <dgm:spPr/>
      <dgm:t>
        <a:bodyPr/>
        <a:lstStyle/>
        <a:p>
          <a:endParaRPr lang="en-US"/>
        </a:p>
      </dgm:t>
    </dgm:pt>
    <dgm:pt modelId="{753BCA93-30F9-4A40-B717-C31CEE0B8845}" type="sibTrans" cxnId="{5F0711B8-BE5D-4465-AA4C-645765EA69EE}">
      <dgm:prSet/>
      <dgm:spPr/>
      <dgm:t>
        <a:bodyPr/>
        <a:lstStyle/>
        <a:p>
          <a:endParaRPr lang="en-US"/>
        </a:p>
      </dgm:t>
    </dgm:pt>
    <dgm:pt modelId="{F9A3A62E-C11F-4B3D-8BE1-BF7624C55AB6}">
      <dgm:prSet phldrT="[Text]"/>
      <dgm:spPr/>
      <dgm:t>
        <a:bodyPr/>
        <a:lstStyle/>
        <a:p>
          <a:r>
            <a:rPr lang="en-US" sz="1600" dirty="0"/>
            <a:t>Ask – Is this a system change or are we relying on people’s good intentions?</a:t>
          </a:r>
        </a:p>
      </dgm:t>
    </dgm:pt>
    <dgm:pt modelId="{5844CDB1-6AFD-4088-9B9C-8F22401AB764}" type="parTrans" cxnId="{75C0E4B6-5263-4626-912C-82C02DE8DAB1}">
      <dgm:prSet/>
      <dgm:spPr/>
      <dgm:t>
        <a:bodyPr/>
        <a:lstStyle/>
        <a:p>
          <a:endParaRPr lang="en-US"/>
        </a:p>
      </dgm:t>
    </dgm:pt>
    <dgm:pt modelId="{BA97BD0E-CADB-42B8-B901-366F3641FC6C}" type="sibTrans" cxnId="{75C0E4B6-5263-4626-912C-82C02DE8DAB1}">
      <dgm:prSet/>
      <dgm:spPr/>
      <dgm:t>
        <a:bodyPr/>
        <a:lstStyle/>
        <a:p>
          <a:endParaRPr lang="en-US"/>
        </a:p>
      </dgm:t>
    </dgm:pt>
    <dgm:pt modelId="{E97082CE-7E0E-42D7-AD35-A1EC0B25E461}">
      <dgm:prSet phldrT="[Text]"/>
      <dgm:spPr/>
      <dgm:t>
        <a:bodyPr/>
        <a:lstStyle/>
        <a:p>
          <a:r>
            <a:rPr lang="en-US" sz="1600" dirty="0"/>
            <a:t>Hint – Patient stories are powerful!</a:t>
          </a:r>
        </a:p>
      </dgm:t>
    </dgm:pt>
    <dgm:pt modelId="{325BAB1F-E60D-4BC2-A3D6-731B8F85A829}" type="parTrans" cxnId="{2F36EC30-21F2-4BF0-AE11-3A48DA8D294D}">
      <dgm:prSet/>
      <dgm:spPr/>
      <dgm:t>
        <a:bodyPr/>
        <a:lstStyle/>
        <a:p>
          <a:endParaRPr lang="en-US"/>
        </a:p>
      </dgm:t>
    </dgm:pt>
    <dgm:pt modelId="{88CC0243-73C8-4FC4-80DB-4C1DC94C5CCB}" type="sibTrans" cxnId="{2F36EC30-21F2-4BF0-AE11-3A48DA8D294D}">
      <dgm:prSet/>
      <dgm:spPr/>
      <dgm:t>
        <a:bodyPr/>
        <a:lstStyle/>
        <a:p>
          <a:endParaRPr lang="en-US"/>
        </a:p>
      </dgm:t>
    </dgm:pt>
    <dgm:pt modelId="{45D83959-6474-4DB9-BEDA-F5EA8CB4877D}">
      <dgm:prSet custT="1"/>
      <dgm:spPr/>
      <dgm:t>
        <a:bodyPr/>
        <a:lstStyle/>
        <a:p>
          <a:r>
            <a:rPr lang="en-US" sz="1600" dirty="0"/>
            <a:t>Ask – Did we achieve the outcome we wanted</a:t>
          </a:r>
          <a:r>
            <a:rPr lang="en-US" sz="1600" dirty="0" smtClean="0"/>
            <a:t>? </a:t>
          </a:r>
          <a:r>
            <a:rPr lang="en-US" sz="1600" dirty="0" smtClean="0">
              <a:solidFill>
                <a:srgbClr val="FF0000"/>
              </a:solidFill>
            </a:rPr>
            <a:t>What do your patients think?</a:t>
          </a:r>
          <a:endParaRPr lang="en-US" sz="1600" dirty="0">
            <a:solidFill>
              <a:srgbClr val="FF0000"/>
            </a:solidFill>
          </a:endParaRPr>
        </a:p>
      </dgm:t>
    </dgm:pt>
    <dgm:pt modelId="{E0EF1262-742C-46B7-B326-A0FF2E4DD07F}" type="parTrans" cxnId="{BDD22714-5B95-4D30-8B6D-811451518A44}">
      <dgm:prSet/>
      <dgm:spPr/>
      <dgm:t>
        <a:bodyPr/>
        <a:lstStyle/>
        <a:p>
          <a:endParaRPr lang="en-US"/>
        </a:p>
      </dgm:t>
    </dgm:pt>
    <dgm:pt modelId="{86A01ADE-8BFD-49F6-9515-C2F213B09866}" type="sibTrans" cxnId="{BDD22714-5B95-4D30-8B6D-811451518A44}">
      <dgm:prSet/>
      <dgm:spPr/>
      <dgm:t>
        <a:bodyPr/>
        <a:lstStyle/>
        <a:p>
          <a:endParaRPr lang="en-US"/>
        </a:p>
      </dgm:t>
    </dgm:pt>
    <dgm:pt modelId="{B62E6C82-F6A1-456B-A687-5AC88F7C1872}">
      <dgm:prSet custT="1"/>
      <dgm:spPr/>
      <dgm:t>
        <a:bodyPr/>
        <a:lstStyle/>
        <a:p>
          <a:r>
            <a:rPr lang="en-US" sz="1600" dirty="0"/>
            <a:t>Ask – If not, can we tweak the change? Test something else? Does this process work on weekends or when X is out? Is there a back-up plan?</a:t>
          </a:r>
        </a:p>
      </dgm:t>
    </dgm:pt>
    <dgm:pt modelId="{B413B8F5-40DB-44CA-AD07-112F789CB9D0}" type="parTrans" cxnId="{484F2EA7-E311-44AE-B915-8A81656F65AE}">
      <dgm:prSet/>
      <dgm:spPr/>
      <dgm:t>
        <a:bodyPr/>
        <a:lstStyle/>
        <a:p>
          <a:endParaRPr lang="en-US"/>
        </a:p>
      </dgm:t>
    </dgm:pt>
    <dgm:pt modelId="{69C79B6C-1F0E-4167-9896-B09E09BD18FC}" type="sibTrans" cxnId="{484F2EA7-E311-44AE-B915-8A81656F65AE}">
      <dgm:prSet/>
      <dgm:spPr/>
      <dgm:t>
        <a:bodyPr/>
        <a:lstStyle/>
        <a:p>
          <a:endParaRPr lang="en-US"/>
        </a:p>
      </dgm:t>
    </dgm:pt>
    <dgm:pt modelId="{A0B73F80-E6F3-40B1-BDCF-B9B3E3908256}">
      <dgm:prSet custT="1"/>
      <dgm:spPr/>
      <dgm:t>
        <a:bodyPr/>
        <a:lstStyle/>
        <a:p>
          <a:r>
            <a:rPr lang="en-US" sz="1600" dirty="0"/>
            <a:t>Ask – What else can we solve? Go look at the “parking lot” for ideas!</a:t>
          </a:r>
          <a:endParaRPr lang="en-US" sz="1600" b="1" dirty="0">
            <a:solidFill>
              <a:srgbClr val="0070C0"/>
            </a:solidFill>
          </a:endParaRPr>
        </a:p>
      </dgm:t>
    </dgm:pt>
    <dgm:pt modelId="{AB8C97A2-234E-43EB-B026-83D339925C75}" type="parTrans" cxnId="{FF5492AB-2E5E-415F-8857-70618F5DAE67}">
      <dgm:prSet/>
      <dgm:spPr/>
      <dgm:t>
        <a:bodyPr/>
        <a:lstStyle/>
        <a:p>
          <a:endParaRPr lang="en-US"/>
        </a:p>
      </dgm:t>
    </dgm:pt>
    <dgm:pt modelId="{E5896D2B-FFB9-44A5-B920-69946670AA75}" type="sibTrans" cxnId="{FF5492AB-2E5E-415F-8857-70618F5DAE67}">
      <dgm:prSet/>
      <dgm:spPr/>
      <dgm:t>
        <a:bodyPr/>
        <a:lstStyle/>
        <a:p>
          <a:endParaRPr lang="en-US"/>
        </a:p>
      </dgm:t>
    </dgm:pt>
    <dgm:pt modelId="{39534A63-53A3-429C-B6A7-739BD3C342D6}">
      <dgm:prSet phldrT="[Text]"/>
      <dgm:spPr/>
      <dgm:t>
        <a:bodyPr/>
        <a:lstStyle/>
        <a:p>
          <a:r>
            <a:rPr lang="en-US" sz="1600" dirty="0"/>
            <a:t>Celebrate!</a:t>
          </a:r>
        </a:p>
      </dgm:t>
    </dgm:pt>
    <dgm:pt modelId="{4E287818-5594-42D5-B0FC-E0064E642EBB}" type="parTrans" cxnId="{0F581D68-EB3C-40CF-822E-BBF5372BDBA3}">
      <dgm:prSet/>
      <dgm:spPr/>
      <dgm:t>
        <a:bodyPr/>
        <a:lstStyle/>
        <a:p>
          <a:endParaRPr lang="en-US"/>
        </a:p>
      </dgm:t>
    </dgm:pt>
    <dgm:pt modelId="{83593403-1BDC-4917-B26F-83809B7FCEE4}" type="sibTrans" cxnId="{0F581D68-EB3C-40CF-822E-BBF5372BDBA3}">
      <dgm:prSet/>
      <dgm:spPr/>
      <dgm:t>
        <a:bodyPr/>
        <a:lstStyle/>
        <a:p>
          <a:endParaRPr lang="en-US"/>
        </a:p>
      </dgm:t>
    </dgm:pt>
    <dgm:pt modelId="{C5214266-C893-49F4-8655-71EEC166BBAD}" type="pres">
      <dgm:prSet presAssocID="{966EFA3E-C277-4A52-9B13-ED2F693DE618}" presName="linearFlow" presStyleCnt="0">
        <dgm:presLayoutVars>
          <dgm:dir/>
          <dgm:animLvl val="lvl"/>
          <dgm:resizeHandles val="exact"/>
        </dgm:presLayoutVars>
      </dgm:prSet>
      <dgm:spPr/>
      <dgm:t>
        <a:bodyPr/>
        <a:lstStyle/>
        <a:p>
          <a:endParaRPr lang="en-US"/>
        </a:p>
      </dgm:t>
    </dgm:pt>
    <dgm:pt modelId="{437C413D-940D-44A1-8CEC-8C8082B54F59}" type="pres">
      <dgm:prSet presAssocID="{D979D411-0C0A-4848-BD44-37AD87C35CF7}" presName="composite" presStyleCnt="0"/>
      <dgm:spPr/>
    </dgm:pt>
    <dgm:pt modelId="{7B1AF010-420D-4278-A690-856C8370A394}" type="pres">
      <dgm:prSet presAssocID="{D979D411-0C0A-4848-BD44-37AD87C35CF7}" presName="parentText" presStyleLbl="alignNode1" presStyleIdx="0" presStyleCnt="3" custLinFactNeighborY="0">
        <dgm:presLayoutVars>
          <dgm:chMax val="1"/>
          <dgm:bulletEnabled val="1"/>
        </dgm:presLayoutVars>
      </dgm:prSet>
      <dgm:spPr/>
      <dgm:t>
        <a:bodyPr/>
        <a:lstStyle/>
        <a:p>
          <a:endParaRPr lang="en-US"/>
        </a:p>
      </dgm:t>
    </dgm:pt>
    <dgm:pt modelId="{912707EB-DE8A-406E-847D-158AB7E40DCE}" type="pres">
      <dgm:prSet presAssocID="{D979D411-0C0A-4848-BD44-37AD87C35CF7}" presName="descendantText" presStyleLbl="alignAcc1" presStyleIdx="0" presStyleCnt="3" custScaleY="103696" custLinFactNeighborX="0">
        <dgm:presLayoutVars>
          <dgm:bulletEnabled val="1"/>
        </dgm:presLayoutVars>
      </dgm:prSet>
      <dgm:spPr/>
      <dgm:t>
        <a:bodyPr/>
        <a:lstStyle/>
        <a:p>
          <a:endParaRPr lang="en-US"/>
        </a:p>
      </dgm:t>
    </dgm:pt>
    <dgm:pt modelId="{A9231449-4A11-4DAE-9ECE-68584316156F}" type="pres">
      <dgm:prSet presAssocID="{85FBB794-E168-4758-92B3-D0ABA044C32C}" presName="sp" presStyleCnt="0"/>
      <dgm:spPr/>
    </dgm:pt>
    <dgm:pt modelId="{D710EE82-3167-464E-B661-66CE4BB88913}" type="pres">
      <dgm:prSet presAssocID="{02132955-2C8E-4462-ABDF-96C7C55F3F8A}" presName="composite" presStyleCnt="0"/>
      <dgm:spPr/>
    </dgm:pt>
    <dgm:pt modelId="{C0F5F664-9C2C-4397-B852-F30666D141A9}" type="pres">
      <dgm:prSet presAssocID="{02132955-2C8E-4462-ABDF-96C7C55F3F8A}" presName="parentText" presStyleLbl="alignNode1" presStyleIdx="1" presStyleCnt="3" custLinFactNeighborY="0">
        <dgm:presLayoutVars>
          <dgm:chMax val="1"/>
          <dgm:bulletEnabled val="1"/>
        </dgm:presLayoutVars>
      </dgm:prSet>
      <dgm:spPr/>
      <dgm:t>
        <a:bodyPr/>
        <a:lstStyle/>
        <a:p>
          <a:endParaRPr lang="en-US"/>
        </a:p>
      </dgm:t>
    </dgm:pt>
    <dgm:pt modelId="{75E4D4DE-F989-4956-9767-FBB7D476F7E9}" type="pres">
      <dgm:prSet presAssocID="{02132955-2C8E-4462-ABDF-96C7C55F3F8A}" presName="descendantText" presStyleLbl="alignAcc1" presStyleIdx="1" presStyleCnt="3" custLinFactNeighborY="-604">
        <dgm:presLayoutVars>
          <dgm:bulletEnabled val="1"/>
        </dgm:presLayoutVars>
      </dgm:prSet>
      <dgm:spPr/>
      <dgm:t>
        <a:bodyPr/>
        <a:lstStyle/>
        <a:p>
          <a:endParaRPr lang="en-US"/>
        </a:p>
      </dgm:t>
    </dgm:pt>
    <dgm:pt modelId="{18A33692-8FF9-4388-98D9-43937793E232}" type="pres">
      <dgm:prSet presAssocID="{2E65B87A-A205-4C72-93BA-E94B549067A0}" presName="sp" presStyleCnt="0"/>
      <dgm:spPr/>
    </dgm:pt>
    <dgm:pt modelId="{3421F6EA-4EAF-4128-AE91-C151F5C4AEB8}" type="pres">
      <dgm:prSet presAssocID="{54C6555A-78E7-499C-B9C7-C0321DB3A5AD}" presName="composite" presStyleCnt="0"/>
      <dgm:spPr/>
    </dgm:pt>
    <dgm:pt modelId="{12682E34-A569-4031-AA1A-7476F3C1A30F}" type="pres">
      <dgm:prSet presAssocID="{54C6555A-78E7-499C-B9C7-C0321DB3A5AD}" presName="parentText" presStyleLbl="alignNode1" presStyleIdx="2" presStyleCnt="3" custLinFactNeighborY="0">
        <dgm:presLayoutVars>
          <dgm:chMax val="1"/>
          <dgm:bulletEnabled val="1"/>
        </dgm:presLayoutVars>
      </dgm:prSet>
      <dgm:spPr/>
      <dgm:t>
        <a:bodyPr/>
        <a:lstStyle/>
        <a:p>
          <a:endParaRPr lang="en-US"/>
        </a:p>
      </dgm:t>
    </dgm:pt>
    <dgm:pt modelId="{E3EA3163-53AE-4B9D-AF51-3695ED4B565C}" type="pres">
      <dgm:prSet presAssocID="{54C6555A-78E7-499C-B9C7-C0321DB3A5AD}" presName="descendantText" presStyleLbl="alignAcc1" presStyleIdx="2" presStyleCnt="3" custScaleY="98529" custLinFactNeighborY="-2312">
        <dgm:presLayoutVars>
          <dgm:bulletEnabled val="1"/>
        </dgm:presLayoutVars>
      </dgm:prSet>
      <dgm:spPr/>
      <dgm:t>
        <a:bodyPr/>
        <a:lstStyle/>
        <a:p>
          <a:endParaRPr lang="en-US"/>
        </a:p>
      </dgm:t>
    </dgm:pt>
  </dgm:ptLst>
  <dgm:cxnLst>
    <dgm:cxn modelId="{02E562DD-A4DF-47DD-BB34-56EA49BA17ED}" type="presOf" srcId="{39534A63-53A3-429C-B6A7-739BD3C342D6}" destId="{75E4D4DE-F989-4956-9767-FBB7D476F7E9}" srcOrd="0" destOrd="3" presId="urn:microsoft.com/office/officeart/2005/8/layout/chevron2"/>
    <dgm:cxn modelId="{5FB8022D-6887-4AD0-A797-2CD1BD38BA38}" srcId="{966EFA3E-C277-4A52-9B13-ED2F693DE618}" destId="{54C6555A-78E7-499C-B9C7-C0321DB3A5AD}" srcOrd="2" destOrd="0" parTransId="{5E82A598-16F4-4817-AB5F-48365CEFE47A}" sibTransId="{15698DCF-9B0A-405A-81D3-6B4903546E45}"/>
    <dgm:cxn modelId="{BDD22714-5B95-4D30-8B6D-811451518A44}" srcId="{D979D411-0C0A-4848-BD44-37AD87C35CF7}" destId="{45D83959-6474-4DB9-BEDA-F5EA8CB4877D}" srcOrd="1" destOrd="0" parTransId="{E0EF1262-742C-46B7-B326-A0FF2E4DD07F}" sibTransId="{86A01ADE-8BFD-49F6-9515-C2F213B09866}"/>
    <dgm:cxn modelId="{B32E833A-95B1-400B-AACF-7345951FFA6F}" type="presOf" srcId="{E97082CE-7E0E-42D7-AD35-A1EC0B25E461}" destId="{E3EA3163-53AE-4B9D-AF51-3695ED4B565C}" srcOrd="0" destOrd="2" presId="urn:microsoft.com/office/officeart/2005/8/layout/chevron2"/>
    <dgm:cxn modelId="{FBC9DFE2-89B7-415E-8C4F-80B3B1E68BB1}" type="presOf" srcId="{45D83959-6474-4DB9-BEDA-F5EA8CB4877D}" destId="{912707EB-DE8A-406E-847D-158AB7E40DCE}" srcOrd="0" destOrd="1" presId="urn:microsoft.com/office/officeart/2005/8/layout/chevron2"/>
    <dgm:cxn modelId="{A1F71FB7-AC40-4A88-8D7B-EE925A94899E}" srcId="{54C6555A-78E7-499C-B9C7-C0321DB3A5AD}" destId="{DC61361D-C141-47C8-A789-09281EE03B87}" srcOrd="1" destOrd="0" parTransId="{23887CEA-7A36-43E7-89A9-D0048D3D07A0}" sibTransId="{74A5A2C3-A7CE-4740-99AA-E0B1AD9FF522}"/>
    <dgm:cxn modelId="{7F7FB16A-5BD7-40E1-A30F-97A57DFA6D14}" type="presOf" srcId="{02132955-2C8E-4462-ABDF-96C7C55F3F8A}" destId="{C0F5F664-9C2C-4397-B852-F30666D141A9}" srcOrd="0" destOrd="0" presId="urn:microsoft.com/office/officeart/2005/8/layout/chevron2"/>
    <dgm:cxn modelId="{995F5F8A-9421-41C3-A085-46B87A55CE81}" type="presOf" srcId="{FA4AF16C-7768-46CE-AF4A-E4D4C8AEF96E}" destId="{E3EA3163-53AE-4B9D-AF51-3695ED4B565C}" srcOrd="0" destOrd="0" presId="urn:microsoft.com/office/officeart/2005/8/layout/chevron2"/>
    <dgm:cxn modelId="{0F581D68-EB3C-40CF-822E-BBF5372BDBA3}" srcId="{02132955-2C8E-4462-ABDF-96C7C55F3F8A}" destId="{39534A63-53A3-429C-B6A7-739BD3C342D6}" srcOrd="3" destOrd="0" parTransId="{4E287818-5594-42D5-B0FC-E0064E642EBB}" sibTransId="{83593403-1BDC-4917-B26F-83809B7FCEE4}"/>
    <dgm:cxn modelId="{DD5DFB1C-22B8-41C4-92C8-CE0A3DA16881}" srcId="{54C6555A-78E7-499C-B9C7-C0321DB3A5AD}" destId="{FA4AF16C-7768-46CE-AF4A-E4D4C8AEF96E}" srcOrd="0" destOrd="0" parTransId="{58E2E9CF-1F78-48E2-852E-C1456A7B7686}" sibTransId="{427626CC-4232-4821-BFCD-55F50EE2D07D}"/>
    <dgm:cxn modelId="{8A858844-EB1A-41A2-9395-BC061E7EB1AE}" type="presOf" srcId="{F9A3A62E-C11F-4B3D-8BE1-BF7624C55AB6}" destId="{75E4D4DE-F989-4956-9767-FBB7D476F7E9}" srcOrd="0" destOrd="2" presId="urn:microsoft.com/office/officeart/2005/8/layout/chevron2"/>
    <dgm:cxn modelId="{9A00F646-4FD6-4082-BBB1-7DFF007DEF12}" type="presOf" srcId="{D979D411-0C0A-4848-BD44-37AD87C35CF7}" destId="{7B1AF010-420D-4278-A690-856C8370A394}" srcOrd="0" destOrd="0" presId="urn:microsoft.com/office/officeart/2005/8/layout/chevron2"/>
    <dgm:cxn modelId="{ADD61AAD-B780-4D6A-A1F9-EB04BFFD3B9E}" type="presOf" srcId="{18403C62-7853-42D2-A427-6A3FA4E318D3}" destId="{75E4D4DE-F989-4956-9767-FBB7D476F7E9}" srcOrd="0" destOrd="1" presId="urn:microsoft.com/office/officeart/2005/8/layout/chevron2"/>
    <dgm:cxn modelId="{FF5492AB-2E5E-415F-8857-70618F5DAE67}" srcId="{D979D411-0C0A-4848-BD44-37AD87C35CF7}" destId="{A0B73F80-E6F3-40B1-BDCF-B9B3E3908256}" srcOrd="3" destOrd="0" parTransId="{AB8C97A2-234E-43EB-B026-83D339925C75}" sibTransId="{E5896D2B-FFB9-44A5-B920-69946670AA75}"/>
    <dgm:cxn modelId="{22B407A6-4B44-470A-A98C-F7CE51FE3C64}" srcId="{02132955-2C8E-4462-ABDF-96C7C55F3F8A}" destId="{18403C62-7853-42D2-A427-6A3FA4E318D3}" srcOrd="1" destOrd="0" parTransId="{039BB4EC-333B-49FF-B086-D46220870B7B}" sibTransId="{3353B380-9290-44DB-8477-7590017B82FE}"/>
    <dgm:cxn modelId="{8ECEF0EE-54ED-43D6-BC1D-E000B41EC5BE}" type="presOf" srcId="{6CB9512C-A0AF-4A3D-93E0-7141FC5AEC91}" destId="{75E4D4DE-F989-4956-9767-FBB7D476F7E9}" srcOrd="0" destOrd="0" presId="urn:microsoft.com/office/officeart/2005/8/layout/chevron2"/>
    <dgm:cxn modelId="{EEF1026E-7AAB-467B-AF24-F03ADD12B317}" type="presOf" srcId="{DC61361D-C141-47C8-A789-09281EE03B87}" destId="{E3EA3163-53AE-4B9D-AF51-3695ED4B565C}" srcOrd="0" destOrd="1" presId="urn:microsoft.com/office/officeart/2005/8/layout/chevron2"/>
    <dgm:cxn modelId="{07F0AE86-E7CA-4A70-A617-A254FAB946A0}" type="presOf" srcId="{18E29911-A1A8-4BF9-AB45-83C13BD0E997}" destId="{912707EB-DE8A-406E-847D-158AB7E40DCE}" srcOrd="0" destOrd="0" presId="urn:microsoft.com/office/officeart/2005/8/layout/chevron2"/>
    <dgm:cxn modelId="{EF1041B9-03CE-4CB6-AB90-72C54449AE6A}" type="presOf" srcId="{A0B73F80-E6F3-40B1-BDCF-B9B3E3908256}" destId="{912707EB-DE8A-406E-847D-158AB7E40DCE}" srcOrd="0" destOrd="3" presId="urn:microsoft.com/office/officeart/2005/8/layout/chevron2"/>
    <dgm:cxn modelId="{5F0711B8-BE5D-4465-AA4C-645765EA69EE}" srcId="{D979D411-0C0A-4848-BD44-37AD87C35CF7}" destId="{18E29911-A1A8-4BF9-AB45-83C13BD0E997}" srcOrd="0" destOrd="0" parTransId="{3EBEC9D3-9B37-4445-AC12-731D7BFB6E66}" sibTransId="{753BCA93-30F9-4A40-B717-C31CEE0B8845}"/>
    <dgm:cxn modelId="{331E9379-6C5A-4FBE-A8A8-1E6B4B4A355E}" srcId="{02132955-2C8E-4462-ABDF-96C7C55F3F8A}" destId="{6CB9512C-A0AF-4A3D-93E0-7141FC5AEC91}" srcOrd="0" destOrd="0" parTransId="{8D392B62-A3BA-42A2-A1DC-70A054C311A5}" sibTransId="{74E19DBD-83AB-4D7E-9135-4FA0C12D3D42}"/>
    <dgm:cxn modelId="{484F2EA7-E311-44AE-B915-8A81656F65AE}" srcId="{D979D411-0C0A-4848-BD44-37AD87C35CF7}" destId="{B62E6C82-F6A1-456B-A687-5AC88F7C1872}" srcOrd="2" destOrd="0" parTransId="{B413B8F5-40DB-44CA-AD07-112F789CB9D0}" sibTransId="{69C79B6C-1F0E-4167-9896-B09E09BD18FC}"/>
    <dgm:cxn modelId="{E28D472E-876E-4A35-A8ED-64173B4C1D79}" srcId="{966EFA3E-C277-4A52-9B13-ED2F693DE618}" destId="{02132955-2C8E-4462-ABDF-96C7C55F3F8A}" srcOrd="1" destOrd="0" parTransId="{03C93F40-8951-4015-839A-E7C302FBC3F0}" sibTransId="{2E65B87A-A205-4C72-93BA-E94B549067A0}"/>
    <dgm:cxn modelId="{677FC459-FA8F-48FC-AB5D-3776A04C0AD3}" srcId="{966EFA3E-C277-4A52-9B13-ED2F693DE618}" destId="{D979D411-0C0A-4848-BD44-37AD87C35CF7}" srcOrd="0" destOrd="0" parTransId="{92AD399A-2598-4DB8-87B2-7F864AF07A9D}" sibTransId="{85FBB794-E168-4758-92B3-D0ABA044C32C}"/>
    <dgm:cxn modelId="{7912FA37-1110-4A75-A8A9-3669A5F0EF7E}" type="presOf" srcId="{54C6555A-78E7-499C-B9C7-C0321DB3A5AD}" destId="{12682E34-A569-4031-AA1A-7476F3C1A30F}" srcOrd="0" destOrd="0" presId="urn:microsoft.com/office/officeart/2005/8/layout/chevron2"/>
    <dgm:cxn modelId="{DC7E580D-737A-4AD0-9249-83207365A55F}" type="presOf" srcId="{B62E6C82-F6A1-456B-A687-5AC88F7C1872}" destId="{912707EB-DE8A-406E-847D-158AB7E40DCE}" srcOrd="0" destOrd="2" presId="urn:microsoft.com/office/officeart/2005/8/layout/chevron2"/>
    <dgm:cxn modelId="{75C0E4B6-5263-4626-912C-82C02DE8DAB1}" srcId="{02132955-2C8E-4462-ABDF-96C7C55F3F8A}" destId="{F9A3A62E-C11F-4B3D-8BE1-BF7624C55AB6}" srcOrd="2" destOrd="0" parTransId="{5844CDB1-6AFD-4088-9B9C-8F22401AB764}" sibTransId="{BA97BD0E-CADB-42B8-B901-366F3641FC6C}"/>
    <dgm:cxn modelId="{2F36EC30-21F2-4BF0-AE11-3A48DA8D294D}" srcId="{54C6555A-78E7-499C-B9C7-C0321DB3A5AD}" destId="{E97082CE-7E0E-42D7-AD35-A1EC0B25E461}" srcOrd="2" destOrd="0" parTransId="{325BAB1F-E60D-4BC2-A3D6-731B8F85A829}" sibTransId="{88CC0243-73C8-4FC4-80DB-4C1DC94C5CCB}"/>
    <dgm:cxn modelId="{292EFC7F-F277-4672-8E28-D8FA00FB1223}" type="presOf" srcId="{966EFA3E-C277-4A52-9B13-ED2F693DE618}" destId="{C5214266-C893-49F4-8655-71EEC166BBAD}" srcOrd="0" destOrd="0" presId="urn:microsoft.com/office/officeart/2005/8/layout/chevron2"/>
    <dgm:cxn modelId="{95578D11-6CF3-491A-A276-0A896BA6EFBE}" type="presParOf" srcId="{C5214266-C893-49F4-8655-71EEC166BBAD}" destId="{437C413D-940D-44A1-8CEC-8C8082B54F59}" srcOrd="0" destOrd="0" presId="urn:microsoft.com/office/officeart/2005/8/layout/chevron2"/>
    <dgm:cxn modelId="{C08E848F-0BD3-4F94-ABF5-DB780F519B84}" type="presParOf" srcId="{437C413D-940D-44A1-8CEC-8C8082B54F59}" destId="{7B1AF010-420D-4278-A690-856C8370A394}" srcOrd="0" destOrd="0" presId="urn:microsoft.com/office/officeart/2005/8/layout/chevron2"/>
    <dgm:cxn modelId="{AAAA89A1-43B3-473D-B14C-821C2354E941}" type="presParOf" srcId="{437C413D-940D-44A1-8CEC-8C8082B54F59}" destId="{912707EB-DE8A-406E-847D-158AB7E40DCE}" srcOrd="1" destOrd="0" presId="urn:microsoft.com/office/officeart/2005/8/layout/chevron2"/>
    <dgm:cxn modelId="{205C0131-FA92-4401-95B3-C92B61477B9E}" type="presParOf" srcId="{C5214266-C893-49F4-8655-71EEC166BBAD}" destId="{A9231449-4A11-4DAE-9ECE-68584316156F}" srcOrd="1" destOrd="0" presId="urn:microsoft.com/office/officeart/2005/8/layout/chevron2"/>
    <dgm:cxn modelId="{67380BEF-80E1-423F-B3BA-195AA17CA8CF}" type="presParOf" srcId="{C5214266-C893-49F4-8655-71EEC166BBAD}" destId="{D710EE82-3167-464E-B661-66CE4BB88913}" srcOrd="2" destOrd="0" presId="urn:microsoft.com/office/officeart/2005/8/layout/chevron2"/>
    <dgm:cxn modelId="{6A09408B-89A4-4EEB-AC03-28378B7DD2E9}" type="presParOf" srcId="{D710EE82-3167-464E-B661-66CE4BB88913}" destId="{C0F5F664-9C2C-4397-B852-F30666D141A9}" srcOrd="0" destOrd="0" presId="urn:microsoft.com/office/officeart/2005/8/layout/chevron2"/>
    <dgm:cxn modelId="{1CDC02DB-F1AA-45A5-89E9-F748454BEF51}" type="presParOf" srcId="{D710EE82-3167-464E-B661-66CE4BB88913}" destId="{75E4D4DE-F989-4956-9767-FBB7D476F7E9}" srcOrd="1" destOrd="0" presId="urn:microsoft.com/office/officeart/2005/8/layout/chevron2"/>
    <dgm:cxn modelId="{E23FEA55-B610-4868-8A10-1CCFD7E1C7A4}" type="presParOf" srcId="{C5214266-C893-49F4-8655-71EEC166BBAD}" destId="{18A33692-8FF9-4388-98D9-43937793E232}" srcOrd="3" destOrd="0" presId="urn:microsoft.com/office/officeart/2005/8/layout/chevron2"/>
    <dgm:cxn modelId="{2763F793-EA0B-43CF-9D46-7A79B62628B5}" type="presParOf" srcId="{C5214266-C893-49F4-8655-71EEC166BBAD}" destId="{3421F6EA-4EAF-4128-AE91-C151F5C4AEB8}" srcOrd="4" destOrd="0" presId="urn:microsoft.com/office/officeart/2005/8/layout/chevron2"/>
    <dgm:cxn modelId="{8C09ADCA-D5EB-48B3-B6A8-D4EC5DB86781}" type="presParOf" srcId="{3421F6EA-4EAF-4128-AE91-C151F5C4AEB8}" destId="{12682E34-A569-4031-AA1A-7476F3C1A30F}" srcOrd="0" destOrd="0" presId="urn:microsoft.com/office/officeart/2005/8/layout/chevron2"/>
    <dgm:cxn modelId="{5C0528A1-3F4B-4C06-B17C-B14696E558B6}" type="presParOf" srcId="{3421F6EA-4EAF-4128-AE91-C151F5C4AEB8}" destId="{E3EA3163-53AE-4B9D-AF51-3695ED4B565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F010-420D-4278-A690-856C8370A394}">
      <dsp:nvSpPr>
        <dsp:cNvPr id="0" name=""/>
        <dsp:cNvSpPr/>
      </dsp:nvSpPr>
      <dsp:spPr>
        <a:xfrm rot="5400000">
          <a:off x="-266716" y="271291"/>
          <a:ext cx="1778107" cy="1244674"/>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Getting Started</a:t>
          </a:r>
        </a:p>
      </dsp:txBody>
      <dsp:txXfrm rot="-5400000">
        <a:off x="1" y="626911"/>
        <a:ext cx="1244674" cy="533433"/>
      </dsp:txXfrm>
    </dsp:sp>
    <dsp:sp modelId="{912707EB-DE8A-406E-847D-158AB7E40DCE}">
      <dsp:nvSpPr>
        <dsp:cNvPr id="0" name=""/>
        <dsp:cNvSpPr/>
      </dsp:nvSpPr>
      <dsp:spPr>
        <a:xfrm rot="5400000">
          <a:off x="4080454" y="-2831204"/>
          <a:ext cx="1155769"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Select a Patient Safety topic to solve</a:t>
          </a:r>
        </a:p>
        <a:p>
          <a:pPr marL="171450" lvl="1" indent="-171450" algn="l" defTabSz="711200">
            <a:lnSpc>
              <a:spcPct val="90000"/>
            </a:lnSpc>
            <a:spcBef>
              <a:spcPct val="0"/>
            </a:spcBef>
            <a:spcAft>
              <a:spcPct val="15000"/>
            </a:spcAft>
            <a:buChar char="••"/>
          </a:pPr>
          <a:r>
            <a:rPr lang="en-US" sz="1600" kern="1200" dirty="0"/>
            <a:t>Ask- What keeps you up at night</a:t>
          </a:r>
          <a:r>
            <a:rPr lang="en-US" sz="1600" kern="1200" dirty="0" smtClean="0"/>
            <a:t>? </a:t>
          </a:r>
          <a:r>
            <a:rPr lang="en-US" sz="1600" kern="1200" dirty="0" smtClean="0">
              <a:solidFill>
                <a:srgbClr val="FF0000"/>
              </a:solidFill>
            </a:rPr>
            <a:t>Ask your patients</a:t>
          </a:r>
          <a:endParaRPr lang="en-US" sz="1600" kern="1200" dirty="0">
            <a:solidFill>
              <a:srgbClr val="FF0000"/>
            </a:solidFill>
          </a:endParaRPr>
        </a:p>
        <a:p>
          <a:pPr marL="171450" lvl="1" indent="-171450" algn="l" defTabSz="711200">
            <a:lnSpc>
              <a:spcPct val="90000"/>
            </a:lnSpc>
            <a:spcBef>
              <a:spcPct val="0"/>
            </a:spcBef>
            <a:spcAft>
              <a:spcPct val="15000"/>
            </a:spcAft>
            <a:buChar char="••"/>
          </a:pPr>
          <a:r>
            <a:rPr lang="en-US" sz="1600" kern="1200" dirty="0"/>
            <a:t>Hint – Keep a list on a “parking lot”. Use a “glitch book” to keep track of ideas.</a:t>
          </a:r>
        </a:p>
        <a:p>
          <a:pPr marL="171450" lvl="1" indent="-171450" algn="l" defTabSz="711200">
            <a:lnSpc>
              <a:spcPct val="90000"/>
            </a:lnSpc>
            <a:spcBef>
              <a:spcPct val="0"/>
            </a:spcBef>
            <a:spcAft>
              <a:spcPct val="15000"/>
            </a:spcAft>
            <a:buChar char="••"/>
          </a:pPr>
          <a:endParaRPr lang="en-US" sz="1600" kern="1200" dirty="0"/>
        </a:p>
      </dsp:txBody>
      <dsp:txXfrm rot="-5400000">
        <a:off x="1244674" y="60996"/>
        <a:ext cx="6770909" cy="1042929"/>
      </dsp:txXfrm>
    </dsp:sp>
    <dsp:sp modelId="{C0F5F664-9C2C-4397-B852-F30666D141A9}">
      <dsp:nvSpPr>
        <dsp:cNvPr id="0" name=""/>
        <dsp:cNvSpPr/>
      </dsp:nvSpPr>
      <dsp:spPr>
        <a:xfrm rot="5400000">
          <a:off x="-266716" y="1857338"/>
          <a:ext cx="1778107" cy="1244674"/>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Getting Started</a:t>
          </a:r>
          <a:endParaRPr lang="en-US" sz="1800" kern="1200" dirty="0"/>
        </a:p>
      </dsp:txBody>
      <dsp:txXfrm rot="-5400000">
        <a:off x="1" y="2212958"/>
        <a:ext cx="1244674" cy="533433"/>
      </dsp:txXfrm>
    </dsp:sp>
    <dsp:sp modelId="{75E4D4DE-F989-4956-9767-FBB7D476F7E9}">
      <dsp:nvSpPr>
        <dsp:cNvPr id="0" name=""/>
        <dsp:cNvSpPr/>
      </dsp:nvSpPr>
      <dsp:spPr>
        <a:xfrm rot="5400000">
          <a:off x="4080454" y="-1238292"/>
          <a:ext cx="1155769"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Don’t boil the ocean</a:t>
          </a:r>
        </a:p>
        <a:p>
          <a:pPr marL="171450" lvl="1" indent="-171450" algn="l" defTabSz="711200">
            <a:lnSpc>
              <a:spcPct val="90000"/>
            </a:lnSpc>
            <a:spcBef>
              <a:spcPct val="0"/>
            </a:spcBef>
            <a:spcAft>
              <a:spcPct val="15000"/>
            </a:spcAft>
            <a:buChar char="••"/>
          </a:pPr>
          <a:r>
            <a:rPr lang="en-US" sz="1600" kern="1200" dirty="0"/>
            <a:t>Ask – Can we narrow the scope? Not all referrals, not all test follow-up, not all patients.</a:t>
          </a:r>
        </a:p>
      </dsp:txBody>
      <dsp:txXfrm rot="-5400000">
        <a:off x="1244674" y="1653908"/>
        <a:ext cx="6770909" cy="1042929"/>
      </dsp:txXfrm>
    </dsp:sp>
    <dsp:sp modelId="{12682E34-A569-4031-AA1A-7476F3C1A30F}">
      <dsp:nvSpPr>
        <dsp:cNvPr id="0" name=""/>
        <dsp:cNvSpPr/>
      </dsp:nvSpPr>
      <dsp:spPr>
        <a:xfrm rot="5400000">
          <a:off x="-266716" y="3443384"/>
          <a:ext cx="1778107" cy="1244674"/>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Getting Started</a:t>
          </a:r>
          <a:endParaRPr lang="en-US" sz="1800" kern="1200" dirty="0"/>
        </a:p>
      </dsp:txBody>
      <dsp:txXfrm rot="-5400000">
        <a:off x="1" y="3799004"/>
        <a:ext cx="1244674" cy="533433"/>
      </dsp:txXfrm>
    </dsp:sp>
    <dsp:sp modelId="{E3EA3163-53AE-4B9D-AF51-3695ED4B565C}">
      <dsp:nvSpPr>
        <dsp:cNvPr id="0" name=""/>
        <dsp:cNvSpPr/>
      </dsp:nvSpPr>
      <dsp:spPr>
        <a:xfrm rot="5400000">
          <a:off x="4080454" y="340888"/>
          <a:ext cx="1155769"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Assemble a Team</a:t>
          </a:r>
        </a:p>
        <a:p>
          <a:pPr marL="171450" lvl="1" indent="-171450" algn="l" defTabSz="711200">
            <a:lnSpc>
              <a:spcPct val="90000"/>
            </a:lnSpc>
            <a:spcBef>
              <a:spcPct val="0"/>
            </a:spcBef>
            <a:spcAft>
              <a:spcPct val="15000"/>
            </a:spcAft>
            <a:buChar char="••"/>
          </a:pPr>
          <a:r>
            <a:rPr lang="en-US" sz="1600" kern="1200" dirty="0"/>
            <a:t>Ask – Who are the front-line staff? </a:t>
          </a:r>
        </a:p>
        <a:p>
          <a:pPr marL="171450" lvl="1" indent="-171450" algn="l" defTabSz="711200">
            <a:lnSpc>
              <a:spcPct val="90000"/>
            </a:lnSpc>
            <a:spcBef>
              <a:spcPct val="0"/>
            </a:spcBef>
            <a:spcAft>
              <a:spcPct val="15000"/>
            </a:spcAft>
            <a:buChar char="••"/>
          </a:pPr>
          <a:r>
            <a:rPr lang="en-US" sz="1600" kern="1200" dirty="0"/>
            <a:t>Ask – How can we get patient feedback?</a:t>
          </a:r>
        </a:p>
      </dsp:txBody>
      <dsp:txXfrm rot="-5400000">
        <a:off x="1244674" y="3233088"/>
        <a:ext cx="6770909" cy="10429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F010-420D-4278-A690-856C8370A394}">
      <dsp:nvSpPr>
        <dsp:cNvPr id="0" name=""/>
        <dsp:cNvSpPr/>
      </dsp:nvSpPr>
      <dsp:spPr>
        <a:xfrm rot="5400000">
          <a:off x="-266716" y="271291"/>
          <a:ext cx="1778107" cy="1244674"/>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Getting Started</a:t>
          </a:r>
        </a:p>
      </dsp:txBody>
      <dsp:txXfrm rot="-5400000">
        <a:off x="1" y="626911"/>
        <a:ext cx="1244674" cy="533433"/>
      </dsp:txXfrm>
    </dsp:sp>
    <dsp:sp modelId="{912707EB-DE8A-406E-847D-158AB7E40DCE}">
      <dsp:nvSpPr>
        <dsp:cNvPr id="0" name=""/>
        <dsp:cNvSpPr/>
      </dsp:nvSpPr>
      <dsp:spPr>
        <a:xfrm rot="5400000">
          <a:off x="4080454" y="-2831204"/>
          <a:ext cx="1155769"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Get some baseline data</a:t>
          </a:r>
        </a:p>
        <a:p>
          <a:pPr marL="171450" lvl="1" indent="-171450" algn="l" defTabSz="711200">
            <a:lnSpc>
              <a:spcPct val="90000"/>
            </a:lnSpc>
            <a:spcBef>
              <a:spcPct val="0"/>
            </a:spcBef>
            <a:spcAft>
              <a:spcPct val="15000"/>
            </a:spcAft>
            <a:buChar char="••"/>
          </a:pPr>
          <a:r>
            <a:rPr lang="en-US" sz="1600" kern="1200" dirty="0"/>
            <a:t>Ask – What is happening now?</a:t>
          </a:r>
        </a:p>
        <a:p>
          <a:pPr marL="171450" lvl="1" indent="-171450" algn="l" defTabSz="711200">
            <a:lnSpc>
              <a:spcPct val="90000"/>
            </a:lnSpc>
            <a:spcBef>
              <a:spcPct val="0"/>
            </a:spcBef>
            <a:spcAft>
              <a:spcPct val="15000"/>
            </a:spcAft>
            <a:buChar char="••"/>
          </a:pPr>
          <a:r>
            <a:rPr lang="en-US" sz="1600" kern="1200" dirty="0"/>
            <a:t>Hint – Don’t get stuck here.  Just enough data, one day’s; one week’s. Extrapolate from there.</a:t>
          </a:r>
        </a:p>
      </dsp:txBody>
      <dsp:txXfrm rot="-5400000">
        <a:off x="1244674" y="60996"/>
        <a:ext cx="6770909" cy="1042929"/>
      </dsp:txXfrm>
    </dsp:sp>
    <dsp:sp modelId="{C0F5F664-9C2C-4397-B852-F30666D141A9}">
      <dsp:nvSpPr>
        <dsp:cNvPr id="0" name=""/>
        <dsp:cNvSpPr/>
      </dsp:nvSpPr>
      <dsp:spPr>
        <a:xfrm rot="5400000">
          <a:off x="-266716" y="1857338"/>
          <a:ext cx="1778107" cy="1244674"/>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Getting started</a:t>
          </a:r>
        </a:p>
      </dsp:txBody>
      <dsp:txXfrm rot="-5400000">
        <a:off x="1" y="2212958"/>
        <a:ext cx="1244674" cy="533433"/>
      </dsp:txXfrm>
    </dsp:sp>
    <dsp:sp modelId="{75E4D4DE-F989-4956-9767-FBB7D476F7E9}">
      <dsp:nvSpPr>
        <dsp:cNvPr id="0" name=""/>
        <dsp:cNvSpPr/>
      </dsp:nvSpPr>
      <dsp:spPr>
        <a:xfrm rot="5400000">
          <a:off x="4093688" y="-1264782"/>
          <a:ext cx="1129302"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Write an Aim Statement</a:t>
          </a:r>
        </a:p>
        <a:p>
          <a:pPr marL="171450" lvl="1" indent="-171450" algn="l" defTabSz="711200">
            <a:lnSpc>
              <a:spcPct val="90000"/>
            </a:lnSpc>
            <a:spcBef>
              <a:spcPct val="0"/>
            </a:spcBef>
            <a:spcAft>
              <a:spcPct val="15000"/>
            </a:spcAft>
            <a:buChar char="••"/>
          </a:pPr>
          <a:r>
            <a:rPr lang="en-US" sz="1600" kern="1200" dirty="0"/>
            <a:t>Ask – Now that we have a baseline, what do we measure so we know how much to improve by when?</a:t>
          </a:r>
        </a:p>
      </dsp:txBody>
      <dsp:txXfrm rot="-5400000">
        <a:off x="1244675" y="1639359"/>
        <a:ext cx="6772201" cy="1019046"/>
      </dsp:txXfrm>
    </dsp:sp>
    <dsp:sp modelId="{12682E34-A569-4031-AA1A-7476F3C1A30F}">
      <dsp:nvSpPr>
        <dsp:cNvPr id="0" name=""/>
        <dsp:cNvSpPr/>
      </dsp:nvSpPr>
      <dsp:spPr>
        <a:xfrm rot="5400000">
          <a:off x="-266716" y="3443384"/>
          <a:ext cx="1778107" cy="1244674"/>
        </a:xfrm>
        <a:prstGeom prst="chevron">
          <a:avLst/>
        </a:prstGeom>
        <a:solidFill>
          <a:srgbClr val="FFFF00"/>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Clarify Refine</a:t>
          </a:r>
        </a:p>
      </dsp:txBody>
      <dsp:txXfrm rot="-5400000">
        <a:off x="1" y="3799004"/>
        <a:ext cx="1244674" cy="533433"/>
      </dsp:txXfrm>
    </dsp:sp>
    <dsp:sp modelId="{E3EA3163-53AE-4B9D-AF51-3695ED4B565C}">
      <dsp:nvSpPr>
        <dsp:cNvPr id="0" name=""/>
        <dsp:cNvSpPr/>
      </dsp:nvSpPr>
      <dsp:spPr>
        <a:xfrm rot="5400000">
          <a:off x="4080454" y="340888"/>
          <a:ext cx="1155769"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Narrow the focus of the Aim Statement</a:t>
          </a:r>
        </a:p>
        <a:p>
          <a:pPr marL="171450" lvl="1" indent="-171450" algn="l" defTabSz="711200">
            <a:lnSpc>
              <a:spcPct val="90000"/>
            </a:lnSpc>
            <a:spcBef>
              <a:spcPct val="0"/>
            </a:spcBef>
            <a:spcAft>
              <a:spcPct val="15000"/>
            </a:spcAft>
            <a:buChar char="••"/>
          </a:pPr>
          <a:r>
            <a:rPr lang="en-US" sz="1600" kern="1200" dirty="0"/>
            <a:t>Ask – Can we narrow the scope? Not all referrals, not all test follow-up, not all patients</a:t>
          </a:r>
        </a:p>
        <a:p>
          <a:pPr marL="171450" lvl="1" indent="-171450" algn="l" defTabSz="711200">
            <a:lnSpc>
              <a:spcPct val="90000"/>
            </a:lnSpc>
            <a:spcBef>
              <a:spcPct val="0"/>
            </a:spcBef>
            <a:spcAft>
              <a:spcPct val="15000"/>
            </a:spcAft>
            <a:buChar char="••"/>
          </a:pPr>
          <a:r>
            <a:rPr lang="en-US" sz="1600" kern="1200" dirty="0"/>
            <a:t>Hint – When you have a good Aim Statement, you know what to measure.</a:t>
          </a:r>
        </a:p>
      </dsp:txBody>
      <dsp:txXfrm rot="-5400000">
        <a:off x="1244674" y="3233088"/>
        <a:ext cx="6770909" cy="10429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F010-420D-4278-A690-856C8370A394}">
      <dsp:nvSpPr>
        <dsp:cNvPr id="0" name=""/>
        <dsp:cNvSpPr/>
      </dsp:nvSpPr>
      <dsp:spPr>
        <a:xfrm rot="5400000">
          <a:off x="-265353" y="472971"/>
          <a:ext cx="1769026" cy="1238318"/>
        </a:xfrm>
        <a:prstGeom prst="chevron">
          <a:avLst/>
        </a:prstGeom>
        <a:solidFill>
          <a:srgbClr val="FFFF00"/>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Clarify Refine</a:t>
          </a:r>
        </a:p>
      </dsp:txBody>
      <dsp:txXfrm rot="-5400000">
        <a:off x="1" y="826776"/>
        <a:ext cx="1238318" cy="530708"/>
      </dsp:txXfrm>
    </dsp:sp>
    <dsp:sp modelId="{912707EB-DE8A-406E-847D-158AB7E40DCE}">
      <dsp:nvSpPr>
        <dsp:cNvPr id="0" name=""/>
        <dsp:cNvSpPr/>
      </dsp:nvSpPr>
      <dsp:spPr>
        <a:xfrm rot="5400000">
          <a:off x="3883928" y="-2634291"/>
          <a:ext cx="1542466" cy="683368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Driver Diagram</a:t>
          </a:r>
        </a:p>
        <a:p>
          <a:pPr marL="171450" lvl="1" indent="-171450" algn="l" defTabSz="711200">
            <a:lnSpc>
              <a:spcPct val="90000"/>
            </a:lnSpc>
            <a:spcBef>
              <a:spcPct val="0"/>
            </a:spcBef>
            <a:spcAft>
              <a:spcPct val="15000"/>
            </a:spcAft>
            <a:buChar char="••"/>
          </a:pPr>
          <a:r>
            <a:rPr lang="en-US" sz="1600" kern="1200" dirty="0"/>
            <a:t>Ask – What are the 3-5 Primary Drivers to achieve our Aim?  What are the 2-3 Secondary Drivers that create each Primary Driver</a:t>
          </a:r>
          <a:r>
            <a:rPr lang="en-US" sz="1600" kern="1200" dirty="0" smtClean="0"/>
            <a:t>? </a:t>
          </a:r>
          <a:r>
            <a:rPr lang="en-US" sz="1600" kern="1200" dirty="0" smtClean="0">
              <a:solidFill>
                <a:srgbClr val="FF0000"/>
              </a:solidFill>
            </a:rPr>
            <a:t>Can your patients contribute to this process?</a:t>
          </a:r>
          <a:endParaRPr lang="en-US" sz="1600" kern="1200" dirty="0">
            <a:solidFill>
              <a:srgbClr val="FF0000"/>
            </a:solidFill>
          </a:endParaRPr>
        </a:p>
        <a:p>
          <a:pPr marL="171450" lvl="1" indent="-171450" algn="l" defTabSz="711200">
            <a:lnSpc>
              <a:spcPct val="90000"/>
            </a:lnSpc>
            <a:spcBef>
              <a:spcPct val="0"/>
            </a:spcBef>
            <a:spcAft>
              <a:spcPct val="15000"/>
            </a:spcAft>
            <a:buChar char="••"/>
          </a:pPr>
          <a:r>
            <a:rPr lang="en-US" sz="1600" kern="1200" dirty="0"/>
            <a:t>Hint – Don’t go over 5 Primary Drivers. It’ll just get too complicated. This is an iterative process.  You may modify the Driver Diagram over time.</a:t>
          </a:r>
        </a:p>
      </dsp:txBody>
      <dsp:txXfrm rot="-5400000">
        <a:off x="1238319" y="86615"/>
        <a:ext cx="6758388" cy="1391872"/>
      </dsp:txXfrm>
    </dsp:sp>
    <dsp:sp modelId="{C0F5F664-9C2C-4397-B852-F30666D141A9}">
      <dsp:nvSpPr>
        <dsp:cNvPr id="0" name=""/>
        <dsp:cNvSpPr/>
      </dsp:nvSpPr>
      <dsp:spPr>
        <a:xfrm rot="5400000">
          <a:off x="-265353" y="2058298"/>
          <a:ext cx="1769026" cy="1238318"/>
        </a:xfrm>
        <a:prstGeom prst="chevron">
          <a:avLst/>
        </a:prstGeom>
        <a:solidFill>
          <a:srgbClr val="FFFF00"/>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Clarify Refine</a:t>
          </a:r>
        </a:p>
      </dsp:txBody>
      <dsp:txXfrm rot="-5400000">
        <a:off x="1" y="2412103"/>
        <a:ext cx="1238318" cy="530708"/>
      </dsp:txXfrm>
    </dsp:sp>
    <dsp:sp modelId="{75E4D4DE-F989-4956-9767-FBB7D476F7E9}">
      <dsp:nvSpPr>
        <dsp:cNvPr id="0" name=""/>
        <dsp:cNvSpPr/>
      </dsp:nvSpPr>
      <dsp:spPr>
        <a:xfrm rot="5400000">
          <a:off x="4080227" y="-1049022"/>
          <a:ext cx="1149866" cy="683368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Flow Chart</a:t>
          </a:r>
        </a:p>
        <a:p>
          <a:pPr marL="171450" lvl="1" indent="-171450" algn="l" defTabSz="711200">
            <a:lnSpc>
              <a:spcPct val="90000"/>
            </a:lnSpc>
            <a:spcBef>
              <a:spcPct val="0"/>
            </a:spcBef>
            <a:spcAft>
              <a:spcPct val="15000"/>
            </a:spcAft>
            <a:buChar char="••"/>
          </a:pPr>
          <a:r>
            <a:rPr lang="en-US" sz="1600" kern="1200" dirty="0"/>
            <a:t>Ask – </a:t>
          </a:r>
          <a:r>
            <a:rPr lang="en-US" sz="1600" kern="1200" dirty="0" smtClean="0">
              <a:solidFill>
                <a:srgbClr val="FF0000"/>
              </a:solidFill>
            </a:rPr>
            <a:t>How is this process supposed to work? </a:t>
          </a:r>
          <a:r>
            <a:rPr lang="en-US" sz="1600" kern="1200" dirty="0" smtClean="0"/>
            <a:t>What </a:t>
          </a:r>
          <a:r>
            <a:rPr lang="en-US" sz="1600" kern="1200" dirty="0"/>
            <a:t>are the 5 – 7 steps?</a:t>
          </a:r>
        </a:p>
        <a:p>
          <a:pPr marL="342900" lvl="2" indent="-171450" algn="l" defTabSz="711200">
            <a:lnSpc>
              <a:spcPct val="90000"/>
            </a:lnSpc>
            <a:spcBef>
              <a:spcPct val="0"/>
            </a:spcBef>
            <a:spcAft>
              <a:spcPct val="15000"/>
            </a:spcAft>
            <a:buChar char="••"/>
          </a:pPr>
          <a:r>
            <a:rPr lang="en-US" sz="1600" kern="1200" smtClean="0"/>
            <a:t>Hint </a:t>
          </a:r>
          <a:r>
            <a:rPr lang="en-US" sz="1600" kern="1200" dirty="0"/>
            <a:t>– Last step is always </a:t>
          </a:r>
          <a:r>
            <a:rPr lang="en-US" sz="1600" b="1" kern="1200" dirty="0">
              <a:solidFill>
                <a:srgbClr val="0070C0"/>
              </a:solidFill>
            </a:rPr>
            <a:t>Patient receives appropriate follow-up.</a:t>
          </a:r>
        </a:p>
        <a:p>
          <a:pPr marL="171450" lvl="1" indent="-171450" algn="l" defTabSz="711200">
            <a:lnSpc>
              <a:spcPct val="90000"/>
            </a:lnSpc>
            <a:spcBef>
              <a:spcPct val="0"/>
            </a:spcBef>
            <a:spcAft>
              <a:spcPct val="15000"/>
            </a:spcAft>
            <a:buChar char="••"/>
          </a:pPr>
          <a:r>
            <a:rPr lang="en-US" sz="1600" b="0" kern="1200" dirty="0" smtClean="0">
              <a:solidFill>
                <a:srgbClr val="FF0000"/>
              </a:solidFill>
            </a:rPr>
            <a:t>Ask – Where are the weaknesses? Where could something go wrong?</a:t>
          </a:r>
          <a:endParaRPr lang="en-US" sz="1600" b="0" kern="1200" dirty="0">
            <a:solidFill>
              <a:srgbClr val="FF0000"/>
            </a:solidFill>
          </a:endParaRPr>
        </a:p>
      </dsp:txBody>
      <dsp:txXfrm rot="-5400000">
        <a:off x="1238318" y="1849019"/>
        <a:ext cx="6777553" cy="1037602"/>
      </dsp:txXfrm>
    </dsp:sp>
    <dsp:sp modelId="{12682E34-A569-4031-AA1A-7476F3C1A30F}">
      <dsp:nvSpPr>
        <dsp:cNvPr id="0" name=""/>
        <dsp:cNvSpPr/>
      </dsp:nvSpPr>
      <dsp:spPr>
        <a:xfrm rot="5400000">
          <a:off x="-265353" y="3643625"/>
          <a:ext cx="1769026" cy="1238318"/>
        </a:xfrm>
        <a:prstGeom prst="chevron">
          <a:avLst/>
        </a:prstGeom>
        <a:solidFill>
          <a:srgbClr val="FFFF00"/>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Clarify Refine</a:t>
          </a:r>
        </a:p>
      </dsp:txBody>
      <dsp:txXfrm rot="-5400000">
        <a:off x="1" y="3997430"/>
        <a:ext cx="1238318" cy="530708"/>
      </dsp:txXfrm>
    </dsp:sp>
    <dsp:sp modelId="{E3EA3163-53AE-4B9D-AF51-3695ED4B565C}">
      <dsp:nvSpPr>
        <dsp:cNvPr id="0" name=""/>
        <dsp:cNvSpPr/>
      </dsp:nvSpPr>
      <dsp:spPr>
        <a:xfrm rot="5400000">
          <a:off x="4080227" y="536362"/>
          <a:ext cx="1149866" cy="683368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Test Ideas</a:t>
          </a:r>
        </a:p>
        <a:p>
          <a:pPr marL="171450" lvl="1" indent="-171450" algn="l" defTabSz="711200">
            <a:lnSpc>
              <a:spcPct val="90000"/>
            </a:lnSpc>
            <a:spcBef>
              <a:spcPct val="0"/>
            </a:spcBef>
            <a:spcAft>
              <a:spcPct val="15000"/>
            </a:spcAft>
            <a:buChar char="••"/>
          </a:pPr>
          <a:r>
            <a:rPr lang="en-US" sz="1600" kern="1200" dirty="0"/>
            <a:t>Ask – </a:t>
          </a:r>
          <a:r>
            <a:rPr lang="en-US" sz="1600" kern="1200" dirty="0" smtClean="0">
              <a:solidFill>
                <a:srgbClr val="FF0000"/>
              </a:solidFill>
            </a:rPr>
            <a:t>What change do we want to test? </a:t>
          </a:r>
          <a:r>
            <a:rPr lang="en-US" sz="1600" kern="1200" dirty="0" smtClean="0"/>
            <a:t>What </a:t>
          </a:r>
          <a:r>
            <a:rPr lang="en-US" sz="1600" kern="1200" dirty="0"/>
            <a:t>can we try by next Tuesday? Can it be tested with 1 </a:t>
          </a:r>
          <a:r>
            <a:rPr lang="en-US" sz="1600" kern="1200" dirty="0" smtClean="0"/>
            <a:t>provider/1 </a:t>
          </a:r>
          <a:r>
            <a:rPr lang="en-US" sz="1600" kern="1200" dirty="0"/>
            <a:t>patient? Tested with 1 referral etc.?</a:t>
          </a:r>
        </a:p>
        <a:p>
          <a:pPr marL="171450" lvl="1" indent="-171450" algn="l" defTabSz="711200">
            <a:lnSpc>
              <a:spcPct val="90000"/>
            </a:lnSpc>
            <a:spcBef>
              <a:spcPct val="0"/>
            </a:spcBef>
            <a:spcAft>
              <a:spcPct val="15000"/>
            </a:spcAft>
            <a:buChar char="••"/>
          </a:pPr>
          <a:r>
            <a:rPr lang="en-US" sz="1600" kern="1200" dirty="0"/>
            <a:t>Hint – Frontline staff have the best Test Ideas</a:t>
          </a:r>
          <a:r>
            <a:rPr lang="en-US" sz="1600" kern="1200" dirty="0" smtClean="0"/>
            <a:t>. </a:t>
          </a:r>
          <a:r>
            <a:rPr lang="en-US" sz="1600" kern="1200" dirty="0" smtClean="0">
              <a:solidFill>
                <a:srgbClr val="FF0000"/>
              </a:solidFill>
            </a:rPr>
            <a:t>Do your patients have ideas?</a:t>
          </a:r>
          <a:endParaRPr lang="en-US" sz="1600" kern="1200" dirty="0">
            <a:solidFill>
              <a:srgbClr val="FF0000"/>
            </a:solidFill>
          </a:endParaRPr>
        </a:p>
      </dsp:txBody>
      <dsp:txXfrm rot="-5400000">
        <a:off x="1238318" y="3434403"/>
        <a:ext cx="6777553" cy="10376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F010-420D-4278-A690-856C8370A394}">
      <dsp:nvSpPr>
        <dsp:cNvPr id="0" name=""/>
        <dsp:cNvSpPr/>
      </dsp:nvSpPr>
      <dsp:spPr>
        <a:xfrm rot="5400000">
          <a:off x="-259458" y="266173"/>
          <a:ext cx="1729723" cy="1210806"/>
        </a:xfrm>
        <a:prstGeom prst="chevron">
          <a:avLst/>
        </a:prstGeom>
        <a:solidFill>
          <a:srgbClr val="00B0F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PDSA</a:t>
          </a:r>
        </a:p>
      </dsp:txBody>
      <dsp:txXfrm rot="-5400000">
        <a:off x="1" y="612117"/>
        <a:ext cx="1210806" cy="518917"/>
      </dsp:txXfrm>
    </dsp:sp>
    <dsp:sp modelId="{912707EB-DE8A-406E-847D-158AB7E40DCE}">
      <dsp:nvSpPr>
        <dsp:cNvPr id="0" name=""/>
        <dsp:cNvSpPr/>
      </dsp:nvSpPr>
      <dsp:spPr>
        <a:xfrm rot="5400000">
          <a:off x="4079245" y="-2861724"/>
          <a:ext cx="1124320" cy="686119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Hypothesis</a:t>
          </a:r>
        </a:p>
        <a:p>
          <a:pPr marL="171450" lvl="1" indent="-171450" algn="l" defTabSz="711200">
            <a:lnSpc>
              <a:spcPct val="90000"/>
            </a:lnSpc>
            <a:spcBef>
              <a:spcPct val="0"/>
            </a:spcBef>
            <a:spcAft>
              <a:spcPct val="15000"/>
            </a:spcAft>
            <a:buChar char="••"/>
          </a:pPr>
          <a:r>
            <a:rPr lang="en-US" sz="1600" b="0" kern="1200" dirty="0"/>
            <a:t>Ask – What is your prediction?</a:t>
          </a:r>
        </a:p>
        <a:p>
          <a:pPr marL="171450" lvl="1" indent="-171450" algn="l" defTabSz="711200">
            <a:lnSpc>
              <a:spcPct val="90000"/>
            </a:lnSpc>
            <a:spcBef>
              <a:spcPct val="0"/>
            </a:spcBef>
            <a:spcAft>
              <a:spcPct val="15000"/>
            </a:spcAft>
            <a:buChar char="••"/>
          </a:pPr>
          <a:r>
            <a:rPr lang="en-US" sz="1600" kern="1200" dirty="0"/>
            <a:t>Hint – The hypothesis asks if we do X will Y happen?</a:t>
          </a:r>
        </a:p>
      </dsp:txBody>
      <dsp:txXfrm rot="-5400000">
        <a:off x="1210807" y="61599"/>
        <a:ext cx="6806312" cy="1014550"/>
      </dsp:txXfrm>
    </dsp:sp>
    <dsp:sp modelId="{C0F5F664-9C2C-4397-B852-F30666D141A9}">
      <dsp:nvSpPr>
        <dsp:cNvPr id="0" name=""/>
        <dsp:cNvSpPr/>
      </dsp:nvSpPr>
      <dsp:spPr>
        <a:xfrm rot="5400000">
          <a:off x="-259458" y="1809061"/>
          <a:ext cx="1729723" cy="1210806"/>
        </a:xfrm>
        <a:prstGeom prst="chevron">
          <a:avLst/>
        </a:prstGeom>
        <a:solidFill>
          <a:srgbClr val="00B0F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PDSA</a:t>
          </a:r>
        </a:p>
      </dsp:txBody>
      <dsp:txXfrm rot="-5400000">
        <a:off x="1" y="2155005"/>
        <a:ext cx="1210806" cy="518917"/>
      </dsp:txXfrm>
    </dsp:sp>
    <dsp:sp modelId="{75E4D4DE-F989-4956-9767-FBB7D476F7E9}">
      <dsp:nvSpPr>
        <dsp:cNvPr id="0" name=""/>
        <dsp:cNvSpPr/>
      </dsp:nvSpPr>
      <dsp:spPr>
        <a:xfrm rot="5400000">
          <a:off x="4079245" y="-1315372"/>
          <a:ext cx="1124320" cy="686119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Use the PDSA form as a check list</a:t>
          </a:r>
        </a:p>
        <a:p>
          <a:pPr marL="171450" lvl="1" indent="-171450" algn="l" defTabSz="711200">
            <a:lnSpc>
              <a:spcPct val="90000"/>
            </a:lnSpc>
            <a:spcBef>
              <a:spcPct val="0"/>
            </a:spcBef>
            <a:spcAft>
              <a:spcPct val="15000"/>
            </a:spcAft>
            <a:buChar char="••"/>
          </a:pPr>
          <a:r>
            <a:rPr lang="en-US" sz="1600" kern="1200" dirty="0"/>
            <a:t>Ask – Who is doing what when? Who is collecting the data?</a:t>
          </a:r>
        </a:p>
        <a:p>
          <a:pPr marL="171450" lvl="1" indent="-171450" algn="l" defTabSz="711200">
            <a:lnSpc>
              <a:spcPct val="90000"/>
            </a:lnSpc>
            <a:spcBef>
              <a:spcPct val="0"/>
            </a:spcBef>
            <a:spcAft>
              <a:spcPct val="15000"/>
            </a:spcAft>
            <a:buChar char="••"/>
          </a:pPr>
          <a:r>
            <a:rPr lang="en-US" sz="1600" kern="1200" dirty="0"/>
            <a:t>Hint – Don’t collect a lot of data.</a:t>
          </a:r>
          <a:endParaRPr lang="en-US" sz="1600" b="1" kern="1200" dirty="0">
            <a:solidFill>
              <a:srgbClr val="0070C0"/>
            </a:solidFill>
          </a:endParaRPr>
        </a:p>
      </dsp:txBody>
      <dsp:txXfrm rot="-5400000">
        <a:off x="1210807" y="1607951"/>
        <a:ext cx="6806312" cy="1014550"/>
      </dsp:txXfrm>
    </dsp:sp>
    <dsp:sp modelId="{12682E34-A569-4031-AA1A-7476F3C1A30F}">
      <dsp:nvSpPr>
        <dsp:cNvPr id="0" name=""/>
        <dsp:cNvSpPr/>
      </dsp:nvSpPr>
      <dsp:spPr>
        <a:xfrm rot="5400000">
          <a:off x="-259458" y="3482371"/>
          <a:ext cx="1729723" cy="1210806"/>
        </a:xfrm>
        <a:prstGeom prst="chevron">
          <a:avLst/>
        </a:prstGeom>
        <a:solidFill>
          <a:srgbClr val="00B0F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PDSA</a:t>
          </a:r>
        </a:p>
      </dsp:txBody>
      <dsp:txXfrm rot="-5400000">
        <a:off x="1" y="3828315"/>
        <a:ext cx="1210806" cy="518917"/>
      </dsp:txXfrm>
    </dsp:sp>
    <dsp:sp modelId="{E3EA3163-53AE-4B9D-AF51-3695ED4B565C}">
      <dsp:nvSpPr>
        <dsp:cNvPr id="0" name=""/>
        <dsp:cNvSpPr/>
      </dsp:nvSpPr>
      <dsp:spPr>
        <a:xfrm rot="5400000">
          <a:off x="3948823" y="480937"/>
          <a:ext cx="1385162" cy="686119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Test versus Task</a:t>
          </a:r>
        </a:p>
        <a:p>
          <a:pPr marL="171450" lvl="1" indent="-171450" algn="l" defTabSz="711200">
            <a:lnSpc>
              <a:spcPct val="90000"/>
            </a:lnSpc>
            <a:spcBef>
              <a:spcPct val="0"/>
            </a:spcBef>
            <a:spcAft>
              <a:spcPct val="15000"/>
            </a:spcAft>
            <a:buChar char="••"/>
          </a:pPr>
          <a:r>
            <a:rPr lang="en-US" sz="1600" kern="1200" dirty="0"/>
            <a:t>Test – Provides an answer to the hypothesis.</a:t>
          </a:r>
        </a:p>
        <a:p>
          <a:pPr marL="171450" lvl="1" indent="-171450" algn="l" defTabSz="711200">
            <a:lnSpc>
              <a:spcPct val="90000"/>
            </a:lnSpc>
            <a:spcBef>
              <a:spcPct val="0"/>
            </a:spcBef>
            <a:spcAft>
              <a:spcPct val="15000"/>
            </a:spcAft>
            <a:buChar char="••"/>
          </a:pPr>
          <a:r>
            <a:rPr lang="en-US" sz="1600" kern="1200" dirty="0"/>
            <a:t>Task – Doing something that makes the Test possible; write a letter, get feedback from a patient etc.</a:t>
          </a:r>
        </a:p>
        <a:p>
          <a:pPr marL="171450" lvl="1" indent="-171450" algn="l" defTabSz="711200">
            <a:lnSpc>
              <a:spcPct val="90000"/>
            </a:lnSpc>
            <a:spcBef>
              <a:spcPct val="0"/>
            </a:spcBef>
            <a:spcAft>
              <a:spcPct val="15000"/>
            </a:spcAft>
            <a:buChar char="••"/>
          </a:pPr>
          <a:r>
            <a:rPr lang="en-US" sz="1600" kern="1200" dirty="0"/>
            <a:t>Hint – Test small.  Fail Fast, Fail Often!</a:t>
          </a:r>
        </a:p>
      </dsp:txBody>
      <dsp:txXfrm rot="-5400000">
        <a:off x="1210806" y="3286572"/>
        <a:ext cx="6793579" cy="12499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F010-420D-4278-A690-856C8370A394}">
      <dsp:nvSpPr>
        <dsp:cNvPr id="0" name=""/>
        <dsp:cNvSpPr/>
      </dsp:nvSpPr>
      <dsp:spPr>
        <a:xfrm rot="5400000">
          <a:off x="-265627" y="290941"/>
          <a:ext cx="1770849" cy="1239594"/>
        </a:xfrm>
        <a:prstGeom prst="chevron">
          <a:avLst/>
        </a:prstGeom>
        <a:solidFill>
          <a:srgbClr val="00B0F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PDSA</a:t>
          </a:r>
        </a:p>
      </dsp:txBody>
      <dsp:txXfrm rot="-5400000">
        <a:off x="1" y="645110"/>
        <a:ext cx="1239594" cy="531255"/>
      </dsp:txXfrm>
    </dsp:sp>
    <dsp:sp modelId="{912707EB-DE8A-406E-847D-158AB7E40DCE}">
      <dsp:nvSpPr>
        <dsp:cNvPr id="0" name=""/>
        <dsp:cNvSpPr/>
      </dsp:nvSpPr>
      <dsp:spPr>
        <a:xfrm rot="5400000">
          <a:off x="4059001" y="-2815364"/>
          <a:ext cx="1193595" cy="683240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a:t>Adopt, Adapt, Abandon</a:t>
          </a:r>
          <a:endParaRPr lang="en-US" sz="2400" b="1" kern="1200" dirty="0"/>
        </a:p>
        <a:p>
          <a:pPr marL="171450" lvl="1" indent="-171450" algn="l" defTabSz="711200">
            <a:lnSpc>
              <a:spcPct val="90000"/>
            </a:lnSpc>
            <a:spcBef>
              <a:spcPct val="0"/>
            </a:spcBef>
            <a:spcAft>
              <a:spcPct val="15000"/>
            </a:spcAft>
            <a:buChar char="••"/>
          </a:pPr>
          <a:r>
            <a:rPr lang="en-US" sz="1600" kern="1200" dirty="0"/>
            <a:t>Ask – Did we achieve the outcome we wanted</a:t>
          </a:r>
          <a:r>
            <a:rPr lang="en-US" sz="1600" kern="1200" dirty="0" smtClean="0"/>
            <a:t>? </a:t>
          </a:r>
          <a:r>
            <a:rPr lang="en-US" sz="1600" kern="1200" dirty="0" smtClean="0">
              <a:solidFill>
                <a:srgbClr val="FF0000"/>
              </a:solidFill>
            </a:rPr>
            <a:t>What do your patients think?</a:t>
          </a:r>
          <a:endParaRPr lang="en-US" sz="1600" kern="1200" dirty="0">
            <a:solidFill>
              <a:srgbClr val="FF0000"/>
            </a:solidFill>
          </a:endParaRPr>
        </a:p>
        <a:p>
          <a:pPr marL="171450" lvl="1" indent="-171450" algn="l" defTabSz="711200">
            <a:lnSpc>
              <a:spcPct val="90000"/>
            </a:lnSpc>
            <a:spcBef>
              <a:spcPct val="0"/>
            </a:spcBef>
            <a:spcAft>
              <a:spcPct val="15000"/>
            </a:spcAft>
            <a:buChar char="••"/>
          </a:pPr>
          <a:r>
            <a:rPr lang="en-US" sz="1600" kern="1200" dirty="0"/>
            <a:t>Ask – If not, can we tweak the change? Test something else? Does this process work on weekends or when X is out? Is there a back-up plan?</a:t>
          </a:r>
        </a:p>
        <a:p>
          <a:pPr marL="171450" lvl="1" indent="-171450" algn="l" defTabSz="711200">
            <a:lnSpc>
              <a:spcPct val="90000"/>
            </a:lnSpc>
            <a:spcBef>
              <a:spcPct val="0"/>
            </a:spcBef>
            <a:spcAft>
              <a:spcPct val="15000"/>
            </a:spcAft>
            <a:buChar char="••"/>
          </a:pPr>
          <a:r>
            <a:rPr lang="en-US" sz="1600" kern="1200" dirty="0"/>
            <a:t>Ask – What else can we solve? Go look at the “parking lot” for ideas!</a:t>
          </a:r>
          <a:endParaRPr lang="en-US" sz="1600" b="1" kern="1200" dirty="0">
            <a:solidFill>
              <a:srgbClr val="0070C0"/>
            </a:solidFill>
          </a:endParaRPr>
        </a:p>
      </dsp:txBody>
      <dsp:txXfrm rot="-5400000">
        <a:off x="1239595" y="62309"/>
        <a:ext cx="6774142" cy="1077061"/>
      </dsp:txXfrm>
    </dsp:sp>
    <dsp:sp modelId="{C0F5F664-9C2C-4397-B852-F30666D141A9}">
      <dsp:nvSpPr>
        <dsp:cNvPr id="0" name=""/>
        <dsp:cNvSpPr/>
      </dsp:nvSpPr>
      <dsp:spPr>
        <a:xfrm rot="5400000">
          <a:off x="-265627" y="1870513"/>
          <a:ext cx="1770849" cy="1239594"/>
        </a:xfrm>
        <a:prstGeom prst="chevron">
          <a:avLst/>
        </a:prstGeom>
        <a:solidFill>
          <a:srgbClr val="FF00FF"/>
        </a:solidFill>
        <a:ln w="12700" cap="flat" cmpd="sng" algn="ctr">
          <a:solidFill>
            <a:srgbClr val="FF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Sustain</a:t>
          </a:r>
        </a:p>
      </dsp:txBody>
      <dsp:txXfrm rot="-5400000">
        <a:off x="1" y="2224682"/>
        <a:ext cx="1239594" cy="531255"/>
      </dsp:txXfrm>
    </dsp:sp>
    <dsp:sp modelId="{75E4D4DE-F989-4956-9767-FBB7D476F7E9}">
      <dsp:nvSpPr>
        <dsp:cNvPr id="0" name=""/>
        <dsp:cNvSpPr/>
      </dsp:nvSpPr>
      <dsp:spPr>
        <a:xfrm rot="5400000">
          <a:off x="4080273" y="-1242744"/>
          <a:ext cx="1151052" cy="683240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Run Charts</a:t>
          </a:r>
        </a:p>
        <a:p>
          <a:pPr marL="171450" lvl="1" indent="-171450" algn="l" defTabSz="711200">
            <a:lnSpc>
              <a:spcPct val="90000"/>
            </a:lnSpc>
            <a:spcBef>
              <a:spcPct val="0"/>
            </a:spcBef>
            <a:spcAft>
              <a:spcPct val="15000"/>
            </a:spcAft>
            <a:buChar char="••"/>
          </a:pPr>
          <a:r>
            <a:rPr lang="en-US" sz="1600" kern="1200" dirty="0"/>
            <a:t>Display run chart in break room. Start staff meetings with Pt Safety question.</a:t>
          </a:r>
        </a:p>
        <a:p>
          <a:pPr marL="171450" lvl="1" indent="-171450" algn="l" defTabSz="711200">
            <a:lnSpc>
              <a:spcPct val="90000"/>
            </a:lnSpc>
            <a:spcBef>
              <a:spcPct val="0"/>
            </a:spcBef>
            <a:spcAft>
              <a:spcPct val="15000"/>
            </a:spcAft>
            <a:buChar char="••"/>
          </a:pPr>
          <a:r>
            <a:rPr lang="en-US" sz="1600" kern="1200" dirty="0"/>
            <a:t>Ask – Is this a system change or are we relying on people’s good intentions?</a:t>
          </a:r>
        </a:p>
        <a:p>
          <a:pPr marL="171450" lvl="1" indent="-171450" algn="l" defTabSz="711200">
            <a:lnSpc>
              <a:spcPct val="90000"/>
            </a:lnSpc>
            <a:spcBef>
              <a:spcPct val="0"/>
            </a:spcBef>
            <a:spcAft>
              <a:spcPct val="15000"/>
            </a:spcAft>
            <a:buChar char="••"/>
          </a:pPr>
          <a:r>
            <a:rPr lang="en-US" sz="1600" kern="1200" dirty="0"/>
            <a:t>Celebrate!</a:t>
          </a:r>
        </a:p>
      </dsp:txBody>
      <dsp:txXfrm rot="-5400000">
        <a:off x="1239595" y="1654124"/>
        <a:ext cx="6776219" cy="1038672"/>
      </dsp:txXfrm>
    </dsp:sp>
    <dsp:sp modelId="{12682E34-A569-4031-AA1A-7476F3C1A30F}">
      <dsp:nvSpPr>
        <dsp:cNvPr id="0" name=""/>
        <dsp:cNvSpPr/>
      </dsp:nvSpPr>
      <dsp:spPr>
        <a:xfrm rot="5400000">
          <a:off x="-265627" y="3450086"/>
          <a:ext cx="1770849" cy="1239594"/>
        </a:xfrm>
        <a:prstGeom prst="chevron">
          <a:avLst/>
        </a:prstGeom>
        <a:solidFill>
          <a:srgbClr val="FF00FF"/>
        </a:solidFill>
        <a:ln w="12700" cap="flat" cmpd="sng" algn="ctr">
          <a:solidFill>
            <a:srgbClr val="FF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 Spread</a:t>
          </a:r>
        </a:p>
      </dsp:txBody>
      <dsp:txXfrm rot="-5400000">
        <a:off x="1" y="3804255"/>
        <a:ext cx="1239594" cy="531255"/>
      </dsp:txXfrm>
    </dsp:sp>
    <dsp:sp modelId="{E3EA3163-53AE-4B9D-AF51-3695ED4B565C}">
      <dsp:nvSpPr>
        <dsp:cNvPr id="0" name=""/>
        <dsp:cNvSpPr/>
      </dsp:nvSpPr>
      <dsp:spPr>
        <a:xfrm rot="5400000">
          <a:off x="4088739" y="317168"/>
          <a:ext cx="1134120" cy="683240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Share your stories</a:t>
          </a:r>
        </a:p>
        <a:p>
          <a:pPr marL="171450" lvl="1" indent="-171450" algn="l" defTabSz="711200">
            <a:lnSpc>
              <a:spcPct val="90000"/>
            </a:lnSpc>
            <a:spcBef>
              <a:spcPct val="0"/>
            </a:spcBef>
            <a:spcAft>
              <a:spcPct val="15000"/>
            </a:spcAft>
            <a:buChar char="••"/>
          </a:pPr>
          <a:r>
            <a:rPr lang="en-US" sz="1600" kern="1200" dirty="0"/>
            <a:t>Other practices could learn from your journey. Share your successes, failures and surprises. </a:t>
          </a:r>
        </a:p>
        <a:p>
          <a:pPr marL="171450" lvl="1" indent="-171450" algn="l" defTabSz="711200">
            <a:lnSpc>
              <a:spcPct val="90000"/>
            </a:lnSpc>
            <a:spcBef>
              <a:spcPct val="0"/>
            </a:spcBef>
            <a:spcAft>
              <a:spcPct val="15000"/>
            </a:spcAft>
            <a:buChar char="••"/>
          </a:pPr>
          <a:r>
            <a:rPr lang="en-US" sz="1600" kern="1200" dirty="0"/>
            <a:t>Hint – Patient stories are powerful!</a:t>
          </a:r>
        </a:p>
      </dsp:txBody>
      <dsp:txXfrm rot="-5400000">
        <a:off x="1239595" y="3221676"/>
        <a:ext cx="6777046" cy="102339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597504-27A0-478C-B5EA-559445AE6771}" type="datetimeFigureOut">
              <a:rPr lang="en-US" smtClean="0"/>
              <a:t>2/14/2017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1BAC0D3-DEB4-4E99-B2BA-51946DE3EA3A}" type="slidenum">
              <a:rPr lang="en-US" smtClean="0"/>
              <a:t>‹#›</a:t>
            </a:fld>
            <a:endParaRPr lang="en-US"/>
          </a:p>
        </p:txBody>
      </p:sp>
    </p:spTree>
    <p:extLst>
      <p:ext uri="{BB962C8B-B14F-4D97-AF65-F5344CB8AC3E}">
        <p14:creationId xmlns:p14="http://schemas.microsoft.com/office/powerpoint/2010/main" val="14908997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7D902-DCA9-428E-9A0F-A930254916FF}" type="datetimeFigureOut">
              <a:rPr lang="en-US" smtClean="0"/>
              <a:t>2/14/2017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68DC3-0E15-4337-B5AC-5AECE6E57C63}" type="slidenum">
              <a:rPr lang="en-US" smtClean="0"/>
              <a:t>‹#›</a:t>
            </a:fld>
            <a:endParaRPr lang="en-US"/>
          </a:p>
        </p:txBody>
      </p:sp>
    </p:spTree>
    <p:extLst>
      <p:ext uri="{BB962C8B-B14F-4D97-AF65-F5344CB8AC3E}">
        <p14:creationId xmlns:p14="http://schemas.microsoft.com/office/powerpoint/2010/main" val="2557213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400" dirty="0" smtClean="0"/>
              <a:t>Practice managers/staff - often dealing with familiar risks </a:t>
            </a:r>
            <a:endParaRPr lang="en-US" sz="2800" dirty="0" smtClean="0"/>
          </a:p>
          <a:p>
            <a:pPr lvl="1"/>
            <a:r>
              <a:rPr lang="en-US" sz="2400" dirty="0" smtClean="0"/>
              <a:t>that problem that just keeps popping up.  </a:t>
            </a:r>
          </a:p>
          <a:p>
            <a:pPr lvl="1"/>
            <a:r>
              <a:rPr lang="en-US" sz="2400" dirty="0" smtClean="0"/>
              <a:t>you figure out how to deal with it </a:t>
            </a:r>
            <a:r>
              <a:rPr lang="en-US" sz="2400" u="sng" dirty="0" smtClean="0"/>
              <a:t>each</a:t>
            </a:r>
            <a:r>
              <a:rPr lang="en-US" sz="2400" dirty="0" smtClean="0"/>
              <a:t> time.  And then again the </a:t>
            </a:r>
            <a:r>
              <a:rPr lang="en-US" sz="2400" u="sng" dirty="0" smtClean="0"/>
              <a:t>next</a:t>
            </a:r>
            <a:r>
              <a:rPr lang="en-US" sz="2400" dirty="0" smtClean="0"/>
              <a:t> time and the </a:t>
            </a:r>
            <a:r>
              <a:rPr lang="en-US" sz="2400" u="sng" dirty="0" smtClean="0"/>
              <a:t>next</a:t>
            </a:r>
            <a:r>
              <a:rPr lang="en-US" sz="2400" dirty="0" smtClean="0"/>
              <a:t> times.  </a:t>
            </a:r>
          </a:p>
          <a:p>
            <a:pPr lvl="0">
              <a:buFont typeface="Wingdings" panose="05000000000000000000" pitchFamily="2" charset="2"/>
              <a:buChar char="§"/>
            </a:pPr>
            <a:r>
              <a:rPr lang="en-US" sz="2400" dirty="0" smtClean="0"/>
              <a:t>Sometimes feel stuck - “what are you going to do?”  </a:t>
            </a:r>
          </a:p>
          <a:p>
            <a:pPr lvl="0">
              <a:buFont typeface="Wingdings" panose="05000000000000000000" pitchFamily="2" charset="2"/>
              <a:buChar char="§"/>
            </a:pPr>
            <a:r>
              <a:rPr lang="en-US" sz="2400" dirty="0" smtClean="0"/>
              <a:t>Feel “helpless” but we don’t want anyone to get hurt so we just fix it again.</a:t>
            </a:r>
          </a:p>
          <a:p>
            <a:pPr lvl="0"/>
            <a:r>
              <a:rPr lang="en-US" dirty="0" smtClean="0"/>
              <a:t>This project is about giving you the improvement skills and the confidence to stop putting out fires and, instead, fix the problem once and for all!   </a:t>
            </a:r>
          </a:p>
          <a:p>
            <a:pPr lvl="0"/>
            <a:r>
              <a:rPr lang="en-US" dirty="0" smtClean="0"/>
              <a:t>If you can clearly state what the problem is and set an improvement aim, then you and your team can identify some changes that might fix the problem, test those changes, measure outcomes, and implement changes that work.</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2</a:t>
            </a:fld>
            <a:endParaRPr lang="en-US" altLang="en-US">
              <a:solidFill>
                <a:srgbClr val="000000"/>
              </a:solidFill>
            </a:endParaRPr>
          </a:p>
        </p:txBody>
      </p:sp>
    </p:spTree>
    <p:extLst>
      <p:ext uri="{BB962C8B-B14F-4D97-AF65-F5344CB8AC3E}">
        <p14:creationId xmlns:p14="http://schemas.microsoft.com/office/powerpoint/2010/main" val="1572010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don’t blame the people, we improve the system in which they work</a:t>
            </a:r>
          </a:p>
          <a:p>
            <a:endParaRPr lang="en-US" baseline="0" dirty="0"/>
          </a:p>
          <a:p>
            <a:r>
              <a:rPr lang="en-US" baseline="0" dirty="0"/>
              <a:t>Every system is perfectly designed to get the results it gets; if we want to improve results we need to improve system</a:t>
            </a:r>
          </a:p>
          <a:p>
            <a:endParaRPr lang="en-US" baseline="0" dirty="0"/>
          </a:p>
          <a:p>
            <a:r>
              <a:rPr lang="en-US" baseline="0" dirty="0"/>
              <a:t>Insanity is doing the same thing over and over and expecting different results</a:t>
            </a:r>
          </a:p>
          <a:p>
            <a:endParaRPr lang="en-US" baseline="0" dirty="0"/>
          </a:p>
          <a:p>
            <a:r>
              <a:rPr lang="en-US" baseline="0" dirty="0"/>
              <a:t>Safety culture starts from the top, as defined by leadership beliefs and core values</a:t>
            </a:r>
          </a:p>
          <a:p>
            <a:pPr defTabSz="897301">
              <a:defRPr/>
            </a:pPr>
            <a:r>
              <a:rPr lang="en-US" sz="800" dirty="0"/>
              <a:t>       </a:t>
            </a:r>
            <a:r>
              <a:rPr lang="en-US" sz="800" b="1" dirty="0"/>
              <a:t>What if you started your staff meetings with the question: </a:t>
            </a:r>
            <a:r>
              <a:rPr lang="en-US" sz="800" b="1" i="1" dirty="0"/>
              <a:t>“Do you have a patient safety concern we can talk about?”</a:t>
            </a:r>
            <a:endParaRPr lang="en-US" baseline="0" dirty="0"/>
          </a:p>
          <a:p>
            <a:endParaRPr lang="en-US" baseline="0" dirty="0"/>
          </a:p>
          <a:p>
            <a:r>
              <a:rPr lang="en-US" baseline="0" dirty="0"/>
              <a:t>Requires teamwork and communication</a:t>
            </a:r>
          </a:p>
          <a:p>
            <a:endParaRPr lang="en-US" baseline="0" dirty="0"/>
          </a:p>
          <a:p>
            <a:r>
              <a:rPr lang="en-US" baseline="0" dirty="0"/>
              <a:t>And atmosphere of trust, where individuals feel safe to share information about unsafe or potentially hazardous conditions so that we can identify strategies for improvement</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a:t>
            </a:fld>
            <a:endParaRPr lang="en-US" altLang="en-US"/>
          </a:p>
        </p:txBody>
      </p:sp>
    </p:spTree>
    <p:extLst>
      <p:ext uri="{BB962C8B-B14F-4D97-AF65-F5344CB8AC3E}">
        <p14:creationId xmlns:p14="http://schemas.microsoft.com/office/powerpoint/2010/main" val="393334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23">
              <a:defRPr/>
            </a:pPr>
            <a:r>
              <a:rPr lang="en-US" altLang="en-US" dirty="0" smtClean="0"/>
              <a:t>Changing the people, or pushing them to "try harder" or "do better" will not result in improved performance. </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7</a:t>
            </a:fld>
            <a:endParaRPr lang="en-US" altLang="en-US"/>
          </a:p>
        </p:txBody>
      </p:sp>
    </p:spTree>
    <p:extLst>
      <p:ext uri="{BB962C8B-B14F-4D97-AF65-F5344CB8AC3E}">
        <p14:creationId xmlns:p14="http://schemas.microsoft.com/office/powerpoint/2010/main" val="1102502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3961" indent="-286140" eaLnBrk="0" hangingPunct="0">
              <a:defRPr>
                <a:solidFill>
                  <a:schemeClr val="tx1"/>
                </a:solidFill>
                <a:latin typeface="Arial" charset="0"/>
              </a:defRPr>
            </a:lvl2pPr>
            <a:lvl3pPr marL="1144556" indent="-228912" eaLnBrk="0" hangingPunct="0">
              <a:defRPr>
                <a:solidFill>
                  <a:schemeClr val="tx1"/>
                </a:solidFill>
                <a:latin typeface="Arial" charset="0"/>
              </a:defRPr>
            </a:lvl3pPr>
            <a:lvl4pPr marL="1602380" indent="-228912" eaLnBrk="0" hangingPunct="0">
              <a:defRPr>
                <a:solidFill>
                  <a:schemeClr val="tx1"/>
                </a:solidFill>
                <a:latin typeface="Arial" charset="0"/>
              </a:defRPr>
            </a:lvl4pPr>
            <a:lvl5pPr marL="2060203" indent="-228912" eaLnBrk="0" hangingPunct="0">
              <a:defRPr>
                <a:solidFill>
                  <a:schemeClr val="tx1"/>
                </a:solidFill>
                <a:latin typeface="Arial" charset="0"/>
              </a:defRPr>
            </a:lvl5pPr>
            <a:lvl6pPr marL="2518027" indent="-228912" eaLnBrk="0" fontAlgn="base" hangingPunct="0">
              <a:spcBef>
                <a:spcPct val="0"/>
              </a:spcBef>
              <a:spcAft>
                <a:spcPct val="0"/>
              </a:spcAft>
              <a:defRPr>
                <a:solidFill>
                  <a:schemeClr val="tx1"/>
                </a:solidFill>
                <a:latin typeface="Arial" charset="0"/>
              </a:defRPr>
            </a:lvl6pPr>
            <a:lvl7pPr marL="2975848" indent="-228912" eaLnBrk="0" fontAlgn="base" hangingPunct="0">
              <a:spcBef>
                <a:spcPct val="0"/>
              </a:spcBef>
              <a:spcAft>
                <a:spcPct val="0"/>
              </a:spcAft>
              <a:defRPr>
                <a:solidFill>
                  <a:schemeClr val="tx1"/>
                </a:solidFill>
                <a:latin typeface="Arial" charset="0"/>
              </a:defRPr>
            </a:lvl7pPr>
            <a:lvl8pPr marL="3433671" indent="-228912" eaLnBrk="0" fontAlgn="base" hangingPunct="0">
              <a:spcBef>
                <a:spcPct val="0"/>
              </a:spcBef>
              <a:spcAft>
                <a:spcPct val="0"/>
              </a:spcAft>
              <a:defRPr>
                <a:solidFill>
                  <a:schemeClr val="tx1"/>
                </a:solidFill>
                <a:latin typeface="Arial" charset="0"/>
              </a:defRPr>
            </a:lvl8pPr>
            <a:lvl9pPr marL="3891494" indent="-228912" eaLnBrk="0" fontAlgn="base" hangingPunct="0">
              <a:spcBef>
                <a:spcPct val="0"/>
              </a:spcBef>
              <a:spcAft>
                <a:spcPct val="0"/>
              </a:spcAft>
              <a:defRPr>
                <a:solidFill>
                  <a:schemeClr val="tx1"/>
                </a:solidFill>
                <a:latin typeface="Arial" charset="0"/>
              </a:defRPr>
            </a:lvl9pPr>
          </a:lstStyle>
          <a:p>
            <a:pPr eaLnBrk="1" hangingPunct="1"/>
            <a:fld id="{2B5311BF-60D0-46EE-9609-02913FBD884E}" type="slidenum">
              <a:rPr lang="en-US" altLang="en-US" smtClean="0"/>
              <a:pPr eaLnBrk="1" hangingPunct="1"/>
              <a:t>8</a:t>
            </a:fld>
            <a:endParaRPr lang="en-US" alt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Person Model: This is the traditional approach to human error that "names, blames, and shames" an individual(s) as "causing" the accident. The underlying assumption is that mistakes and errors are the result of negligence, inattention, carelessness, lack of skill or knowledge, lack or motivation or one of a host of other faulty, negative mental processes. This model uses fear and discipline to attempt to improve safety. The person model considers errors as a "moral" issue that "bad things happen to bad people."* </a:t>
            </a:r>
          </a:p>
          <a:p>
            <a:pPr eaLnBrk="1" hangingPunct="1"/>
            <a:endParaRPr lang="en-US" altLang="en-US" smtClean="0"/>
          </a:p>
        </p:txBody>
      </p:sp>
    </p:spTree>
    <p:extLst>
      <p:ext uri="{BB962C8B-B14F-4D97-AF65-F5344CB8AC3E}">
        <p14:creationId xmlns:p14="http://schemas.microsoft.com/office/powerpoint/2010/main" val="1991459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most important aspects of </a:t>
            </a:r>
            <a:r>
              <a:rPr lang="en-US" dirty="0" smtClean="0"/>
              <a:t>safety</a:t>
            </a:r>
            <a:r>
              <a:rPr lang="en-US" baseline="0" dirty="0" smtClean="0"/>
              <a:t> culture comprises the human elements (as above) not just improvements in methods or technology</a:t>
            </a:r>
            <a:endParaRPr lang="en-US" dirty="0"/>
          </a:p>
        </p:txBody>
      </p:sp>
      <p:sp>
        <p:nvSpPr>
          <p:cNvPr id="4" name="Slide Number Placeholder 3"/>
          <p:cNvSpPr>
            <a:spLocks noGrp="1"/>
          </p:cNvSpPr>
          <p:nvPr>
            <p:ph type="sldNum" sz="quarter" idx="10"/>
          </p:nvPr>
        </p:nvSpPr>
        <p:spPr/>
        <p:txBody>
          <a:bodyPr/>
          <a:lstStyle/>
          <a:p>
            <a:fld id="{A133942C-5BAA-4371-90D8-12A6CEE7BFDB}" type="slidenum">
              <a:rPr lang="en-US" smtClean="0"/>
              <a:t>11</a:t>
            </a:fld>
            <a:endParaRPr lang="en-US"/>
          </a:p>
        </p:txBody>
      </p:sp>
    </p:spTree>
    <p:extLst>
      <p:ext uri="{BB962C8B-B14F-4D97-AF65-F5344CB8AC3E}">
        <p14:creationId xmlns:p14="http://schemas.microsoft.com/office/powerpoint/2010/main" val="987554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12</a:t>
            </a:fld>
            <a:endParaRPr lang="en-US" altLang="en-US">
              <a:solidFill>
                <a:srgbClr val="000000"/>
              </a:solidFill>
            </a:endParaRPr>
          </a:p>
        </p:txBody>
      </p:sp>
    </p:spTree>
    <p:extLst>
      <p:ext uri="{BB962C8B-B14F-4D97-AF65-F5344CB8AC3E}">
        <p14:creationId xmlns:p14="http://schemas.microsoft.com/office/powerpoint/2010/main" val="1602385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13</a:t>
            </a:fld>
            <a:endParaRPr lang="en-US" altLang="en-US">
              <a:solidFill>
                <a:srgbClr val="000000"/>
              </a:solidFill>
            </a:endParaRPr>
          </a:p>
        </p:txBody>
      </p:sp>
    </p:spTree>
    <p:extLst>
      <p:ext uri="{BB962C8B-B14F-4D97-AF65-F5344CB8AC3E}">
        <p14:creationId xmlns:p14="http://schemas.microsoft.com/office/powerpoint/2010/main" val="1547321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14</a:t>
            </a:fld>
            <a:endParaRPr lang="en-US" altLang="en-US">
              <a:solidFill>
                <a:srgbClr val="000000"/>
              </a:solidFill>
            </a:endParaRPr>
          </a:p>
        </p:txBody>
      </p:sp>
    </p:spTree>
    <p:extLst>
      <p:ext uri="{BB962C8B-B14F-4D97-AF65-F5344CB8AC3E}">
        <p14:creationId xmlns:p14="http://schemas.microsoft.com/office/powerpoint/2010/main" val="3409611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15</a:t>
            </a:fld>
            <a:endParaRPr lang="en-US" altLang="en-US">
              <a:solidFill>
                <a:srgbClr val="000000"/>
              </a:solidFill>
            </a:endParaRPr>
          </a:p>
        </p:txBody>
      </p:sp>
    </p:spTree>
    <p:extLst>
      <p:ext uri="{BB962C8B-B14F-4D97-AF65-F5344CB8AC3E}">
        <p14:creationId xmlns:p14="http://schemas.microsoft.com/office/powerpoint/2010/main" val="177093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16</a:t>
            </a:fld>
            <a:endParaRPr lang="en-US" altLang="en-US">
              <a:solidFill>
                <a:srgbClr val="000000"/>
              </a:solidFill>
            </a:endParaRPr>
          </a:p>
        </p:txBody>
      </p:sp>
    </p:spTree>
    <p:extLst>
      <p:ext uri="{BB962C8B-B14F-4D97-AF65-F5344CB8AC3E}">
        <p14:creationId xmlns:p14="http://schemas.microsoft.com/office/powerpoint/2010/main" val="654362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3811699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are</a:t>
            </a:r>
            <a:r>
              <a:rPr lang="en-US" baseline="0" dirty="0" smtClean="0"/>
              <a:t> a variety of techniques or ways to think about improving the safety culture in your practice. Something may strike a chord others may not seem to be applicable. The importance here is not to determine the one “right” way of improving the safety culture but to get you thinking about what would be the best way to start changing things in your practice.</a:t>
            </a:r>
            <a:endParaRPr lang="en-US" dirty="0"/>
          </a:p>
        </p:txBody>
      </p:sp>
      <p:sp>
        <p:nvSpPr>
          <p:cNvPr id="4" name="Slide Number Placeholder 3"/>
          <p:cNvSpPr>
            <a:spLocks noGrp="1"/>
          </p:cNvSpPr>
          <p:nvPr>
            <p:ph type="sldNum" sz="quarter" idx="10"/>
          </p:nvPr>
        </p:nvSpPr>
        <p:spPr/>
        <p:txBody>
          <a:bodyPr/>
          <a:lstStyle/>
          <a:p>
            <a:fld id="{A133942C-5BAA-4371-90D8-12A6CEE7BFDB}" type="slidenum">
              <a:rPr lang="en-US" smtClean="0"/>
              <a:t>18</a:t>
            </a:fld>
            <a:endParaRPr lang="en-US"/>
          </a:p>
        </p:txBody>
      </p:sp>
    </p:spTree>
    <p:extLst>
      <p:ext uri="{BB962C8B-B14F-4D97-AF65-F5344CB8AC3E}">
        <p14:creationId xmlns:p14="http://schemas.microsoft.com/office/powerpoint/2010/main" val="385065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Wingdings" panose="05000000000000000000" pitchFamily="2" charset="2"/>
              <a:buChar char="§"/>
            </a:pPr>
            <a:r>
              <a:rPr lang="en-US" sz="2800" dirty="0" smtClean="0"/>
              <a:t>You know about some risks from studies that identify the care processes with the most significant risk for malpractice claims – </a:t>
            </a:r>
          </a:p>
          <a:p>
            <a:pPr lvl="1">
              <a:buFont typeface="Wingdings" panose="05000000000000000000" pitchFamily="2" charset="2"/>
              <a:buChar char="§"/>
            </a:pPr>
            <a:r>
              <a:rPr lang="en-US" sz="2400" dirty="0" smtClean="0"/>
              <a:t>Referral mgmt.</a:t>
            </a:r>
          </a:p>
          <a:p>
            <a:pPr lvl="1">
              <a:buFont typeface="Wingdings" panose="05000000000000000000" pitchFamily="2" charset="2"/>
              <a:buChar char="§"/>
            </a:pPr>
            <a:r>
              <a:rPr lang="en-US" sz="2400" dirty="0" smtClean="0"/>
              <a:t>Test results mgmt.</a:t>
            </a:r>
          </a:p>
          <a:p>
            <a:pPr lvl="1">
              <a:buFont typeface="Wingdings" panose="05000000000000000000" pitchFamily="2" charset="2"/>
              <a:buChar char="§"/>
            </a:pPr>
            <a:r>
              <a:rPr lang="en-US" sz="2400" dirty="0" smtClean="0"/>
              <a:t>Medication </a:t>
            </a:r>
            <a:r>
              <a:rPr lang="en-US" sz="2400" dirty="0" err="1" smtClean="0"/>
              <a:t>mgmt</a:t>
            </a:r>
            <a:endParaRPr lang="en-US" dirty="0" smtClean="0"/>
          </a:p>
          <a:p>
            <a:r>
              <a:rPr lang="en-US" dirty="0" smtClean="0"/>
              <a:t>You also know the processes that are most frequently reported through the </a:t>
            </a:r>
            <a:r>
              <a:rPr lang="en-US" i="1" dirty="0" err="1" smtClean="0"/>
              <a:t>rL</a:t>
            </a:r>
            <a:r>
              <a:rPr lang="en-US" dirty="0" smtClean="0"/>
              <a:t> system at Mount Auburn</a:t>
            </a:r>
          </a:p>
          <a:p>
            <a:pPr lvl="1"/>
            <a:r>
              <a:rPr lang="en-US" dirty="0" smtClean="0"/>
              <a:t>Problems with Testing (lab, imaging, diagnostic) results</a:t>
            </a:r>
          </a:p>
          <a:p>
            <a:pPr lvl="1"/>
            <a:r>
              <a:rPr lang="en-US" dirty="0" smtClean="0"/>
              <a:t>Transcription errors</a:t>
            </a:r>
          </a:p>
          <a:p>
            <a:pPr lvl="1"/>
            <a:r>
              <a:rPr lang="en-US" dirty="0" smtClean="0"/>
              <a:t>Incorrect labels interface issues</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26</a:t>
            </a:fld>
            <a:endParaRPr lang="en-US" altLang="en-US">
              <a:solidFill>
                <a:srgbClr val="000000"/>
              </a:solidFill>
            </a:endParaRPr>
          </a:p>
        </p:txBody>
      </p:sp>
    </p:spTree>
    <p:extLst>
      <p:ext uri="{BB962C8B-B14F-4D97-AF65-F5344CB8AC3E}">
        <p14:creationId xmlns:p14="http://schemas.microsoft.com/office/powerpoint/2010/main" val="982724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Wingdings" panose="05000000000000000000" pitchFamily="2" charset="2"/>
              <a:buChar char="§"/>
            </a:pPr>
            <a:r>
              <a:rPr lang="en-US" sz="1200" dirty="0" smtClean="0"/>
              <a:t>But…. how do we maximize our own safety awareness? </a:t>
            </a:r>
          </a:p>
          <a:p>
            <a:pPr lvl="0">
              <a:buFont typeface="Wingdings" panose="05000000000000000000" pitchFamily="2" charset="2"/>
              <a:buChar char="§"/>
            </a:pPr>
            <a:r>
              <a:rPr lang="en-US" sz="1200" dirty="0" smtClean="0"/>
              <a:t>….our ability to identify other risk, right in front of us? </a:t>
            </a:r>
            <a:endParaRPr lang="en-US" dirty="0" smtClean="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28</a:t>
            </a:fld>
            <a:endParaRPr lang="en-US" altLang="en-US">
              <a:solidFill>
                <a:srgbClr val="000000"/>
              </a:solidFill>
            </a:endParaRPr>
          </a:p>
        </p:txBody>
      </p:sp>
    </p:spTree>
    <p:extLst>
      <p:ext uri="{BB962C8B-B14F-4D97-AF65-F5344CB8AC3E}">
        <p14:creationId xmlns:p14="http://schemas.microsoft.com/office/powerpoint/2010/main" val="1752312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900" dirty="0"/>
              <a:t>One way is to look at “Near Misses” – one of those problems could have cause harm but someone – “our hero” – did something to stop it from happening – protecting the patient </a:t>
            </a:r>
          </a:p>
          <a:p>
            <a:pPr lvl="0"/>
            <a:r>
              <a:rPr lang="en-US" sz="2900" dirty="0"/>
              <a:t>“Near Misses” are scary and show our vulnerability </a:t>
            </a:r>
            <a:r>
              <a:rPr lang="en-US" sz="2900" u="sng" dirty="0"/>
              <a:t>but they are valuable learning opportunities</a:t>
            </a:r>
          </a:p>
          <a:p>
            <a:pPr lvl="1">
              <a:buFont typeface="Wingdings" panose="05000000000000000000" pitchFamily="2" charset="2"/>
              <a:buChar char="Ø"/>
            </a:pPr>
            <a:r>
              <a:rPr lang="en-US" sz="2400" dirty="0"/>
              <a:t> Unraveling what led to a “Near-Miss” let’s us do something permanent about it</a:t>
            </a:r>
          </a:p>
          <a:p>
            <a:pPr lvl="1">
              <a:buFont typeface="Wingdings" panose="05000000000000000000" pitchFamily="2" charset="2"/>
              <a:buChar char="Ø"/>
            </a:pPr>
            <a:r>
              <a:rPr lang="en-US" sz="2400" dirty="0"/>
              <a:t> No need for a hero – just a reliable process</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29</a:t>
            </a:fld>
            <a:endParaRPr lang="en-US" altLang="en-US">
              <a:solidFill>
                <a:srgbClr val="000000"/>
              </a:solidFill>
            </a:endParaRPr>
          </a:p>
        </p:txBody>
      </p:sp>
    </p:spTree>
    <p:extLst>
      <p:ext uri="{BB962C8B-B14F-4D97-AF65-F5344CB8AC3E}">
        <p14:creationId xmlns:p14="http://schemas.microsoft.com/office/powerpoint/2010/main" val="273629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patients to bring their experiences to your attention</a:t>
            </a:r>
          </a:p>
          <a:p>
            <a:r>
              <a:rPr lang="en-US" dirty="0"/>
              <a:t>Follow up with patients that report problems or confusion – find out what is confusing them</a:t>
            </a:r>
          </a:p>
          <a:p>
            <a:r>
              <a:rPr lang="en-US" dirty="0"/>
              <a:t>Ask staff – every day- at each staff meeting or huddle – if there are things they are concerned about</a:t>
            </a:r>
          </a:p>
          <a:p>
            <a:r>
              <a:rPr lang="en-US" dirty="0"/>
              <a:t>Keep a “glitch list” – things to work on</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30</a:t>
            </a:fld>
            <a:endParaRPr lang="en-US" altLang="en-US"/>
          </a:p>
        </p:txBody>
      </p:sp>
    </p:spTree>
    <p:extLst>
      <p:ext uri="{BB962C8B-B14F-4D97-AF65-F5344CB8AC3E}">
        <p14:creationId xmlns:p14="http://schemas.microsoft.com/office/powerpoint/2010/main" val="2269058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From</a:t>
            </a:r>
            <a:r>
              <a:rPr lang="en-US" altLang="en-US" baseline="0" dirty="0" smtClean="0"/>
              <a:t> the literature – the most common contributing problems</a:t>
            </a:r>
            <a:endParaRPr lang="en-US" altLang="en-US" dirty="0"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57024" indent="-291163">
              <a:defRPr>
                <a:solidFill>
                  <a:schemeClr val="tx1"/>
                </a:solidFill>
                <a:latin typeface="Arial" charset="0"/>
              </a:defRPr>
            </a:lvl2pPr>
            <a:lvl3pPr marL="1164653" indent="-232930">
              <a:defRPr>
                <a:solidFill>
                  <a:schemeClr val="tx1"/>
                </a:solidFill>
                <a:latin typeface="Arial" charset="0"/>
              </a:defRPr>
            </a:lvl3pPr>
            <a:lvl4pPr marL="1630514" indent="-232930">
              <a:defRPr>
                <a:solidFill>
                  <a:schemeClr val="tx1"/>
                </a:solidFill>
                <a:latin typeface="Arial" charset="0"/>
              </a:defRPr>
            </a:lvl4pPr>
            <a:lvl5pPr marL="2096375" indent="-232930">
              <a:defRPr>
                <a:solidFill>
                  <a:schemeClr val="tx1"/>
                </a:solidFill>
                <a:latin typeface="Arial" charset="0"/>
              </a:defRPr>
            </a:lvl5pPr>
            <a:lvl6pPr marL="2562236" indent="-232930" eaLnBrk="0" fontAlgn="base" hangingPunct="0">
              <a:spcBef>
                <a:spcPct val="0"/>
              </a:spcBef>
              <a:spcAft>
                <a:spcPct val="0"/>
              </a:spcAft>
              <a:defRPr>
                <a:solidFill>
                  <a:schemeClr val="tx1"/>
                </a:solidFill>
                <a:latin typeface="Arial" charset="0"/>
              </a:defRPr>
            </a:lvl6pPr>
            <a:lvl7pPr marL="3028096" indent="-232930" eaLnBrk="0" fontAlgn="base" hangingPunct="0">
              <a:spcBef>
                <a:spcPct val="0"/>
              </a:spcBef>
              <a:spcAft>
                <a:spcPct val="0"/>
              </a:spcAft>
              <a:defRPr>
                <a:solidFill>
                  <a:schemeClr val="tx1"/>
                </a:solidFill>
                <a:latin typeface="Arial" charset="0"/>
              </a:defRPr>
            </a:lvl7pPr>
            <a:lvl8pPr marL="3493957" indent="-232930" eaLnBrk="0" fontAlgn="base" hangingPunct="0">
              <a:spcBef>
                <a:spcPct val="0"/>
              </a:spcBef>
              <a:spcAft>
                <a:spcPct val="0"/>
              </a:spcAft>
              <a:defRPr>
                <a:solidFill>
                  <a:schemeClr val="tx1"/>
                </a:solidFill>
                <a:latin typeface="Arial" charset="0"/>
              </a:defRPr>
            </a:lvl8pPr>
            <a:lvl9pPr marL="3959819" indent="-232930" eaLnBrk="0" fontAlgn="base" hangingPunct="0">
              <a:spcBef>
                <a:spcPct val="0"/>
              </a:spcBef>
              <a:spcAft>
                <a:spcPct val="0"/>
              </a:spcAft>
              <a:defRPr>
                <a:solidFill>
                  <a:schemeClr val="tx1"/>
                </a:solidFill>
                <a:latin typeface="Arial" charset="0"/>
              </a:defRPr>
            </a:lvl9pPr>
          </a:lstStyle>
          <a:p>
            <a:fld id="{2343500C-633C-448F-8DA7-F2AE98BF8566}" type="slidenum">
              <a:rPr lang="en-US" altLang="en-US" smtClean="0">
                <a:solidFill>
                  <a:srgbClr val="000000"/>
                </a:solidFill>
              </a:rPr>
              <a:pPr/>
              <a:t>31</a:t>
            </a:fld>
            <a:endParaRPr lang="en-US" altLang="en-US" smtClean="0">
              <a:solidFill>
                <a:srgbClr val="000000"/>
              </a:solidFill>
            </a:endParaRPr>
          </a:p>
        </p:txBody>
      </p:sp>
    </p:spTree>
    <p:extLst>
      <p:ext uri="{BB962C8B-B14F-4D97-AF65-F5344CB8AC3E}">
        <p14:creationId xmlns:p14="http://schemas.microsoft.com/office/powerpoint/2010/main" val="2711309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0"/>
              </a:spcAft>
              <a:buFont typeface="Calibri" panose="020F0502020204030204" pitchFamily="34" charset="0"/>
              <a:buChar char="-"/>
            </a:pPr>
            <a:r>
              <a:rPr lang="en-US" sz="1200" kern="1200" dirty="0">
                <a:solidFill>
                  <a:schemeClr val="tx1"/>
                </a:solidFill>
                <a:latin typeface="Arial" charset="0"/>
                <a:ea typeface="Calibri" panose="020F0502020204030204" pitchFamily="34" charset="0"/>
                <a:cs typeface="Times New Roman" panose="02020603050405020304" pitchFamily="18" charset="0"/>
              </a:rPr>
              <a:t>Interrupting the patient  and not hearing all the symptoms, leads to wrong diagnosis (Osler)</a:t>
            </a:r>
          </a:p>
          <a:p>
            <a:pPr marL="342900" marR="0" lvl="0" indent="-342900">
              <a:lnSpc>
                <a:spcPct val="115000"/>
              </a:lnSpc>
              <a:spcBef>
                <a:spcPts val="0"/>
              </a:spcBef>
              <a:spcAft>
                <a:spcPts val="0"/>
              </a:spcAft>
              <a:buFont typeface="Calibri" panose="020F0502020204030204" pitchFamily="34" charset="0"/>
              <a:buChar char="-"/>
            </a:pPr>
            <a:r>
              <a:rPr lang="en-US" sz="1200" kern="1200" dirty="0">
                <a:solidFill>
                  <a:schemeClr val="tx1"/>
                </a:solidFill>
                <a:latin typeface="Arial" charset="0"/>
                <a:ea typeface="Calibri" panose="020F0502020204030204" pitchFamily="34" charset="0"/>
                <a:cs typeface="Times New Roman" panose="02020603050405020304" pitchFamily="18" charset="0"/>
              </a:rPr>
              <a:t>Not asking about concerns with the treatment plan, patient does not follow through </a:t>
            </a:r>
          </a:p>
          <a:p>
            <a:pPr marL="342900" marR="0" lvl="0" indent="-342900">
              <a:lnSpc>
                <a:spcPct val="115000"/>
              </a:lnSpc>
              <a:spcBef>
                <a:spcPts val="0"/>
              </a:spcBef>
              <a:spcAft>
                <a:spcPts val="0"/>
              </a:spcAft>
              <a:buFont typeface="Calibri" panose="020F0502020204030204" pitchFamily="34" charset="0"/>
              <a:buChar char="-"/>
            </a:pPr>
            <a:r>
              <a:rPr lang="en-US" sz="1200" kern="1200" dirty="0">
                <a:solidFill>
                  <a:schemeClr val="tx1"/>
                </a:solidFill>
                <a:latin typeface="Arial" charset="0"/>
                <a:ea typeface="Calibri" panose="020F0502020204030204" pitchFamily="34" charset="0"/>
                <a:cs typeface="Times New Roman" panose="02020603050405020304" pitchFamily="18" charset="0"/>
              </a:rPr>
              <a:t>Not assuring correct understanding of instructions – unclear explanation, or just asking “ do you have any questions”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spcBef>
                <a:spcPts val="0"/>
              </a:spcBef>
              <a:spcAft>
                <a:spcPts val="0"/>
              </a:spcAft>
              <a:buFont typeface="Calibri" panose="020F0502020204030204" pitchFamily="34" charset="0"/>
              <a:buChar char="-"/>
            </a:pPr>
            <a:r>
              <a:rPr lang="en-US" sz="1200" dirty="0">
                <a:ea typeface="Calibri" panose="020F0502020204030204" pitchFamily="34" charset="0"/>
                <a:cs typeface="Times New Roman" panose="02020603050405020304" pitchFamily="18" charset="0"/>
              </a:rPr>
              <a:t>Not acknowledging uncertainty about diagnosis and explain the expected outcome and need for the patient to call and let the office know</a:t>
            </a:r>
          </a:p>
          <a:p>
            <a:pPr marL="342900" marR="0" lvl="0" indent="-342900">
              <a:lnSpc>
                <a:spcPct val="115000"/>
              </a:lnSpc>
              <a:spcBef>
                <a:spcPts val="0"/>
              </a:spcBef>
              <a:spcAft>
                <a:spcPts val="0"/>
              </a:spcAft>
              <a:buFont typeface="Calibri" panose="020F0502020204030204" pitchFamily="34" charset="0"/>
              <a:buChar char="-"/>
            </a:pPr>
            <a:r>
              <a:rPr lang="en-US" sz="1200" kern="1200" dirty="0">
                <a:solidFill>
                  <a:schemeClr val="tx1"/>
                </a:solidFill>
                <a:latin typeface="Arial" charset="0"/>
                <a:ea typeface="Calibri" panose="020F0502020204030204" pitchFamily="34" charset="0"/>
                <a:cs typeface="Times New Roman" panose="02020603050405020304" pitchFamily="18" charset="0"/>
              </a:rPr>
              <a:t>Incomplete communication about danger signs to watch for with new medications, what to do</a:t>
            </a:r>
          </a:p>
          <a:p>
            <a:pPr marL="342900" marR="0" lvl="0" indent="-342900">
              <a:lnSpc>
                <a:spcPct val="115000"/>
              </a:lnSpc>
              <a:spcBef>
                <a:spcPts val="0"/>
              </a:spcBef>
              <a:spcAft>
                <a:spcPts val="0"/>
              </a:spcAft>
              <a:buFont typeface="Calibri" panose="020F0502020204030204" pitchFamily="34" charset="0"/>
              <a:buChar char="-"/>
            </a:pPr>
            <a:r>
              <a:rPr lang="en-US" sz="1200" kern="1200" dirty="0">
                <a:solidFill>
                  <a:schemeClr val="tx1"/>
                </a:solidFill>
                <a:latin typeface="Arial" charset="0"/>
                <a:ea typeface="Calibri" panose="020F0502020204030204" pitchFamily="34" charset="0"/>
                <a:cs typeface="Times New Roman" panose="02020603050405020304" pitchFamily="18" charset="0"/>
              </a:rPr>
              <a:t>Didn’t check to see that all health issues were raised and discussed, left a problem unaddressed</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34</a:t>
            </a:fld>
            <a:endParaRPr lang="en-US" altLang="en-US"/>
          </a:p>
        </p:txBody>
      </p:sp>
    </p:spTree>
    <p:extLst>
      <p:ext uri="{BB962C8B-B14F-4D97-AF65-F5344CB8AC3E}">
        <p14:creationId xmlns:p14="http://schemas.microsoft.com/office/powerpoint/2010/main" val="521001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all patients.</a:t>
            </a:r>
            <a:r>
              <a:rPr lang="en-US" baseline="0" dirty="0" smtClean="0"/>
              <a:t> As a patient, have you ever been asked if you’ve experienced safety issues?</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srgbClr val="000000"/>
                </a:solidFill>
              </a:rPr>
              <a:pPr/>
              <a:t>43</a:t>
            </a:fld>
            <a:endParaRPr lang="en-US" altLang="en-US">
              <a:solidFill>
                <a:srgbClr val="000000"/>
              </a:solidFill>
            </a:endParaRPr>
          </a:p>
        </p:txBody>
      </p:sp>
    </p:spTree>
    <p:extLst>
      <p:ext uri="{BB962C8B-B14F-4D97-AF65-F5344CB8AC3E}">
        <p14:creationId xmlns:p14="http://schemas.microsoft.com/office/powerpoint/2010/main" val="3174293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44</a:t>
            </a:fld>
            <a:endParaRPr lang="en-US" altLang="en-US"/>
          </a:p>
        </p:txBody>
      </p:sp>
    </p:spTree>
    <p:extLst>
      <p:ext uri="{BB962C8B-B14F-4D97-AF65-F5344CB8AC3E}">
        <p14:creationId xmlns:p14="http://schemas.microsoft.com/office/powerpoint/2010/main" val="3581418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sz="1800" dirty="0"/>
          </a:p>
          <a:p>
            <a:endParaRPr lang="en-US" sz="1800" dirty="0"/>
          </a:p>
          <a:p>
            <a:r>
              <a:rPr lang="en-US" sz="1800" dirty="0"/>
              <a:t>Need to know baseline before you can increase or decrease by xx%</a:t>
            </a:r>
          </a:p>
        </p:txBody>
      </p:sp>
      <p:sp>
        <p:nvSpPr>
          <p:cNvPr id="4" name="Slide Number Placeholder 3"/>
          <p:cNvSpPr>
            <a:spLocks noGrp="1"/>
          </p:cNvSpPr>
          <p:nvPr>
            <p:ph type="sldNum" sz="quarter" idx="10"/>
          </p:nvPr>
        </p:nvSpPr>
        <p:spPr/>
        <p:txBody>
          <a:bodyPr/>
          <a:lstStyle/>
          <a:p>
            <a:fld id="{87F68DC3-0E15-4337-B5AC-5AECE6E57C63}" type="slidenum">
              <a:rPr lang="en-US" smtClean="0"/>
              <a:t>46</a:t>
            </a:fld>
            <a:endParaRPr lang="en-US"/>
          </a:p>
        </p:txBody>
      </p:sp>
    </p:spTree>
    <p:extLst>
      <p:ext uri="{BB962C8B-B14F-4D97-AF65-F5344CB8AC3E}">
        <p14:creationId xmlns:p14="http://schemas.microsoft.com/office/powerpoint/2010/main" val="2705491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t>47</a:t>
            </a:fld>
            <a:endParaRPr lang="en-US"/>
          </a:p>
        </p:txBody>
      </p:sp>
      <p:sp>
        <p:nvSpPr>
          <p:cNvPr id="8" name="TextBox 9"/>
          <p:cNvSpPr txBox="1">
            <a:spLocks noChangeArrowheads="1"/>
          </p:cNvSpPr>
          <p:nvPr/>
        </p:nvSpPr>
        <p:spPr bwMode="auto">
          <a:xfrm>
            <a:off x="1371600" y="5479648"/>
            <a:ext cx="4038600" cy="457200"/>
          </a:xfrm>
          <a:prstGeom prst="rect">
            <a:avLst/>
          </a:prstGeom>
          <a:noFill/>
          <a:ln w="9525">
            <a:noFill/>
            <a:miter lim="800000"/>
            <a:headEnd/>
            <a:tailEnd/>
          </a:ln>
        </p:spPr>
        <p:txBody>
          <a:bodyPr>
            <a:spAutoFit/>
          </a:bodyPr>
          <a:lstStyle/>
          <a:p>
            <a:pPr eaLnBrk="0" hangingPunct="0"/>
            <a:r>
              <a:rPr lang="en-US" sz="2400" dirty="0"/>
              <a:t>“</a:t>
            </a:r>
            <a:r>
              <a:rPr lang="en-US" sz="2400" u="sng" dirty="0"/>
              <a:t>Some</a:t>
            </a:r>
            <a:r>
              <a:rPr lang="en-US" sz="2400" dirty="0"/>
              <a:t> is not a number.”</a:t>
            </a:r>
          </a:p>
        </p:txBody>
      </p:sp>
      <p:sp>
        <p:nvSpPr>
          <p:cNvPr id="9" name="TextBox 10"/>
          <p:cNvSpPr txBox="1">
            <a:spLocks noChangeArrowheads="1"/>
          </p:cNvSpPr>
          <p:nvPr/>
        </p:nvSpPr>
        <p:spPr bwMode="auto">
          <a:xfrm>
            <a:off x="1827213" y="6013048"/>
            <a:ext cx="3733800" cy="457200"/>
          </a:xfrm>
          <a:prstGeom prst="rect">
            <a:avLst/>
          </a:prstGeom>
          <a:noFill/>
          <a:ln w="9525">
            <a:noFill/>
            <a:miter lim="800000"/>
            <a:headEnd/>
            <a:tailEnd/>
          </a:ln>
        </p:spPr>
        <p:txBody>
          <a:bodyPr>
            <a:spAutoFit/>
          </a:bodyPr>
          <a:lstStyle/>
          <a:p>
            <a:pPr eaLnBrk="0" hangingPunct="0"/>
            <a:r>
              <a:rPr lang="en-US" sz="2400"/>
              <a:t>“</a:t>
            </a:r>
            <a:r>
              <a:rPr lang="en-US" sz="2400" u="sng"/>
              <a:t>Soon</a:t>
            </a:r>
            <a:r>
              <a:rPr lang="en-US" sz="2400"/>
              <a:t> is not a time.”</a:t>
            </a:r>
          </a:p>
        </p:txBody>
      </p:sp>
      <p:sp>
        <p:nvSpPr>
          <p:cNvPr id="10" name="TextBox 11"/>
          <p:cNvSpPr txBox="1">
            <a:spLocks noChangeArrowheads="1"/>
          </p:cNvSpPr>
          <p:nvPr/>
        </p:nvSpPr>
        <p:spPr bwMode="auto">
          <a:xfrm>
            <a:off x="2362200" y="6546448"/>
            <a:ext cx="3733800" cy="457200"/>
          </a:xfrm>
          <a:prstGeom prst="rect">
            <a:avLst/>
          </a:prstGeom>
          <a:noFill/>
          <a:ln w="9525">
            <a:noFill/>
            <a:miter lim="800000"/>
            <a:headEnd/>
            <a:tailEnd/>
          </a:ln>
        </p:spPr>
        <p:txBody>
          <a:bodyPr>
            <a:spAutoFit/>
          </a:bodyPr>
          <a:lstStyle/>
          <a:p>
            <a:pPr eaLnBrk="0" hangingPunct="0"/>
            <a:r>
              <a:rPr lang="en-US" sz="2400" dirty="0"/>
              <a:t>“</a:t>
            </a:r>
            <a:r>
              <a:rPr lang="en-US" sz="2400" u="sng" dirty="0"/>
              <a:t>Hope</a:t>
            </a:r>
            <a:r>
              <a:rPr lang="en-US" sz="2400" dirty="0"/>
              <a:t> is not a plan.”</a:t>
            </a:r>
          </a:p>
        </p:txBody>
      </p:sp>
    </p:spTree>
    <p:extLst>
      <p:ext uri="{BB962C8B-B14F-4D97-AF65-F5344CB8AC3E}">
        <p14:creationId xmlns:p14="http://schemas.microsoft.com/office/powerpoint/2010/main" val="4245703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Is</a:t>
            </a:r>
            <a:r>
              <a:rPr lang="en-US" altLang="en-US" baseline="0" dirty="0" smtClean="0"/>
              <a:t> the defect not completing the step?  We want to make clear that looking for defects/problems is more than just missing a step?  (</a:t>
            </a:r>
            <a:r>
              <a:rPr lang="en-US" altLang="en-US" baseline="0" dirty="0" err="1" smtClean="0"/>
              <a:t>ie</a:t>
            </a:r>
            <a:r>
              <a:rPr lang="en-US" altLang="en-US" baseline="0" dirty="0" smtClean="0"/>
              <a:t>. someone is administering the vaccine but not reliably the correct vaccine)</a:t>
            </a:r>
            <a:endParaRPr lang="en-US" altLang="en-US" dirty="0" smtClean="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4BB063C8-040B-4328-8EAF-6F50492378BB}" type="slidenum">
              <a:rPr lang="en-US" altLang="en-US">
                <a:solidFill>
                  <a:prstClr val="black"/>
                </a:solidFill>
                <a:latin typeface="Arial" charset="0"/>
                <a:cs typeface="Arial" charset="0"/>
              </a:rPr>
              <a:pPr eaLnBrk="1" hangingPunct="1"/>
              <a:t>50</a:t>
            </a:fld>
            <a:endParaRPr lang="en-US" altLang="en-US">
              <a:solidFill>
                <a:prstClr val="black"/>
              </a:solidFill>
              <a:latin typeface="Arial" charset="0"/>
              <a:cs typeface="Arial" charset="0"/>
            </a:endParaRPr>
          </a:p>
        </p:txBody>
      </p:sp>
    </p:spTree>
    <p:extLst>
      <p:ext uri="{BB962C8B-B14F-4D97-AF65-F5344CB8AC3E}">
        <p14:creationId xmlns:p14="http://schemas.microsoft.com/office/powerpoint/2010/main" val="2409042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Example of exercise</a:t>
            </a:r>
            <a:r>
              <a:rPr lang="en-US" baseline="0" dirty="0" smtClean="0"/>
              <a:t> to help determine root cause.</a:t>
            </a:r>
          </a:p>
          <a:p>
            <a:endParaRPr lang="en-US" baseline="0" dirty="0" smtClean="0"/>
          </a:p>
          <a:p>
            <a:r>
              <a:rPr lang="en-US" baseline="0" dirty="0" smtClean="0"/>
              <a:t>(Can give example of something from their unit.)</a:t>
            </a:r>
          </a:p>
        </p:txBody>
      </p:sp>
      <p:sp>
        <p:nvSpPr>
          <p:cNvPr id="4" name="Slide Number Placeholder 3"/>
          <p:cNvSpPr>
            <a:spLocks noGrp="1"/>
          </p:cNvSpPr>
          <p:nvPr>
            <p:ph type="sldNum" sz="quarter" idx="10"/>
          </p:nvPr>
        </p:nvSpPr>
        <p:spPr/>
        <p:txBody>
          <a:bodyPr/>
          <a:lstStyle/>
          <a:p>
            <a:fld id="{B31EFADA-6FFB-4657-A5E2-319669E8F095}"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3252431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55</a:t>
            </a:fld>
            <a:endParaRPr lang="en-US"/>
          </a:p>
        </p:txBody>
      </p:sp>
    </p:spTree>
    <p:extLst>
      <p:ext uri="{BB962C8B-B14F-4D97-AF65-F5344CB8AC3E}">
        <p14:creationId xmlns:p14="http://schemas.microsoft.com/office/powerpoint/2010/main" val="2116975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56</a:t>
            </a:fld>
            <a:endParaRPr lang="en-US"/>
          </a:p>
        </p:txBody>
      </p:sp>
    </p:spTree>
    <p:extLst>
      <p:ext uri="{BB962C8B-B14F-4D97-AF65-F5344CB8AC3E}">
        <p14:creationId xmlns:p14="http://schemas.microsoft.com/office/powerpoint/2010/main" val="4220131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57</a:t>
            </a:fld>
            <a:endParaRPr lang="en-US"/>
          </a:p>
        </p:txBody>
      </p:sp>
    </p:spTree>
    <p:extLst>
      <p:ext uri="{BB962C8B-B14F-4D97-AF65-F5344CB8AC3E}">
        <p14:creationId xmlns:p14="http://schemas.microsoft.com/office/powerpoint/2010/main" val="3057227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58</a:t>
            </a:fld>
            <a:endParaRPr lang="en-US"/>
          </a:p>
        </p:txBody>
      </p:sp>
    </p:spTree>
    <p:extLst>
      <p:ext uri="{BB962C8B-B14F-4D97-AF65-F5344CB8AC3E}">
        <p14:creationId xmlns:p14="http://schemas.microsoft.com/office/powerpoint/2010/main" val="40407959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59</a:t>
            </a:fld>
            <a:endParaRPr lang="en-US"/>
          </a:p>
        </p:txBody>
      </p:sp>
    </p:spTree>
    <p:extLst>
      <p:ext uri="{BB962C8B-B14F-4D97-AF65-F5344CB8AC3E}">
        <p14:creationId xmlns:p14="http://schemas.microsoft.com/office/powerpoint/2010/main" val="10349066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F68DC3-0E15-4337-B5AC-5AECE6E57C63}" type="slidenum">
              <a:rPr lang="en-US" smtClean="0"/>
              <a:t>67</a:t>
            </a:fld>
            <a:endParaRPr lang="en-US"/>
          </a:p>
        </p:txBody>
      </p:sp>
    </p:spTree>
    <p:extLst>
      <p:ext uri="{BB962C8B-B14F-4D97-AF65-F5344CB8AC3E}">
        <p14:creationId xmlns:p14="http://schemas.microsoft.com/office/powerpoint/2010/main" val="21664436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F68DC3-0E15-4337-B5AC-5AECE6E57C63}" type="slidenum">
              <a:rPr lang="en-US" smtClean="0"/>
              <a:t>68</a:t>
            </a:fld>
            <a:endParaRPr lang="en-US"/>
          </a:p>
        </p:txBody>
      </p:sp>
    </p:spTree>
    <p:extLst>
      <p:ext uri="{BB962C8B-B14F-4D97-AF65-F5344CB8AC3E}">
        <p14:creationId xmlns:p14="http://schemas.microsoft.com/office/powerpoint/2010/main" val="3246386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F68DC3-0E15-4337-B5AC-5AECE6E57C63}" type="slidenum">
              <a:rPr lang="en-US" smtClean="0"/>
              <a:t>69</a:t>
            </a:fld>
            <a:endParaRPr lang="en-US"/>
          </a:p>
        </p:txBody>
      </p:sp>
    </p:spTree>
    <p:extLst>
      <p:ext uri="{BB962C8B-B14F-4D97-AF65-F5344CB8AC3E}">
        <p14:creationId xmlns:p14="http://schemas.microsoft.com/office/powerpoint/2010/main" val="22398807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F68DC3-0E15-4337-B5AC-5AECE6E57C63}" type="slidenum">
              <a:rPr lang="en-US" smtClean="0"/>
              <a:t>70</a:t>
            </a:fld>
            <a:endParaRPr lang="en-US"/>
          </a:p>
        </p:txBody>
      </p:sp>
    </p:spTree>
    <p:extLst>
      <p:ext uri="{BB962C8B-B14F-4D97-AF65-F5344CB8AC3E}">
        <p14:creationId xmlns:p14="http://schemas.microsoft.com/office/powerpoint/2010/main" val="85576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95B1BA-C719-4621-888F-C5C7431F72DB}" type="datetime1">
              <a:rPr lang="en-US" smtClean="0"/>
              <a:t>2/14/2017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2372993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C39731-4068-4203-B372-720877592A5B}" type="datetime1">
              <a:rPr lang="en-US" smtClean="0"/>
              <a:t>2/14/2017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1562985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3CA404-E982-4531-B054-F2D0538AB437}" type="datetime1">
              <a:rPr lang="en-US" smtClean="0"/>
              <a:t>2/14/2017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83147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B6A7C9-C7D7-4788-B265-05EE76FEE3FB}" type="datetime1">
              <a:rPr lang="en-US" smtClean="0"/>
              <a:t>2/14/2017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995986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B75273-525B-4D6E-A502-EA689A43BA8A}" type="datetime1">
              <a:rPr lang="en-US" smtClean="0"/>
              <a:t>2/14/2017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157000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32F6363-4FA5-4DD1-8F80-27280823F5A2}" type="datetime1">
              <a:rPr lang="en-US" smtClean="0"/>
              <a:t>2/14/2017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410072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96F0FC-A2C9-4179-9CFD-85626BE1FB5D}" type="datetime1">
              <a:rPr lang="en-US" smtClean="0"/>
              <a:t>2/14/2017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508050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632FEB3-EA63-4DCE-8908-D0ED6B655C3B}" type="datetime1">
              <a:rPr lang="en-US" smtClean="0"/>
              <a:t>2/14/2017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855370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C2F879C-480A-4B33-ADDF-4E182A08645F}" type="datetime1">
              <a:rPr lang="en-US" smtClean="0"/>
              <a:t>2/14/2017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058694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E6A88-2899-41E5-A6A1-65BA251E1387}" type="datetime1">
              <a:rPr lang="en-US" smtClean="0"/>
              <a:t>2/14/2017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240178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868EEC-3E03-4C5B-8943-99AB0C031FAB}" type="datetime1">
              <a:rPr lang="en-US" smtClean="0"/>
              <a:t>2/14/2017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2622988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0172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7775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822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0789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28875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9933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5659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6657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240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0710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48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447801"/>
            <a:ext cx="8229600" cy="441960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2"/>
          <p:cNvSpPr>
            <a:spLocks noGrp="1"/>
          </p:cNvSpPr>
          <p:nvPr>
            <p:ph type="sldNum" sz="quarter" idx="4"/>
          </p:nvPr>
        </p:nvSpPr>
        <p:spPr>
          <a:xfrm>
            <a:off x="4343400" y="6324600"/>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6688990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58233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683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0448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42648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9750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7307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5849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50256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587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89148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291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wm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B229C8-CDCB-49F6-B1E5-7FF4443FD87B}" type="datetime1">
              <a:rPr lang="en-US" smtClean="0"/>
              <a:t>2/14/2017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A743B7-4783-42B4-A417-17CDBD9DB73F}" type="slidenum">
              <a:rPr lang="en-US" smtClean="0"/>
              <a:t>‹#›</a:t>
            </a:fld>
            <a:endParaRPr lang="en-US"/>
          </a:p>
        </p:txBody>
      </p:sp>
    </p:spTree>
    <p:extLst>
      <p:ext uri="{BB962C8B-B14F-4D97-AF65-F5344CB8AC3E}">
        <p14:creationId xmlns:p14="http://schemas.microsoft.com/office/powerpoint/2010/main" val="11445568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685800" y="19812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0" eaLnBrk="0" fontAlgn="base" hangingPunct="0">
              <a:spcBef>
                <a:spcPct val="0"/>
              </a:spcBef>
              <a:spcAft>
                <a:spcPct val="0"/>
              </a:spcAft>
            </a:pPr>
            <a:fld id="{C41AC441-1C5B-4780-8A3D-9335E012FECA}" type="slidenum">
              <a:rPr lang="en-US" altLang="en-US" smtClean="0">
                <a:solidFill>
                  <a:srgbClr val="000000"/>
                </a:solidFill>
                <a:cs typeface="Arial" charset="0"/>
              </a:rPr>
              <a:pPr defTabSz="914400" eaLnBrk="0" fontAlgn="base" hangingPunct="0">
                <a:spcBef>
                  <a:spcPct val="0"/>
                </a:spcBef>
                <a:spcAft>
                  <a:spcPct val="0"/>
                </a:spcAft>
              </a:pPr>
              <a:t>‹#›</a:t>
            </a:fld>
            <a:endParaRPr lang="en-US" altLang="en-US">
              <a:solidFill>
                <a:srgbClr val="000000"/>
              </a:solidFill>
              <a:cs typeface="Arial" charset="0"/>
            </a:endParaRPr>
          </a:p>
        </p:txBody>
      </p:sp>
      <p:sp>
        <p:nvSpPr>
          <p:cNvPr id="13319" name="Line 7"/>
          <p:cNvSpPr>
            <a:spLocks noChangeShapeType="1"/>
          </p:cNvSpPr>
          <p:nvPr/>
        </p:nvSpPr>
        <p:spPr bwMode="auto">
          <a:xfrm>
            <a:off x="685800" y="17526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n-US" sz="2400">
              <a:solidFill>
                <a:srgbClr val="000000"/>
              </a:solidFill>
              <a:cs typeface="Arial" charset="0"/>
            </a:endParaRPr>
          </a:p>
        </p:txBody>
      </p:sp>
      <p:pic>
        <p:nvPicPr>
          <p:cNvPr id="13322" name="Picture 5" descr="Mass Coalition logo.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4801" y="6085400"/>
            <a:ext cx="3047999" cy="5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a:blip r:embed="rId15" cstate="print">
            <a:extLst>
              <a:ext uri="{28A0092B-C50C-407E-A947-70E740481C1C}">
                <a14:useLocalDpi xmlns:a14="http://schemas.microsoft.com/office/drawing/2010/main" val="0"/>
              </a:ext>
            </a:extLst>
          </a:blip>
          <a:stretch>
            <a:fillRect/>
          </a:stretch>
        </p:blipFill>
        <p:spPr>
          <a:xfrm>
            <a:off x="6019800" y="5928711"/>
            <a:ext cx="2971800" cy="879940"/>
          </a:xfrm>
          <a:prstGeom prst="rect">
            <a:avLst/>
          </a:prstGeom>
        </p:spPr>
      </p:pic>
    </p:spTree>
    <p:extLst>
      <p:ext uri="{BB962C8B-B14F-4D97-AF65-F5344CB8AC3E}">
        <p14:creationId xmlns:p14="http://schemas.microsoft.com/office/powerpoint/2010/main" val="12221599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Monotype Sort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Monotype Sort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Monotype Sorts"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15" name="Rectangle 3"/>
          <p:cNvSpPr>
            <a:spLocks noGrp="1" noChangeArrowheads="1"/>
          </p:cNvSpPr>
          <p:nvPr>
            <p:ph type="body" idx="1"/>
          </p:nvPr>
        </p:nvSpPr>
        <p:spPr bwMode="auto">
          <a:xfrm>
            <a:off x="685800" y="19812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0" eaLnBrk="0" fontAlgn="base" hangingPunct="0">
              <a:spcBef>
                <a:spcPct val="0"/>
              </a:spcBef>
              <a:spcAft>
                <a:spcPct val="0"/>
              </a:spcAft>
            </a:pPr>
            <a:fld id="{C41AC441-1C5B-4780-8A3D-9335E012FECA}" type="slidenum">
              <a:rPr lang="en-US" altLang="en-US" smtClean="0">
                <a:solidFill>
                  <a:srgbClr val="000000"/>
                </a:solidFill>
              </a:rPr>
              <a:pPr defTabSz="914400" eaLnBrk="0" fontAlgn="base" hangingPunct="0">
                <a:spcBef>
                  <a:spcPct val="0"/>
                </a:spcBef>
                <a:spcAft>
                  <a:spcPct val="0"/>
                </a:spcAft>
              </a:pPr>
              <a:t>‹#›</a:t>
            </a:fld>
            <a:endParaRPr lang="en-US" altLang="en-US">
              <a:solidFill>
                <a:srgbClr val="000000"/>
              </a:solidFill>
            </a:endParaRPr>
          </a:p>
        </p:txBody>
      </p:sp>
      <p:sp>
        <p:nvSpPr>
          <p:cNvPr id="13319" name="Line 7"/>
          <p:cNvSpPr>
            <a:spLocks noChangeShapeType="1"/>
          </p:cNvSpPr>
          <p:nvPr/>
        </p:nvSpPr>
        <p:spPr bwMode="auto">
          <a:xfrm>
            <a:off x="685800" y="17526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n-US" sz="2400">
              <a:solidFill>
                <a:srgbClr val="000000"/>
              </a:solidFill>
            </a:endParaRPr>
          </a:p>
        </p:txBody>
      </p:sp>
      <p:pic>
        <p:nvPicPr>
          <p:cNvPr id="13322" name="Picture 5" descr="Mass Coalition logo.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1" y="6085400"/>
            <a:ext cx="3047999" cy="5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a:blip r:embed="rId14" cstate="print">
            <a:extLst>
              <a:ext uri="{28A0092B-C50C-407E-A947-70E740481C1C}">
                <a14:useLocalDpi xmlns:a14="http://schemas.microsoft.com/office/drawing/2010/main" val="0"/>
              </a:ext>
            </a:extLst>
          </a:blip>
          <a:stretch>
            <a:fillRect/>
          </a:stretch>
        </p:blipFill>
        <p:spPr>
          <a:xfrm>
            <a:off x="6019800" y="5928711"/>
            <a:ext cx="2971800" cy="879940"/>
          </a:xfrm>
          <a:prstGeom prst="rect">
            <a:avLst/>
          </a:prstGeom>
        </p:spPr>
      </p:pic>
    </p:spTree>
    <p:extLst>
      <p:ext uri="{BB962C8B-B14F-4D97-AF65-F5344CB8AC3E}">
        <p14:creationId xmlns:p14="http://schemas.microsoft.com/office/powerpoint/2010/main" val="38574797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Monotype Sort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Monotype Sort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Monotype Sorts"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hemeOverride" Target="../theme/themeOverride2.x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3.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hyperlink" Target="http://www.rch.org.au/uploadedImages/Main/Content/quality/Washington%20Monument.jpg" TargetMode="Externa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hyperlink" Target="http://www.ihi.org/education/IHIOpenSchool/resources/Pages/AudioandVideo/Whiteboard3.aspx" TargetMode="External"/><Relationship Id="rId2" Type="http://schemas.openxmlformats.org/officeDocument/2006/relationships/slideLayout" Target="../slideLayouts/slideLayout13.xml"/><Relationship Id="rId1" Type="http://schemas.openxmlformats.org/officeDocument/2006/relationships/themeOverride" Target="../theme/themeOverride6.xml"/><Relationship Id="rId6" Type="http://schemas.openxmlformats.org/officeDocument/2006/relationships/hyperlink" Target="http://www.ihi.org/education/IHIOpenSchool/resources/Pages/AudioandVideo/Whiteboard6.aspx" TargetMode="External"/><Relationship Id="rId5" Type="http://schemas.openxmlformats.org/officeDocument/2006/relationships/hyperlink" Target="http://www.ihi.org/education/IHIOpenSchool/resources/Pages/AudioandVideo/Whiteboard5.aspx" TargetMode="External"/><Relationship Id="rId4" Type="http://schemas.openxmlformats.org/officeDocument/2006/relationships/hyperlink" Target="http://www.ihi.org/education/IHIOpenSchool/resources/Pages/AudioandVideo/Whiteboard4.aspx" TargetMode="Externa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7.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8.xml"/></Relationships>
</file>

<file path=ppt/slides/_rels/slide6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13.xml"/><Relationship Id="rId1" Type="http://schemas.openxmlformats.org/officeDocument/2006/relationships/themeOverride" Target="../theme/themeOverride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0.xml"/></Relationships>
</file>

<file path=ppt/slides/_rels/slide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www.ted.com/talks/tom_wujec_got_a_wicked_problem_first_tell_me_how_you_make_toast#t-37362" TargetMode="External"/><Relationship Id="rId2" Type="http://schemas.openxmlformats.org/officeDocument/2006/relationships/hyperlink" Target="https://www.ted.com/talks/ernesto_sirolli_want_to_help_someone_shut_up_and_listen" TargetMode="External"/><Relationship Id="rId1" Type="http://schemas.openxmlformats.org/officeDocument/2006/relationships/slideLayout" Target="../slideLayouts/slideLayout2.xml"/><Relationship Id="rId6" Type="http://schemas.openxmlformats.org/officeDocument/2006/relationships/hyperlink" Target="https://www.youtube.com/watch?v=yfcE_Q-IRFg" TargetMode="External"/><Relationship Id="rId5" Type="http://schemas.openxmlformats.org/officeDocument/2006/relationships/hyperlink" Target="https://www.ted.com/talks/astro_teller_the_unexpected_benefit_of_celebrating_failure" TargetMode="External"/><Relationship Id="rId4" Type="http://schemas.openxmlformats.org/officeDocument/2006/relationships/hyperlink" Target="https://www.youtube.com/watch?v=I7m-iAX3PO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741" y="2312118"/>
            <a:ext cx="8265458" cy="1783365"/>
          </a:xfrm>
        </p:spPr>
        <p:txBody>
          <a:bodyPr>
            <a:noAutofit/>
          </a:bodyPr>
          <a:lstStyle/>
          <a:p>
            <a:r>
              <a:rPr lang="en-US" sz="3200" b="1" dirty="0" smtClean="0"/>
              <a:t>Teaching &amp; Coaching: </a:t>
            </a:r>
            <a:br>
              <a:rPr lang="en-US" sz="3200" b="1" dirty="0" smtClean="0"/>
            </a:br>
            <a:r>
              <a:rPr lang="en-US" sz="3200" b="1" dirty="0" smtClean="0"/>
              <a:t/>
            </a:r>
            <a:br>
              <a:rPr lang="en-US" sz="3200" b="1" dirty="0" smtClean="0"/>
            </a:br>
            <a:r>
              <a:rPr lang="en-US" sz="3200" b="1" dirty="0" smtClean="0"/>
              <a:t>Patient </a:t>
            </a:r>
            <a:r>
              <a:rPr lang="en-US" sz="3200" b="1" dirty="0"/>
              <a:t>Safety </a:t>
            </a:r>
            <a:r>
              <a:rPr lang="en-US" sz="3200" b="1" dirty="0" smtClean="0"/>
              <a:t>Science and </a:t>
            </a:r>
            <a:br>
              <a:rPr lang="en-US" sz="3200" b="1" dirty="0" smtClean="0"/>
            </a:br>
            <a:r>
              <a:rPr lang="en-US" sz="3200" b="1" dirty="0" smtClean="0"/>
              <a:t>the Model for Improvement </a:t>
            </a:r>
            <a:endParaRPr lang="en-US" sz="3200" dirty="0"/>
          </a:p>
        </p:txBody>
      </p:sp>
      <p:sp>
        <p:nvSpPr>
          <p:cNvPr id="4" name="Slide Number Placeholder 3"/>
          <p:cNvSpPr>
            <a:spLocks noGrp="1"/>
          </p:cNvSpPr>
          <p:nvPr>
            <p:ph type="sldNum" sz="quarter" idx="12"/>
          </p:nvPr>
        </p:nvSpPr>
        <p:spPr/>
        <p:txBody>
          <a:bodyPr/>
          <a:lstStyle/>
          <a:p>
            <a:fld id="{70A743B7-4783-42B4-A417-17CDBD9DB73F}" type="slidenum">
              <a:rPr lang="en-US" smtClean="0">
                <a:solidFill>
                  <a:srgbClr val="000000"/>
                </a:solidFill>
              </a:rPr>
              <a:pPr/>
              <a:t>1</a:t>
            </a:fld>
            <a:endParaRPr lang="en-US" dirty="0">
              <a:solidFill>
                <a:srgbClr val="000000"/>
              </a:solidFill>
            </a:endParaRPr>
          </a:p>
        </p:txBody>
      </p:sp>
      <p:sp>
        <p:nvSpPr>
          <p:cNvPr id="5" name="Subtitle 4"/>
          <p:cNvSpPr>
            <a:spLocks noGrp="1"/>
          </p:cNvSpPr>
          <p:nvPr>
            <p:ph type="subTitle" idx="1"/>
          </p:nvPr>
        </p:nvSpPr>
        <p:spPr>
          <a:xfrm>
            <a:off x="1579745" y="5061999"/>
            <a:ext cx="5776175" cy="576801"/>
          </a:xfrm>
        </p:spPr>
        <p:txBody>
          <a:bodyPr/>
          <a:lstStyle/>
          <a:p>
            <a:r>
              <a:rPr lang="en-US" sz="2400" dirty="0" smtClean="0"/>
              <a:t>January 2017</a:t>
            </a:r>
            <a:endParaRPr lang="en-US" sz="2400" dirty="0"/>
          </a:p>
        </p:txBody>
      </p:sp>
    </p:spTree>
    <p:extLst>
      <p:ext uri="{BB962C8B-B14F-4D97-AF65-F5344CB8AC3E}">
        <p14:creationId xmlns:p14="http://schemas.microsoft.com/office/powerpoint/2010/main" val="6128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73479"/>
            <a:ext cx="8382000" cy="1143000"/>
          </a:xfrm>
        </p:spPr>
        <p:txBody>
          <a:bodyPr/>
          <a:lstStyle/>
          <a:p>
            <a:r>
              <a:rPr lang="en-US" dirty="0" smtClean="0"/>
              <a:t>Stop “Putting out Same Fires” Everyday!</a:t>
            </a:r>
            <a:endParaRPr lang="en-US" dirty="0"/>
          </a:p>
        </p:txBody>
      </p:sp>
      <p:sp>
        <p:nvSpPr>
          <p:cNvPr id="3" name="Content Placeholder 2"/>
          <p:cNvSpPr>
            <a:spLocks noGrp="1"/>
          </p:cNvSpPr>
          <p:nvPr>
            <p:ph idx="1"/>
          </p:nvPr>
        </p:nvSpPr>
        <p:spPr>
          <a:xfrm>
            <a:off x="363415" y="1828800"/>
            <a:ext cx="8452339" cy="4114800"/>
          </a:xfrm>
        </p:spPr>
        <p:txBody>
          <a:bodyPr/>
          <a:lstStyle/>
          <a:p>
            <a:pPr lvl="0">
              <a:buFont typeface="Wingdings" panose="05000000000000000000" pitchFamily="2" charset="2"/>
              <a:buChar char="§"/>
            </a:pPr>
            <a:r>
              <a:rPr lang="en-US" sz="2400" dirty="0"/>
              <a:t>Practice managers/staff - often dealing with familiar </a:t>
            </a:r>
            <a:r>
              <a:rPr lang="en-US" sz="2400" dirty="0" smtClean="0"/>
              <a:t>problems </a:t>
            </a:r>
            <a:endParaRPr lang="en-US" sz="2800" dirty="0" smtClean="0"/>
          </a:p>
          <a:p>
            <a:pPr lvl="1">
              <a:buFont typeface="Wingdings" panose="05000000000000000000" pitchFamily="2" charset="2"/>
              <a:buChar char="§"/>
            </a:pPr>
            <a:r>
              <a:rPr lang="en-US" sz="2000" dirty="0" smtClean="0"/>
              <a:t>Sometimes </a:t>
            </a:r>
            <a:r>
              <a:rPr lang="en-US" sz="2000" dirty="0"/>
              <a:t>feel stuck - “what are you going to do?”  </a:t>
            </a:r>
          </a:p>
          <a:p>
            <a:pPr lvl="1">
              <a:buFont typeface="Wingdings" panose="05000000000000000000" pitchFamily="2" charset="2"/>
              <a:buChar char="§"/>
            </a:pPr>
            <a:r>
              <a:rPr lang="en-US" sz="2000" dirty="0" smtClean="0"/>
              <a:t>Feel </a:t>
            </a:r>
            <a:r>
              <a:rPr lang="en-US" sz="2000" dirty="0"/>
              <a:t>“helpless” but we </a:t>
            </a:r>
            <a:r>
              <a:rPr lang="en-US" sz="2000" dirty="0" smtClean="0"/>
              <a:t>want to help this patient </a:t>
            </a:r>
            <a:r>
              <a:rPr lang="en-US" sz="2000" dirty="0"/>
              <a:t>so we just </a:t>
            </a:r>
            <a:r>
              <a:rPr lang="en-US" sz="2000" dirty="0" smtClean="0"/>
              <a:t>address it for this patient, and the next… but we don’t solve the underlying problem </a:t>
            </a:r>
            <a:endParaRPr lang="en-US" sz="2000" dirty="0"/>
          </a:p>
          <a:p>
            <a:pPr lvl="0">
              <a:buFont typeface="Wingdings" panose="05000000000000000000" pitchFamily="2" charset="2"/>
              <a:buChar char="§"/>
            </a:pPr>
            <a:r>
              <a:rPr lang="en-US" sz="2400" dirty="0"/>
              <a:t>Learning and using improvement skills </a:t>
            </a:r>
          </a:p>
          <a:p>
            <a:pPr lvl="1">
              <a:buFont typeface="Wingdings" panose="05000000000000000000" pitchFamily="2" charset="2"/>
              <a:buChar char="§"/>
            </a:pPr>
            <a:r>
              <a:rPr lang="en-US" sz="2000" dirty="0"/>
              <a:t>Gives you the confidence to  work with your team</a:t>
            </a:r>
          </a:p>
          <a:p>
            <a:pPr lvl="1">
              <a:buFont typeface="Wingdings" panose="05000000000000000000" pitchFamily="2" charset="2"/>
              <a:buChar char="§"/>
            </a:pPr>
            <a:r>
              <a:rPr lang="en-US" sz="2000" dirty="0"/>
              <a:t>Define aim  - Test changes</a:t>
            </a:r>
          </a:p>
          <a:p>
            <a:pPr lvl="1">
              <a:buFont typeface="Wingdings" panose="05000000000000000000" pitchFamily="2" charset="2"/>
              <a:buChar char="§"/>
            </a:pPr>
            <a:r>
              <a:rPr lang="en-US" sz="2000" dirty="0"/>
              <a:t>Implement proven solutions</a:t>
            </a:r>
          </a:p>
          <a:p>
            <a:pPr lvl="1">
              <a:buFont typeface="Wingdings" panose="05000000000000000000" pitchFamily="2" charset="2"/>
              <a:buChar char="§"/>
            </a:pPr>
            <a:r>
              <a:rPr lang="en-US" sz="2000" dirty="0"/>
              <a:t>Fix the problem once and for </a:t>
            </a:r>
            <a:r>
              <a:rPr lang="en-US" sz="2000" dirty="0" smtClean="0"/>
              <a:t>all</a:t>
            </a:r>
          </a:p>
          <a:p>
            <a:pPr marL="57150" indent="0">
              <a:buNone/>
            </a:pPr>
            <a:r>
              <a:rPr lang="en-US" sz="2400" dirty="0"/>
              <a:t>Y</a:t>
            </a:r>
            <a:r>
              <a:rPr lang="en-US" sz="2400" dirty="0" smtClean="0"/>
              <a:t>ou </a:t>
            </a:r>
            <a:r>
              <a:rPr lang="en-US" sz="2400" dirty="0"/>
              <a:t>are not </a:t>
            </a:r>
            <a:r>
              <a:rPr lang="en-US" sz="2400" dirty="0" smtClean="0"/>
              <a:t>helpless – you can fix the problem once and for all!</a:t>
            </a:r>
            <a:endParaRPr lang="en-US" sz="2400"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solidFill>
                  <a:srgbClr val="000000"/>
                </a:solidFill>
              </a:rPr>
              <a:pPr/>
              <a:t>2</a:t>
            </a:fld>
            <a:endParaRPr lang="en-US" altLang="en-US">
              <a:solidFill>
                <a:srgbClr val="000000"/>
              </a:solidFill>
            </a:endParaRPr>
          </a:p>
        </p:txBody>
      </p:sp>
    </p:spTree>
    <p:extLst>
      <p:ext uri="{BB962C8B-B14F-4D97-AF65-F5344CB8AC3E}">
        <p14:creationId xmlns:p14="http://schemas.microsoft.com/office/powerpoint/2010/main" val="17553262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0A743B7-4783-42B4-A417-17CDBD9DB73F}" type="slidenum">
              <a:rPr lang="en-US" smtClean="0">
                <a:solidFill>
                  <a:srgbClr val="000000"/>
                </a:solidFill>
              </a:rPr>
              <a:pPr/>
              <a:t>3</a:t>
            </a:fld>
            <a:endParaRPr lang="en-US">
              <a:solidFill>
                <a:srgbClr val="000000"/>
              </a:solidFill>
            </a:endParaRPr>
          </a:p>
        </p:txBody>
      </p:sp>
      <p:sp>
        <p:nvSpPr>
          <p:cNvPr id="5" name="Title 4"/>
          <p:cNvSpPr>
            <a:spLocks noGrp="1"/>
          </p:cNvSpPr>
          <p:nvPr>
            <p:ph type="title" idx="4294967295"/>
          </p:nvPr>
        </p:nvSpPr>
        <p:spPr>
          <a:xfrm>
            <a:off x="590014" y="265134"/>
            <a:ext cx="7886700" cy="1236663"/>
          </a:xfrm>
        </p:spPr>
        <p:txBody>
          <a:bodyPr>
            <a:normAutofit/>
          </a:bodyPr>
          <a:lstStyle/>
          <a:p>
            <a:pPr algn="ctr"/>
            <a:r>
              <a:rPr lang="en-US" sz="3600" b="1" u="sng" dirty="0" smtClean="0"/>
              <a:t>Table of Contents</a:t>
            </a:r>
            <a:endParaRPr lang="en-US" sz="3600" b="1" i="1" u="sng" dirty="0">
              <a:solidFill>
                <a:srgbClr val="00B050"/>
              </a:solidFill>
              <a:latin typeface="+mn-lt"/>
            </a:endParaRPr>
          </a:p>
        </p:txBody>
      </p:sp>
      <p:sp>
        <p:nvSpPr>
          <p:cNvPr id="2" name="TextBox 1"/>
          <p:cNvSpPr txBox="1"/>
          <p:nvPr/>
        </p:nvSpPr>
        <p:spPr>
          <a:xfrm>
            <a:off x="482421" y="1821329"/>
            <a:ext cx="8538693" cy="4093428"/>
          </a:xfrm>
          <a:prstGeom prst="rect">
            <a:avLst/>
          </a:prstGeom>
          <a:noFill/>
        </p:spPr>
        <p:txBody>
          <a:bodyPr wrap="square" rtlCol="0">
            <a:spAutoFit/>
          </a:bodyPr>
          <a:lstStyle/>
          <a:p>
            <a:pPr>
              <a:buClr>
                <a:srgbClr val="FF0000"/>
              </a:buClr>
            </a:pPr>
            <a:r>
              <a:rPr lang="en-US" sz="2000" dirty="0">
                <a:solidFill>
                  <a:srgbClr val="000000"/>
                </a:solidFill>
              </a:rPr>
              <a:t>	</a:t>
            </a:r>
            <a:r>
              <a:rPr lang="en-US" sz="2000" dirty="0" smtClean="0">
                <a:solidFill>
                  <a:srgbClr val="000000"/>
                </a:solidFill>
              </a:rPr>
              <a:t>														</a:t>
            </a:r>
            <a:r>
              <a:rPr lang="en-US" sz="2000" u="sng" dirty="0" smtClean="0">
                <a:solidFill>
                  <a:srgbClr val="000000"/>
                </a:solidFill>
              </a:rPr>
              <a:t>Slides</a:t>
            </a:r>
          </a:p>
          <a:p>
            <a:pPr>
              <a:buClr>
                <a:srgbClr val="FF0000"/>
              </a:buClr>
            </a:pPr>
            <a:r>
              <a:rPr lang="en-US" sz="2400" b="1" dirty="0" smtClean="0">
                <a:solidFill>
                  <a:srgbClr val="000000"/>
                </a:solidFill>
              </a:rPr>
              <a:t>Patient </a:t>
            </a:r>
            <a:r>
              <a:rPr lang="en-US" sz="2400" b="1" dirty="0">
                <a:solidFill>
                  <a:srgbClr val="000000"/>
                </a:solidFill>
              </a:rPr>
              <a:t>Safety	</a:t>
            </a:r>
            <a:r>
              <a:rPr lang="en-US" sz="2400" b="1" dirty="0" smtClean="0">
                <a:solidFill>
                  <a:srgbClr val="000000"/>
                </a:solidFill>
              </a:rPr>
              <a:t> - Science and Culture</a:t>
            </a:r>
            <a:r>
              <a:rPr lang="en-US" sz="2400" dirty="0" smtClean="0">
                <a:solidFill>
                  <a:srgbClr val="000000"/>
                </a:solidFill>
              </a:rPr>
              <a:t>					3 - </a:t>
            </a:r>
            <a:r>
              <a:rPr lang="en-US" sz="2400" dirty="0" smtClean="0">
                <a:solidFill>
                  <a:srgbClr val="000000"/>
                </a:solidFill>
              </a:rPr>
              <a:t>45</a:t>
            </a:r>
            <a:r>
              <a:rPr lang="en-US" sz="2400" dirty="0" smtClean="0">
                <a:solidFill>
                  <a:srgbClr val="000000"/>
                </a:solidFill>
              </a:rPr>
              <a:t>	</a:t>
            </a:r>
          </a:p>
          <a:p>
            <a:pPr>
              <a:buClr>
                <a:srgbClr val="FF0000"/>
              </a:buClr>
            </a:pPr>
            <a:r>
              <a:rPr lang="en-US" sz="2400" dirty="0">
                <a:solidFill>
                  <a:srgbClr val="000000"/>
                </a:solidFill>
              </a:rPr>
              <a:t>	</a:t>
            </a:r>
            <a:r>
              <a:rPr lang="en-US" sz="2000" dirty="0" smtClean="0">
                <a:solidFill>
                  <a:srgbClr val="000000"/>
                </a:solidFill>
              </a:rPr>
              <a:t>What Drives Good or Bad Outcomes</a:t>
            </a:r>
          </a:p>
          <a:p>
            <a:pPr>
              <a:buClr>
                <a:srgbClr val="FF0000"/>
              </a:buClr>
            </a:pPr>
            <a:r>
              <a:rPr lang="en-US" sz="2000" dirty="0">
                <a:solidFill>
                  <a:srgbClr val="000000"/>
                </a:solidFill>
              </a:rPr>
              <a:t>	</a:t>
            </a:r>
            <a:r>
              <a:rPr lang="en-US" sz="2000" dirty="0" smtClean="0">
                <a:solidFill>
                  <a:srgbClr val="000000"/>
                </a:solidFill>
              </a:rPr>
              <a:t>Systems Thinking</a:t>
            </a:r>
          </a:p>
          <a:p>
            <a:pPr>
              <a:buClr>
                <a:srgbClr val="FF0000"/>
              </a:buClr>
            </a:pPr>
            <a:r>
              <a:rPr lang="en-US" sz="2000" dirty="0">
                <a:solidFill>
                  <a:srgbClr val="000000"/>
                </a:solidFill>
              </a:rPr>
              <a:t>	</a:t>
            </a:r>
            <a:r>
              <a:rPr lang="en-US" sz="2000" dirty="0" smtClean="0">
                <a:solidFill>
                  <a:srgbClr val="000000"/>
                </a:solidFill>
              </a:rPr>
              <a:t>Safety Culture</a:t>
            </a:r>
          </a:p>
          <a:p>
            <a:pPr>
              <a:buClr>
                <a:srgbClr val="FF0000"/>
              </a:buClr>
            </a:pPr>
            <a:r>
              <a:rPr lang="en-US" sz="2000" dirty="0">
                <a:solidFill>
                  <a:srgbClr val="000000"/>
                </a:solidFill>
              </a:rPr>
              <a:t>	</a:t>
            </a:r>
            <a:r>
              <a:rPr lang="en-US" sz="2000" dirty="0" smtClean="0">
                <a:solidFill>
                  <a:srgbClr val="000000"/>
                </a:solidFill>
              </a:rPr>
              <a:t>Communication</a:t>
            </a:r>
          </a:p>
          <a:p>
            <a:pPr>
              <a:buClr>
                <a:srgbClr val="FF0000"/>
              </a:buClr>
            </a:pPr>
            <a:r>
              <a:rPr lang="en-US" sz="2000" dirty="0" smtClean="0">
                <a:solidFill>
                  <a:srgbClr val="000000"/>
                </a:solidFill>
              </a:rPr>
              <a:t>	Engaging Patients</a:t>
            </a:r>
            <a:endParaRPr lang="en-US" sz="2000" dirty="0">
              <a:solidFill>
                <a:srgbClr val="000000"/>
              </a:solidFill>
            </a:endParaRPr>
          </a:p>
          <a:p>
            <a:pPr>
              <a:buClr>
                <a:srgbClr val="FF0000"/>
              </a:buClr>
            </a:pPr>
            <a:r>
              <a:rPr lang="en-US" sz="2400" b="1" dirty="0" smtClean="0">
                <a:solidFill>
                  <a:srgbClr val="000000"/>
                </a:solidFill>
              </a:rPr>
              <a:t>The Model </a:t>
            </a:r>
            <a:r>
              <a:rPr lang="en-US" sz="2400" b="1" dirty="0">
                <a:solidFill>
                  <a:srgbClr val="000000"/>
                </a:solidFill>
              </a:rPr>
              <a:t>for </a:t>
            </a:r>
            <a:r>
              <a:rPr lang="en-US" sz="2400" b="1" dirty="0" smtClean="0">
                <a:solidFill>
                  <a:srgbClr val="000000"/>
                </a:solidFill>
              </a:rPr>
              <a:t>Improvement (MFI) and </a:t>
            </a:r>
            <a:r>
              <a:rPr lang="en-US" sz="2400" dirty="0" smtClean="0">
                <a:solidFill>
                  <a:srgbClr val="000000"/>
                </a:solidFill>
              </a:rPr>
              <a:t>				</a:t>
            </a:r>
            <a:r>
              <a:rPr lang="en-US" sz="2400" dirty="0" smtClean="0">
                <a:solidFill>
                  <a:srgbClr val="000000"/>
                </a:solidFill>
              </a:rPr>
              <a:t>46</a:t>
            </a:r>
            <a:r>
              <a:rPr lang="en-US" sz="2400" dirty="0" smtClean="0">
                <a:solidFill>
                  <a:srgbClr val="000000"/>
                </a:solidFill>
              </a:rPr>
              <a:t> </a:t>
            </a:r>
            <a:r>
              <a:rPr lang="en-US" sz="2400" dirty="0" smtClean="0">
                <a:solidFill>
                  <a:srgbClr val="000000"/>
                </a:solidFill>
              </a:rPr>
              <a:t>- </a:t>
            </a:r>
            <a:r>
              <a:rPr lang="en-US" sz="2400" dirty="0" smtClean="0">
                <a:solidFill>
                  <a:srgbClr val="000000"/>
                </a:solidFill>
              </a:rPr>
              <a:t>54</a:t>
            </a:r>
            <a:endParaRPr lang="en-US" sz="2400" dirty="0" smtClean="0">
              <a:solidFill>
                <a:srgbClr val="000000"/>
              </a:solidFill>
            </a:endParaRPr>
          </a:p>
          <a:p>
            <a:pPr>
              <a:buClr>
                <a:srgbClr val="FF0000"/>
              </a:buClr>
            </a:pPr>
            <a:r>
              <a:rPr lang="en-US" sz="2400" dirty="0">
                <a:solidFill>
                  <a:srgbClr val="000000"/>
                </a:solidFill>
              </a:rPr>
              <a:t>	</a:t>
            </a:r>
            <a:r>
              <a:rPr lang="en-US" sz="2400" b="1" dirty="0" smtClean="0">
                <a:solidFill>
                  <a:srgbClr val="000000"/>
                </a:solidFill>
              </a:rPr>
              <a:t>Plan, Do, Study, Act (PDSA) Test Cycles</a:t>
            </a:r>
            <a:endParaRPr lang="en-US" sz="1200" b="1" dirty="0" smtClean="0">
              <a:solidFill>
                <a:srgbClr val="000000"/>
              </a:solidFill>
            </a:endParaRPr>
          </a:p>
          <a:p>
            <a:pPr>
              <a:buClr>
                <a:srgbClr val="FF0000"/>
              </a:buClr>
            </a:pPr>
            <a:r>
              <a:rPr lang="en-US" sz="800" dirty="0" smtClean="0">
                <a:solidFill>
                  <a:srgbClr val="000000"/>
                </a:solidFill>
              </a:rPr>
              <a:t>				</a:t>
            </a:r>
          </a:p>
          <a:p>
            <a:pPr>
              <a:buClr>
                <a:srgbClr val="FF0000"/>
              </a:buClr>
            </a:pPr>
            <a:r>
              <a:rPr lang="en-US" sz="2400" b="1" dirty="0" smtClean="0">
                <a:solidFill>
                  <a:srgbClr val="000000"/>
                </a:solidFill>
              </a:rPr>
              <a:t>Process Improvement Check List</a:t>
            </a:r>
            <a:r>
              <a:rPr lang="en-US" sz="2400" dirty="0" smtClean="0">
                <a:solidFill>
                  <a:srgbClr val="000000"/>
                </a:solidFill>
              </a:rPr>
              <a:t>						</a:t>
            </a:r>
            <a:r>
              <a:rPr lang="en-US" sz="2400" dirty="0" smtClean="0">
                <a:solidFill>
                  <a:srgbClr val="000000"/>
                </a:solidFill>
              </a:rPr>
              <a:t>55</a:t>
            </a:r>
            <a:r>
              <a:rPr lang="en-US" sz="2400" dirty="0" smtClean="0">
                <a:solidFill>
                  <a:srgbClr val="000000"/>
                </a:solidFill>
              </a:rPr>
              <a:t> </a:t>
            </a:r>
            <a:r>
              <a:rPr lang="en-US" sz="2400" dirty="0" smtClean="0">
                <a:solidFill>
                  <a:srgbClr val="000000"/>
                </a:solidFill>
              </a:rPr>
              <a:t>– </a:t>
            </a:r>
            <a:r>
              <a:rPr lang="en-US" sz="2400" dirty="0" smtClean="0">
                <a:solidFill>
                  <a:srgbClr val="000000"/>
                </a:solidFill>
              </a:rPr>
              <a:t>64</a:t>
            </a:r>
            <a:endParaRPr lang="en-US" sz="2400" dirty="0" smtClean="0">
              <a:solidFill>
                <a:srgbClr val="000000"/>
              </a:solidFill>
            </a:endParaRPr>
          </a:p>
          <a:p>
            <a:pPr>
              <a:buClr>
                <a:srgbClr val="FF0000"/>
              </a:buClr>
            </a:pPr>
            <a:endParaRPr lang="en-US" sz="800" dirty="0" smtClean="0">
              <a:solidFill>
                <a:srgbClr val="000000"/>
              </a:solidFill>
            </a:endParaRPr>
          </a:p>
          <a:p>
            <a:pPr>
              <a:buClr>
                <a:srgbClr val="FF0000"/>
              </a:buClr>
            </a:pPr>
            <a:r>
              <a:rPr lang="en-US" sz="2400" b="1" dirty="0" smtClean="0">
                <a:solidFill>
                  <a:srgbClr val="000000"/>
                </a:solidFill>
              </a:rPr>
              <a:t>Appendix: </a:t>
            </a:r>
            <a:r>
              <a:rPr lang="en-US" sz="2400" dirty="0" smtClean="0">
                <a:solidFill>
                  <a:srgbClr val="000000"/>
                </a:solidFill>
              </a:rPr>
              <a:t>Tools, Videos									</a:t>
            </a:r>
            <a:r>
              <a:rPr lang="en-US" sz="2400" dirty="0" smtClean="0">
                <a:solidFill>
                  <a:srgbClr val="000000"/>
                </a:solidFill>
              </a:rPr>
              <a:t>65</a:t>
            </a:r>
            <a:r>
              <a:rPr lang="en-US" sz="2400" dirty="0" smtClean="0">
                <a:solidFill>
                  <a:srgbClr val="000000"/>
                </a:solidFill>
              </a:rPr>
              <a:t> </a:t>
            </a:r>
            <a:r>
              <a:rPr lang="en-US" sz="2400" dirty="0" smtClean="0">
                <a:solidFill>
                  <a:srgbClr val="000000"/>
                </a:solidFill>
              </a:rPr>
              <a:t>- </a:t>
            </a:r>
            <a:r>
              <a:rPr lang="en-US" sz="2400" dirty="0" smtClean="0">
                <a:solidFill>
                  <a:srgbClr val="000000"/>
                </a:solidFill>
              </a:rPr>
              <a:t>73</a:t>
            </a:r>
            <a:r>
              <a:rPr lang="en-US" sz="2400" dirty="0" smtClean="0">
                <a:solidFill>
                  <a:srgbClr val="000000"/>
                </a:solidFill>
              </a:rPr>
              <a:t>	</a:t>
            </a:r>
            <a:endParaRPr lang="en-US" sz="2400" dirty="0">
              <a:solidFill>
                <a:srgbClr val="000000"/>
              </a:solidFill>
            </a:endParaRPr>
          </a:p>
        </p:txBody>
      </p:sp>
    </p:spTree>
    <p:extLst>
      <p:ext uri="{BB962C8B-B14F-4D97-AF65-F5344CB8AC3E}">
        <p14:creationId xmlns:p14="http://schemas.microsoft.com/office/powerpoint/2010/main" val="4577539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51029" y="3962400"/>
            <a:ext cx="5368771" cy="1938992"/>
          </a:xfrm>
          <a:noFill/>
          <a:ln w="57150">
            <a:solidFill>
              <a:schemeClr val="accent1"/>
            </a:solidFill>
            <a:prstDash val="solid"/>
          </a:ln>
        </p:spPr>
        <p:txBody>
          <a:bodyPr wrap="square" rtlCol="0">
            <a:spAutoFit/>
          </a:bodyPr>
          <a:lstStyle/>
          <a:p>
            <a:pPr marL="0" indent="0" eaLnBrk="0" hangingPunct="0">
              <a:spcBef>
                <a:spcPct val="0"/>
              </a:spcBef>
              <a:buNone/>
            </a:pPr>
            <a:r>
              <a:rPr lang="en-US" sz="2400" b="1" kern="1200" dirty="0" smtClean="0">
                <a:latin typeface="Times New Roman" pitchFamily="18" charset="0"/>
              </a:rPr>
              <a:t>Improving </a:t>
            </a:r>
            <a:r>
              <a:rPr lang="en-US" sz="2400" b="1" kern="1200" dirty="0">
                <a:latin typeface="Times New Roman" pitchFamily="18" charset="0"/>
              </a:rPr>
              <a:t>daily work:</a:t>
            </a:r>
          </a:p>
          <a:p>
            <a:pPr marL="0" indent="0" eaLnBrk="0" hangingPunct="0">
              <a:spcBef>
                <a:spcPct val="0"/>
              </a:spcBef>
              <a:buNone/>
            </a:pPr>
            <a:r>
              <a:rPr lang="en-US" sz="2400" kern="1200" dirty="0" smtClean="0">
                <a:latin typeface="Times New Roman" pitchFamily="18" charset="0"/>
              </a:rPr>
              <a:t>1. Culture </a:t>
            </a:r>
            <a:r>
              <a:rPr lang="en-US" sz="2400" kern="1200" dirty="0">
                <a:latin typeface="Times New Roman" pitchFamily="18" charset="0"/>
              </a:rPr>
              <a:t>including commitment to </a:t>
            </a:r>
            <a:r>
              <a:rPr lang="en-US" sz="2400" kern="1200" dirty="0" smtClean="0">
                <a:latin typeface="Times New Roman" pitchFamily="18" charset="0"/>
              </a:rPr>
              <a:t>safety</a:t>
            </a:r>
          </a:p>
          <a:p>
            <a:pPr marL="0" indent="0" eaLnBrk="0" hangingPunct="0">
              <a:spcBef>
                <a:spcPct val="0"/>
              </a:spcBef>
              <a:buNone/>
            </a:pPr>
            <a:r>
              <a:rPr lang="en-US" sz="2400" kern="1200" dirty="0" smtClean="0">
                <a:latin typeface="Times New Roman" pitchFamily="18" charset="0"/>
              </a:rPr>
              <a:t>        and continual learning</a:t>
            </a:r>
          </a:p>
          <a:p>
            <a:pPr marL="0" indent="0" eaLnBrk="0" hangingPunct="0">
              <a:spcBef>
                <a:spcPct val="0"/>
              </a:spcBef>
              <a:buNone/>
            </a:pPr>
            <a:r>
              <a:rPr lang="en-US" sz="2400" kern="1200" dirty="0" smtClean="0">
                <a:latin typeface="Times New Roman" pitchFamily="18" charset="0"/>
              </a:rPr>
              <a:t>2</a:t>
            </a:r>
            <a:r>
              <a:rPr lang="en-US" sz="2400" kern="1200" dirty="0">
                <a:latin typeface="Times New Roman" pitchFamily="18" charset="0"/>
              </a:rPr>
              <a:t>. </a:t>
            </a:r>
            <a:r>
              <a:rPr lang="en-US" sz="2400" kern="1200" dirty="0" smtClean="0">
                <a:latin typeface="Times New Roman" pitchFamily="18" charset="0"/>
              </a:rPr>
              <a:t> “See problems”</a:t>
            </a:r>
            <a:endParaRPr lang="en-US" sz="2400" kern="1200" dirty="0">
              <a:latin typeface="Times New Roman" pitchFamily="18" charset="0"/>
            </a:endParaRPr>
          </a:p>
          <a:p>
            <a:pPr marL="0" indent="0" eaLnBrk="0" hangingPunct="0">
              <a:spcBef>
                <a:spcPct val="0"/>
              </a:spcBef>
              <a:buNone/>
            </a:pPr>
            <a:r>
              <a:rPr lang="en-US" sz="2400" kern="1200" dirty="0" smtClean="0">
                <a:latin typeface="Times New Roman" pitchFamily="18" charset="0"/>
              </a:rPr>
              <a:t>3</a:t>
            </a:r>
            <a:r>
              <a:rPr lang="en-US" sz="2400" kern="1200" dirty="0">
                <a:latin typeface="Times New Roman" pitchFamily="18" charset="0"/>
              </a:rPr>
              <a:t>.  </a:t>
            </a:r>
            <a:r>
              <a:rPr lang="en-US" sz="2400" kern="1200" dirty="0" smtClean="0">
                <a:latin typeface="Times New Roman" pitchFamily="18" charset="0"/>
              </a:rPr>
              <a:t>“Solve problems” </a:t>
            </a:r>
            <a:endParaRPr lang="en-US" sz="2400" b="1" kern="1200" dirty="0">
              <a:latin typeface="Times New Roman" pitchFamily="18" charset="0"/>
            </a:endParaRPr>
          </a:p>
        </p:txBody>
      </p:sp>
      <p:sp>
        <p:nvSpPr>
          <p:cNvPr id="4" name="TextBox 3"/>
          <p:cNvSpPr txBox="1"/>
          <p:nvPr/>
        </p:nvSpPr>
        <p:spPr>
          <a:xfrm>
            <a:off x="651029" y="1887412"/>
            <a:ext cx="5379128" cy="1938992"/>
          </a:xfrm>
          <a:prstGeom prst="rect">
            <a:avLst/>
          </a:prstGeom>
          <a:noFill/>
          <a:ln w="57150">
            <a:solidFill>
              <a:schemeClr val="accent1"/>
            </a:solidFill>
            <a:prstDash val="solid"/>
          </a:ln>
        </p:spPr>
        <p:txBody>
          <a:bodyPr wrap="square" rtlCol="0">
            <a:spAutoFit/>
          </a:bodyPr>
          <a:lstStyle/>
          <a:p>
            <a:r>
              <a:rPr lang="en-US" sz="2400" b="1" dirty="0" smtClean="0"/>
              <a:t>Daily work – everyday operations</a:t>
            </a:r>
            <a:r>
              <a:rPr lang="en-US" sz="2400" dirty="0" smtClean="0"/>
              <a:t>:</a:t>
            </a:r>
          </a:p>
          <a:p>
            <a:r>
              <a:rPr lang="en-US" dirty="0"/>
              <a:t>1</a:t>
            </a:r>
            <a:r>
              <a:rPr lang="en-US" dirty="0" smtClean="0"/>
              <a:t>. </a:t>
            </a:r>
            <a:r>
              <a:rPr lang="en-US" sz="2400" dirty="0" smtClean="0"/>
              <a:t>System Design     </a:t>
            </a:r>
          </a:p>
          <a:p>
            <a:r>
              <a:rPr lang="en-US" sz="2400" dirty="0" smtClean="0"/>
              <a:t>     - are work processes well designed?</a:t>
            </a:r>
          </a:p>
          <a:p>
            <a:r>
              <a:rPr lang="en-US" sz="2400" dirty="0" smtClean="0"/>
              <a:t>     - </a:t>
            </a:r>
            <a:r>
              <a:rPr lang="en-US" sz="2400" dirty="0"/>
              <a:t>are </a:t>
            </a:r>
            <a:r>
              <a:rPr lang="en-US" sz="2400" dirty="0" smtClean="0"/>
              <a:t>defined work </a:t>
            </a:r>
            <a:r>
              <a:rPr lang="en-US" sz="2400" dirty="0"/>
              <a:t>processes </a:t>
            </a:r>
            <a:r>
              <a:rPr lang="en-US" sz="2400" dirty="0" smtClean="0"/>
              <a:t>followed?</a:t>
            </a:r>
          </a:p>
          <a:p>
            <a:r>
              <a:rPr lang="en-US" sz="2400" dirty="0"/>
              <a:t>2</a:t>
            </a:r>
            <a:r>
              <a:rPr lang="en-US" sz="2400" dirty="0" smtClean="0"/>
              <a:t>. </a:t>
            </a:r>
            <a:r>
              <a:rPr lang="en-US" sz="2400" dirty="0"/>
              <a:t>Culture</a:t>
            </a:r>
          </a:p>
        </p:txBody>
      </p:sp>
      <p:sp>
        <p:nvSpPr>
          <p:cNvPr id="5" name="Right Arrow 4"/>
          <p:cNvSpPr/>
          <p:nvPr/>
        </p:nvSpPr>
        <p:spPr bwMode="auto">
          <a:xfrm>
            <a:off x="6096000" y="2019213"/>
            <a:ext cx="1116816"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7291266" y="1887412"/>
            <a:ext cx="1600200" cy="830997"/>
          </a:xfrm>
          <a:prstGeom prst="rect">
            <a:avLst/>
          </a:prstGeom>
          <a:noFill/>
          <a:ln w="57150">
            <a:solidFill>
              <a:schemeClr val="accent1"/>
            </a:solidFill>
          </a:ln>
        </p:spPr>
        <p:txBody>
          <a:bodyPr wrap="square" rtlCol="0">
            <a:spAutoFit/>
          </a:bodyPr>
          <a:lstStyle/>
          <a:p>
            <a:r>
              <a:rPr lang="en-US" dirty="0" smtClean="0"/>
              <a:t>Patient </a:t>
            </a:r>
          </a:p>
          <a:p>
            <a:r>
              <a:rPr lang="en-US" dirty="0" smtClean="0"/>
              <a:t>Outcomes</a:t>
            </a:r>
            <a:endParaRPr lang="en-US" dirty="0"/>
          </a:p>
        </p:txBody>
      </p:sp>
      <p:sp>
        <p:nvSpPr>
          <p:cNvPr id="7" name="Curved Left Arrow 6"/>
          <p:cNvSpPr/>
          <p:nvPr/>
        </p:nvSpPr>
        <p:spPr bwMode="auto">
          <a:xfrm>
            <a:off x="6284594" y="2971800"/>
            <a:ext cx="731520" cy="1981200"/>
          </a:xfrm>
          <a:prstGeom prst="curvedLef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1600200" y="227819"/>
            <a:ext cx="6019799" cy="1323439"/>
          </a:xfrm>
          <a:prstGeom prst="rect">
            <a:avLst/>
          </a:prstGeom>
          <a:noFill/>
        </p:spPr>
        <p:txBody>
          <a:bodyPr wrap="square" rtlCol="0">
            <a:spAutoFit/>
          </a:bodyPr>
          <a:lstStyle/>
          <a:p>
            <a:pPr algn="ctr"/>
            <a:r>
              <a:rPr lang="en-US" sz="4000" b="1" dirty="0" smtClean="0"/>
              <a:t>What drives good or bad outcomes for patients?</a:t>
            </a:r>
            <a:endParaRPr lang="en-US" sz="4000" b="1" dirty="0"/>
          </a:p>
        </p:txBody>
      </p:sp>
    </p:spTree>
    <p:extLst>
      <p:ext uri="{BB962C8B-B14F-4D97-AF65-F5344CB8AC3E}">
        <p14:creationId xmlns:p14="http://schemas.microsoft.com/office/powerpoint/2010/main" val="227860125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651029" y="1887412"/>
            <a:ext cx="5379128" cy="1938992"/>
          </a:xfrm>
          <a:prstGeom prst="rect">
            <a:avLst/>
          </a:prstGeom>
          <a:noFill/>
          <a:ln w="57150">
            <a:solidFill>
              <a:schemeClr val="accent1"/>
            </a:solidFill>
            <a:prstDash val="solid"/>
          </a:ln>
        </p:spPr>
        <p:txBody>
          <a:bodyPr wrap="square" rtlCol="0">
            <a:spAutoFit/>
          </a:bodyPr>
          <a:lstStyle/>
          <a:p>
            <a:r>
              <a:rPr lang="en-US" sz="2400" b="1" dirty="0" smtClean="0"/>
              <a:t>Daily work – everyday operations</a:t>
            </a:r>
            <a:r>
              <a:rPr lang="en-US" sz="2400" dirty="0" smtClean="0"/>
              <a:t>:</a:t>
            </a:r>
          </a:p>
          <a:p>
            <a:r>
              <a:rPr lang="en-US" dirty="0"/>
              <a:t>1</a:t>
            </a:r>
            <a:r>
              <a:rPr lang="en-US" dirty="0" smtClean="0"/>
              <a:t>. </a:t>
            </a:r>
            <a:r>
              <a:rPr lang="en-US" sz="2400" dirty="0" smtClean="0"/>
              <a:t>System Design     </a:t>
            </a:r>
          </a:p>
          <a:p>
            <a:r>
              <a:rPr lang="en-US" sz="2400" dirty="0" smtClean="0"/>
              <a:t>     - are work processes well designed?</a:t>
            </a:r>
          </a:p>
          <a:p>
            <a:r>
              <a:rPr lang="en-US" sz="2400" dirty="0" smtClean="0"/>
              <a:t>     - </a:t>
            </a:r>
            <a:r>
              <a:rPr lang="en-US" sz="2400" dirty="0"/>
              <a:t>are </a:t>
            </a:r>
            <a:r>
              <a:rPr lang="en-US" sz="2400" dirty="0" smtClean="0"/>
              <a:t>defined work </a:t>
            </a:r>
            <a:r>
              <a:rPr lang="en-US" sz="2400" dirty="0"/>
              <a:t>processes </a:t>
            </a:r>
            <a:r>
              <a:rPr lang="en-US" sz="2400" dirty="0" smtClean="0"/>
              <a:t>followed?</a:t>
            </a:r>
          </a:p>
          <a:p>
            <a:r>
              <a:rPr lang="en-US" sz="2400" dirty="0"/>
              <a:t>2</a:t>
            </a:r>
            <a:r>
              <a:rPr lang="en-US" sz="2400" dirty="0" smtClean="0"/>
              <a:t>. </a:t>
            </a:r>
            <a:r>
              <a:rPr lang="en-US" sz="2400" dirty="0"/>
              <a:t>Culture</a:t>
            </a:r>
          </a:p>
        </p:txBody>
      </p:sp>
      <p:sp>
        <p:nvSpPr>
          <p:cNvPr id="5" name="Right Arrow 4"/>
          <p:cNvSpPr/>
          <p:nvPr/>
        </p:nvSpPr>
        <p:spPr bwMode="auto">
          <a:xfrm>
            <a:off x="6096000" y="2019213"/>
            <a:ext cx="1116816"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7291266" y="1887412"/>
            <a:ext cx="1600200" cy="830997"/>
          </a:xfrm>
          <a:prstGeom prst="rect">
            <a:avLst/>
          </a:prstGeom>
          <a:noFill/>
          <a:ln w="57150">
            <a:solidFill>
              <a:schemeClr val="accent1"/>
            </a:solidFill>
          </a:ln>
        </p:spPr>
        <p:txBody>
          <a:bodyPr wrap="square" rtlCol="0">
            <a:spAutoFit/>
          </a:bodyPr>
          <a:lstStyle/>
          <a:p>
            <a:r>
              <a:rPr lang="en-US" dirty="0" smtClean="0"/>
              <a:t>Patient </a:t>
            </a:r>
          </a:p>
          <a:p>
            <a:r>
              <a:rPr lang="en-US" dirty="0" smtClean="0"/>
              <a:t>Outcomes</a:t>
            </a:r>
            <a:endParaRPr lang="en-US" dirty="0"/>
          </a:p>
        </p:txBody>
      </p:sp>
      <p:sp>
        <p:nvSpPr>
          <p:cNvPr id="8" name="TextBox 7"/>
          <p:cNvSpPr txBox="1"/>
          <p:nvPr/>
        </p:nvSpPr>
        <p:spPr>
          <a:xfrm>
            <a:off x="1600200" y="227819"/>
            <a:ext cx="6019799" cy="1323439"/>
          </a:xfrm>
          <a:prstGeom prst="rect">
            <a:avLst/>
          </a:prstGeom>
          <a:noFill/>
        </p:spPr>
        <p:txBody>
          <a:bodyPr wrap="square" rtlCol="0">
            <a:spAutoFit/>
          </a:bodyPr>
          <a:lstStyle/>
          <a:p>
            <a:pPr algn="ctr"/>
            <a:r>
              <a:rPr lang="en-US" sz="4000" b="1" dirty="0" smtClean="0"/>
              <a:t>What drives good or bad outcomes for patients?</a:t>
            </a:r>
            <a:endParaRPr lang="en-US" sz="4000" b="1" dirty="0"/>
          </a:p>
        </p:txBody>
      </p:sp>
    </p:spTree>
    <p:extLst>
      <p:ext uri="{BB962C8B-B14F-4D97-AF65-F5344CB8AC3E}">
        <p14:creationId xmlns:p14="http://schemas.microsoft.com/office/powerpoint/2010/main" val="24201525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
            </a:r>
            <a:br>
              <a:rPr lang="en-US" b="1" dirty="0"/>
            </a:br>
            <a:r>
              <a:rPr lang="en-US" sz="4900" b="1" dirty="0"/>
              <a:t>Science of Patient Safety</a:t>
            </a:r>
            <a:r>
              <a:rPr lang="en-US" b="1" dirty="0"/>
              <a:t/>
            </a:r>
            <a:br>
              <a:rPr lang="en-US" b="1" dirty="0"/>
            </a:br>
            <a:endParaRPr lang="en-US" b="1" dirty="0"/>
          </a:p>
        </p:txBody>
      </p:sp>
      <p:sp>
        <p:nvSpPr>
          <p:cNvPr id="4" name="Slide Number Placeholder 3"/>
          <p:cNvSpPr>
            <a:spLocks noGrp="1"/>
          </p:cNvSpPr>
          <p:nvPr>
            <p:ph type="sldNum" sz="quarter" idx="12"/>
          </p:nvPr>
        </p:nvSpPr>
        <p:spPr/>
        <p:txBody>
          <a:bodyPr/>
          <a:lstStyle/>
          <a:p>
            <a:fld id="{70A743B7-4783-42B4-A417-17CDBD9DB73F}" type="slidenum">
              <a:rPr lang="en-US" smtClean="0"/>
              <a:t>6</a:t>
            </a:fld>
            <a:endParaRPr lang="en-US"/>
          </a:p>
        </p:txBody>
      </p:sp>
      <p:sp>
        <p:nvSpPr>
          <p:cNvPr id="3" name="Content Placeholder 2"/>
          <p:cNvSpPr>
            <a:spLocks noGrp="1"/>
          </p:cNvSpPr>
          <p:nvPr>
            <p:ph idx="4294967295"/>
          </p:nvPr>
        </p:nvSpPr>
        <p:spPr>
          <a:xfrm>
            <a:off x="321972" y="1937800"/>
            <a:ext cx="5486400" cy="4419600"/>
          </a:xfrm>
        </p:spPr>
        <p:txBody>
          <a:bodyPr/>
          <a:lstStyle/>
          <a:p>
            <a:pPr>
              <a:buFont typeface="Wingdings" panose="05000000000000000000" pitchFamily="2" charset="2"/>
              <a:buChar char="§"/>
            </a:pPr>
            <a:r>
              <a:rPr lang="en-US" sz="2400" dirty="0"/>
              <a:t>Systems thinking </a:t>
            </a:r>
          </a:p>
          <a:p>
            <a:pPr lvl="1">
              <a:buFont typeface="Wingdings" panose="05000000000000000000" pitchFamily="2" charset="2"/>
              <a:buChar char="§"/>
            </a:pPr>
            <a:r>
              <a:rPr lang="en-US" sz="2400" dirty="0"/>
              <a:t>Most problems do not result from individual workers; but from the design of work processes/system</a:t>
            </a:r>
          </a:p>
          <a:p>
            <a:pPr>
              <a:buFont typeface="Wingdings" panose="05000000000000000000" pitchFamily="2" charset="2"/>
              <a:buChar char="§"/>
            </a:pPr>
            <a:r>
              <a:rPr lang="en-US" sz="2400" dirty="0"/>
              <a:t>Safety culture</a:t>
            </a:r>
          </a:p>
          <a:p>
            <a:pPr lvl="1">
              <a:buFont typeface="Wingdings" panose="05000000000000000000" pitchFamily="2" charset="2"/>
              <a:buChar char="§"/>
            </a:pPr>
            <a:r>
              <a:rPr lang="en-US" sz="2400" dirty="0"/>
              <a:t>Leadership &amp; values</a:t>
            </a:r>
          </a:p>
          <a:p>
            <a:pPr lvl="1">
              <a:buFont typeface="Wingdings" panose="05000000000000000000" pitchFamily="2" charset="2"/>
              <a:buChar char="§"/>
            </a:pPr>
            <a:r>
              <a:rPr lang="en-US" sz="2400" dirty="0"/>
              <a:t>Teamwork &amp; communication</a:t>
            </a:r>
          </a:p>
          <a:p>
            <a:pPr lvl="1">
              <a:buFont typeface="Wingdings" panose="05000000000000000000" pitchFamily="2" charset="2"/>
              <a:buChar char="§"/>
            </a:pPr>
            <a:r>
              <a:rPr lang="en-US" sz="2400" dirty="0"/>
              <a:t>Trust, psychological safety</a:t>
            </a:r>
          </a:p>
        </p:txBody>
      </p:sp>
      <p:sp>
        <p:nvSpPr>
          <p:cNvPr id="7" name="TextBox 6"/>
          <p:cNvSpPr txBox="1"/>
          <p:nvPr/>
        </p:nvSpPr>
        <p:spPr>
          <a:xfrm>
            <a:off x="5951621" y="3124200"/>
            <a:ext cx="2590800" cy="1837426"/>
          </a:xfrm>
          <a:prstGeom prst="rect">
            <a:avLst/>
          </a:prstGeom>
          <a:noFill/>
          <a:ln>
            <a:solidFill>
              <a:srgbClr val="FF0000"/>
            </a:solidFill>
          </a:ln>
        </p:spPr>
        <p:txBody>
          <a:bodyPr wrap="square" rtlCol="0">
            <a:spAutoFit/>
          </a:bodyPr>
          <a:lstStyle/>
          <a:p>
            <a:pPr algn="ctr" eaLnBrk="1" hangingPunct="1">
              <a:spcBef>
                <a:spcPct val="30000"/>
              </a:spcBef>
              <a:defRPr/>
            </a:pPr>
            <a:r>
              <a:rPr lang="en-US" dirty="0">
                <a:latin typeface="+mj-lt"/>
              </a:rPr>
              <a:t>What if you started your staff meetings with the question: </a:t>
            </a:r>
            <a:endParaRPr lang="en-US" dirty="0" smtClean="0">
              <a:latin typeface="+mj-lt"/>
            </a:endParaRPr>
          </a:p>
          <a:p>
            <a:pPr algn="ctr" eaLnBrk="1" hangingPunct="1">
              <a:spcBef>
                <a:spcPct val="30000"/>
              </a:spcBef>
              <a:defRPr/>
            </a:pPr>
            <a:r>
              <a:rPr lang="en-US" i="1" dirty="0" smtClean="0">
                <a:latin typeface="+mj-lt"/>
              </a:rPr>
              <a:t>“</a:t>
            </a:r>
            <a:r>
              <a:rPr lang="en-US" i="1" dirty="0">
                <a:latin typeface="+mj-lt"/>
              </a:rPr>
              <a:t>Do you have any patient safety concerns we should talk about?”</a:t>
            </a:r>
          </a:p>
        </p:txBody>
      </p:sp>
      <p:cxnSp>
        <p:nvCxnSpPr>
          <p:cNvPr id="9" name="Straight Arrow Connector 8"/>
          <p:cNvCxnSpPr>
            <a:endCxn id="3" idx="3"/>
          </p:cNvCxnSpPr>
          <p:nvPr/>
        </p:nvCxnSpPr>
        <p:spPr bwMode="auto">
          <a:xfrm flipV="1">
            <a:off x="4927497" y="4147600"/>
            <a:ext cx="880875" cy="437280"/>
          </a:xfrm>
          <a:prstGeom prst="straightConnector1">
            <a:avLst/>
          </a:prstGeom>
          <a:ln>
            <a:headEnd type="none" w="med" len="med"/>
            <a:tailEnd type="triangle"/>
          </a:ln>
          <a:extLst/>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254862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 y="228600"/>
            <a:ext cx="8915400" cy="1190625"/>
          </a:xfrm>
        </p:spPr>
        <p:txBody>
          <a:bodyPr/>
          <a:lstStyle/>
          <a:p>
            <a:pPr eaLnBrk="1" hangingPunct="1"/>
            <a:r>
              <a:rPr lang="en-US" altLang="en-US" u="sng" dirty="0" smtClean="0"/>
              <a:t>Systems Thinking</a:t>
            </a:r>
            <a:r>
              <a:rPr lang="en-US" altLang="en-US" dirty="0" smtClean="0"/>
              <a:t>:  </a:t>
            </a:r>
            <a:r>
              <a:rPr lang="en-US" altLang="en-US" sz="3600" dirty="0" smtClean="0"/>
              <a:t>If we want better performance, we must improve the system</a:t>
            </a:r>
          </a:p>
        </p:txBody>
      </p:sp>
      <p:sp>
        <p:nvSpPr>
          <p:cNvPr id="17411" name="Rectangle 3"/>
          <p:cNvSpPr>
            <a:spLocks noGrp="1" noChangeArrowheads="1"/>
          </p:cNvSpPr>
          <p:nvPr>
            <p:ph idx="1"/>
          </p:nvPr>
        </p:nvSpPr>
        <p:spPr>
          <a:xfrm>
            <a:off x="685800" y="1905000"/>
            <a:ext cx="7772400" cy="3867150"/>
          </a:xfrm>
        </p:spPr>
        <p:txBody>
          <a:bodyPr/>
          <a:lstStyle/>
          <a:p>
            <a:pPr eaLnBrk="1" hangingPunct="1">
              <a:buFont typeface="Wingdings" panose="05000000000000000000" pitchFamily="2" charset="2"/>
              <a:buChar char="§"/>
            </a:pPr>
            <a:r>
              <a:rPr lang="en-US" altLang="en-US" sz="2800" dirty="0" smtClean="0"/>
              <a:t>Most problems in organizations do not come from individual workers. </a:t>
            </a:r>
          </a:p>
          <a:p>
            <a:pPr eaLnBrk="1" hangingPunct="1">
              <a:buFont typeface="Wingdings" panose="05000000000000000000" pitchFamily="2" charset="2"/>
              <a:buChar char="§"/>
            </a:pPr>
            <a:endParaRPr lang="en-US" altLang="en-US" sz="1100" dirty="0" smtClean="0"/>
          </a:p>
          <a:p>
            <a:pPr eaLnBrk="1" hangingPunct="1">
              <a:buFont typeface="Wingdings" panose="05000000000000000000" pitchFamily="2" charset="2"/>
              <a:buChar char="§"/>
            </a:pPr>
            <a:r>
              <a:rPr lang="en-US" altLang="en-US" sz="2800" dirty="0" smtClean="0"/>
              <a:t>Most problems come from the structure of the systems themselves.</a:t>
            </a:r>
          </a:p>
          <a:p>
            <a:pPr eaLnBrk="1" hangingPunct="1">
              <a:buFont typeface="Wingdings" panose="05000000000000000000" pitchFamily="2" charset="2"/>
              <a:buChar char="§"/>
            </a:pPr>
            <a:endParaRPr lang="en-US" altLang="en-US" sz="1100" dirty="0" smtClean="0"/>
          </a:p>
          <a:p>
            <a:pPr eaLnBrk="1" hangingPunct="1">
              <a:buFont typeface="Wingdings" panose="05000000000000000000" pitchFamily="2" charset="2"/>
              <a:buChar char="§"/>
            </a:pPr>
            <a:r>
              <a:rPr lang="en-US" altLang="en-US" sz="2800" dirty="0"/>
              <a:t>P</a:t>
            </a:r>
            <a:r>
              <a:rPr lang="en-US" altLang="en-US" sz="2800" dirty="0" smtClean="0"/>
              <a:t>eople doing the work can’t produce better results if the problem is built into the system – the work processes </a:t>
            </a:r>
          </a:p>
        </p:txBody>
      </p:sp>
      <p:sp>
        <p:nvSpPr>
          <p:cNvPr id="1741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427640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Human Error Models</a:t>
            </a:r>
          </a:p>
        </p:txBody>
      </p:sp>
      <p:sp>
        <p:nvSpPr>
          <p:cNvPr id="18435" name="Rectangle 3"/>
          <p:cNvSpPr>
            <a:spLocks noGrp="1" noChangeArrowheads="1"/>
          </p:cNvSpPr>
          <p:nvPr>
            <p:ph idx="1"/>
          </p:nvPr>
        </p:nvSpPr>
        <p:spPr>
          <a:xfrm>
            <a:off x="300251" y="1905000"/>
            <a:ext cx="8839200" cy="4114800"/>
          </a:xfrm>
        </p:spPr>
        <p:txBody>
          <a:bodyPr/>
          <a:lstStyle/>
          <a:p>
            <a:pPr eaLnBrk="1" hangingPunct="1">
              <a:buFont typeface="Wingdings" panose="05000000000000000000" pitchFamily="2" charset="2"/>
              <a:buChar char="§"/>
            </a:pPr>
            <a:r>
              <a:rPr lang="en-US" altLang="en-US" sz="2800" b="1" dirty="0" smtClean="0"/>
              <a:t>The “bad employee” model</a:t>
            </a:r>
            <a:r>
              <a:rPr lang="en-US" altLang="en-US" sz="2800" dirty="0" smtClean="0"/>
              <a:t> – </a:t>
            </a:r>
          </a:p>
          <a:p>
            <a:pPr lvl="1" eaLnBrk="1" hangingPunct="1">
              <a:buFont typeface="Wingdings" panose="05000000000000000000" pitchFamily="2" charset="2"/>
              <a:buChar char="§"/>
            </a:pPr>
            <a:r>
              <a:rPr lang="en-US" altLang="en-US" sz="2400" dirty="0" smtClean="0"/>
              <a:t> “Names, blames, and shames" an individual(s) as "causing" the accident. </a:t>
            </a:r>
          </a:p>
          <a:p>
            <a:pPr lvl="1" eaLnBrk="1" hangingPunct="1">
              <a:buFont typeface="Wingdings" panose="05000000000000000000" pitchFamily="2" charset="2"/>
              <a:buChar char="§"/>
            </a:pPr>
            <a:r>
              <a:rPr lang="en-US" altLang="en-US" sz="2400" dirty="0" smtClean="0"/>
              <a:t>Assumes mistakes and errors are the result of negligence, inattention, carelessness, lack of skill or knowledge, lack or motivation. </a:t>
            </a:r>
          </a:p>
          <a:p>
            <a:pPr lvl="1" eaLnBrk="1" hangingPunct="1">
              <a:buFont typeface="Wingdings" panose="05000000000000000000" pitchFamily="2" charset="2"/>
              <a:buChar char="§"/>
            </a:pPr>
            <a:r>
              <a:rPr lang="en-US" altLang="en-US" sz="2400" dirty="0" smtClean="0"/>
              <a:t>This model uses fear and discipline to attempt to improve safety. </a:t>
            </a:r>
          </a:p>
          <a:p>
            <a:pPr lvl="1" eaLnBrk="1" hangingPunct="1">
              <a:buFont typeface="Wingdings" panose="05000000000000000000" pitchFamily="2" charset="2"/>
              <a:buChar char="§"/>
            </a:pPr>
            <a:r>
              <a:rPr lang="en-US" altLang="en-US" sz="2400" dirty="0" smtClean="0"/>
              <a:t>“Bad things happen because of bad people."</a:t>
            </a:r>
            <a:r>
              <a:rPr lang="en-US" altLang="en-US" dirty="0" smtClean="0"/>
              <a:t> </a:t>
            </a:r>
          </a:p>
        </p:txBody>
      </p:sp>
      <p:sp>
        <p:nvSpPr>
          <p:cNvPr id="1843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2746179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Human Error Models</a:t>
            </a:r>
          </a:p>
        </p:txBody>
      </p:sp>
      <p:sp>
        <p:nvSpPr>
          <p:cNvPr id="19459" name="Rectangle 3"/>
          <p:cNvSpPr>
            <a:spLocks noGrp="1" noChangeArrowheads="1"/>
          </p:cNvSpPr>
          <p:nvPr>
            <p:ph idx="1"/>
          </p:nvPr>
        </p:nvSpPr>
        <p:spPr>
          <a:xfrm>
            <a:off x="228600" y="1828800"/>
            <a:ext cx="8610600" cy="4495800"/>
          </a:xfrm>
        </p:spPr>
        <p:txBody>
          <a:bodyPr/>
          <a:lstStyle/>
          <a:p>
            <a:pPr eaLnBrk="1" hangingPunct="1">
              <a:buFont typeface="Wingdings" panose="05000000000000000000" pitchFamily="2" charset="2"/>
              <a:buChar char="§"/>
            </a:pPr>
            <a:r>
              <a:rPr lang="en-US" altLang="en-US" sz="2800" b="1" dirty="0" smtClean="0"/>
              <a:t>System model</a:t>
            </a:r>
            <a:r>
              <a:rPr lang="en-US" altLang="en-US" sz="2800" dirty="0" smtClean="0"/>
              <a:t> – </a:t>
            </a:r>
          </a:p>
          <a:p>
            <a:pPr lvl="1" eaLnBrk="1" hangingPunct="1">
              <a:buFont typeface="Wingdings" panose="05000000000000000000" pitchFamily="2" charset="2"/>
              <a:buChar char="§"/>
            </a:pPr>
            <a:r>
              <a:rPr lang="en-US" altLang="en-US" sz="2200" dirty="0" smtClean="0"/>
              <a:t>Recognizes that systems cause most errors. </a:t>
            </a:r>
          </a:p>
          <a:p>
            <a:pPr lvl="1" eaLnBrk="1" hangingPunct="1">
              <a:buFont typeface="Wingdings" panose="05000000000000000000" pitchFamily="2" charset="2"/>
              <a:buChar char="§"/>
            </a:pPr>
            <a:r>
              <a:rPr lang="en-US" altLang="en-US" sz="2200" dirty="0" smtClean="0"/>
              <a:t>Acknowledges that the organizational culture, design of work processes, can set workers up to fail.   ("latent failures“)</a:t>
            </a:r>
          </a:p>
          <a:p>
            <a:pPr lvl="1" eaLnBrk="1" hangingPunct="1">
              <a:buFont typeface="Wingdings" panose="05000000000000000000" pitchFamily="2" charset="2"/>
              <a:buChar char="§"/>
            </a:pPr>
            <a:r>
              <a:rPr lang="en-US" altLang="en-US" sz="2200" dirty="0"/>
              <a:t>R</a:t>
            </a:r>
            <a:r>
              <a:rPr lang="en-US" altLang="en-US" sz="2200" dirty="0" smtClean="0"/>
              <a:t>ecognizes human limitations and that humans make errors </a:t>
            </a:r>
          </a:p>
          <a:p>
            <a:pPr lvl="1" eaLnBrk="1" hangingPunct="1">
              <a:buFont typeface="Wingdings" panose="05000000000000000000" pitchFamily="2" charset="2"/>
              <a:buChar char="§"/>
            </a:pPr>
            <a:r>
              <a:rPr lang="en-US" altLang="en-US" sz="2200" dirty="0" smtClean="0"/>
              <a:t>Systems should be designed to anticipate human error and avoid harm to the patient</a:t>
            </a:r>
            <a:r>
              <a:rPr lang="en-US" altLang="en-US" sz="2400" dirty="0" smtClean="0"/>
              <a:t>.</a:t>
            </a:r>
          </a:p>
          <a:p>
            <a:pPr lvl="1" eaLnBrk="1" hangingPunct="1">
              <a:buFont typeface="Wingdings" panose="05000000000000000000" pitchFamily="2" charset="2"/>
              <a:buChar char="§"/>
            </a:pPr>
            <a:endParaRPr lang="en-US" altLang="en-US" sz="2400" dirty="0"/>
          </a:p>
          <a:p>
            <a:pPr lvl="1" eaLnBrk="1" hangingPunct="1">
              <a:buFont typeface="Wingdings" panose="05000000000000000000" pitchFamily="2" charset="2"/>
              <a:buChar char="§"/>
            </a:pPr>
            <a:r>
              <a:rPr lang="en-US" altLang="en-US" sz="2400" dirty="0" smtClean="0"/>
              <a:t>“ High reliability organization”</a:t>
            </a:r>
          </a:p>
          <a:p>
            <a:pPr eaLnBrk="1" hangingPunct="1"/>
            <a:endParaRPr lang="en-US" altLang="en-US" sz="2800" dirty="0" smtClean="0"/>
          </a:p>
        </p:txBody>
      </p:sp>
      <p:sp>
        <p:nvSpPr>
          <p:cNvPr id="1946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1965391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0624" y="381000"/>
            <a:ext cx="7772400" cy="1143000"/>
          </a:xfrm>
        </p:spPr>
        <p:txBody>
          <a:bodyPr/>
          <a:lstStyle/>
          <a:p>
            <a:r>
              <a:rPr lang="en-US" dirty="0" smtClean="0"/>
              <a:t>Designing Work Processes</a:t>
            </a:r>
            <a:endParaRPr lang="en-US" dirty="0"/>
          </a:p>
        </p:txBody>
      </p:sp>
      <p:pic>
        <p:nvPicPr>
          <p:cNvPr id="1026" name="Picture 2" descr="N:\Pictures\Look alikes -  insect killer, cooking spray.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1905000"/>
            <a:ext cx="2175271" cy="38671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62600" y="3505200"/>
            <a:ext cx="3276600" cy="830997"/>
          </a:xfrm>
          <a:prstGeom prst="rect">
            <a:avLst/>
          </a:prstGeom>
          <a:noFill/>
        </p:spPr>
        <p:txBody>
          <a:bodyPr wrap="square" rtlCol="0">
            <a:spAutoFit/>
          </a:bodyPr>
          <a:lstStyle/>
          <a:p>
            <a:r>
              <a:rPr lang="en-US" b="1" dirty="0" smtClean="0"/>
              <a:t>And hard to do the </a:t>
            </a:r>
          </a:p>
          <a:p>
            <a:r>
              <a:rPr lang="en-US" b="1" dirty="0" smtClean="0"/>
              <a:t>wrong thing?</a:t>
            </a:r>
            <a:endParaRPr lang="en-US" b="1" dirty="0"/>
          </a:p>
        </p:txBody>
      </p:sp>
      <p:sp>
        <p:nvSpPr>
          <p:cNvPr id="5" name="TextBox 4"/>
          <p:cNvSpPr txBox="1"/>
          <p:nvPr/>
        </p:nvSpPr>
        <p:spPr>
          <a:xfrm>
            <a:off x="5410200" y="2209800"/>
            <a:ext cx="4251314" cy="830997"/>
          </a:xfrm>
          <a:prstGeom prst="rect">
            <a:avLst/>
          </a:prstGeom>
          <a:noFill/>
        </p:spPr>
        <p:txBody>
          <a:bodyPr wrap="square" rtlCol="0">
            <a:spAutoFit/>
          </a:bodyPr>
          <a:lstStyle/>
          <a:p>
            <a:r>
              <a:rPr lang="en-US" b="1" dirty="0"/>
              <a:t>How can we make it easy </a:t>
            </a:r>
            <a:br>
              <a:rPr lang="en-US" b="1" dirty="0"/>
            </a:br>
            <a:r>
              <a:rPr lang="en-US" b="1" dirty="0"/>
              <a:t>to do the right thing?</a:t>
            </a:r>
          </a:p>
        </p:txBody>
      </p:sp>
    </p:spTree>
    <p:extLst>
      <p:ext uri="{BB962C8B-B14F-4D97-AF65-F5344CB8AC3E}">
        <p14:creationId xmlns:p14="http://schemas.microsoft.com/office/powerpoint/2010/main" val="15717470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Safety Culture</a:t>
            </a:r>
            <a:r>
              <a:rPr lang="en-US" dirty="0"/>
              <a:t>: </a:t>
            </a:r>
            <a:r>
              <a:rPr lang="en-US" dirty="0" smtClean="0"/>
              <a:t>Key Aspects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t>Leadership &amp; Values</a:t>
            </a:r>
          </a:p>
          <a:p>
            <a:pPr>
              <a:buFont typeface="Wingdings" panose="05000000000000000000" pitchFamily="2" charset="2"/>
              <a:buChar char="§"/>
            </a:pPr>
            <a:r>
              <a:rPr lang="en-US" dirty="0" smtClean="0"/>
              <a:t>A “Just” Culture/Psychological Safety</a:t>
            </a:r>
          </a:p>
          <a:p>
            <a:pPr>
              <a:buFont typeface="Wingdings" panose="05000000000000000000" pitchFamily="2" charset="2"/>
              <a:buChar char="§"/>
            </a:pPr>
            <a:r>
              <a:rPr lang="en-US" dirty="0" smtClean="0"/>
              <a:t>Communication </a:t>
            </a:r>
          </a:p>
          <a:p>
            <a:pPr>
              <a:buFont typeface="Wingdings" panose="05000000000000000000" pitchFamily="2" charset="2"/>
              <a:buChar char="§"/>
            </a:pPr>
            <a:r>
              <a:rPr lang="en-US" dirty="0" smtClean="0"/>
              <a:t>Teamwork</a:t>
            </a:r>
          </a:p>
          <a:p>
            <a:pPr>
              <a:buFont typeface="Wingdings" panose="05000000000000000000" pitchFamily="2" charset="2"/>
              <a:buChar char="§"/>
            </a:pPr>
            <a:r>
              <a:rPr lang="en-US" dirty="0" smtClean="0"/>
              <a:t>Staff Empowerment/Engagement</a:t>
            </a:r>
          </a:p>
          <a:p>
            <a:pPr>
              <a:buFont typeface="Wingdings" panose="05000000000000000000" pitchFamily="2" charset="2"/>
              <a:buChar char="§"/>
            </a:pPr>
            <a:r>
              <a:rPr lang="en-US" dirty="0" smtClean="0"/>
              <a:t>Patient/Family Engagement</a:t>
            </a:r>
          </a:p>
          <a:p>
            <a:pPr marL="0" indent="0">
              <a:buNone/>
            </a:pPr>
            <a:endParaRPr lang="en-US" dirty="0"/>
          </a:p>
        </p:txBody>
      </p:sp>
    </p:spTree>
    <p:extLst>
      <p:ext uri="{BB962C8B-B14F-4D97-AF65-F5344CB8AC3E}">
        <p14:creationId xmlns:p14="http://schemas.microsoft.com/office/powerpoint/2010/main" val="40943584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&amp; Values</a:t>
            </a:r>
            <a:endParaRPr lang="en-US" dirty="0"/>
          </a:p>
        </p:txBody>
      </p:sp>
      <p:sp>
        <p:nvSpPr>
          <p:cNvPr id="3" name="Content Placeholder 2"/>
          <p:cNvSpPr>
            <a:spLocks noGrp="1"/>
          </p:cNvSpPr>
          <p:nvPr>
            <p:ph idx="1"/>
          </p:nvPr>
        </p:nvSpPr>
        <p:spPr>
          <a:xfrm>
            <a:off x="152400" y="1752600"/>
            <a:ext cx="8839200" cy="3867150"/>
          </a:xfrm>
        </p:spPr>
        <p:txBody>
          <a:bodyPr>
            <a:noAutofit/>
          </a:bodyPr>
          <a:lstStyle/>
          <a:p>
            <a:pPr>
              <a:buFont typeface="Wingdings" panose="05000000000000000000" pitchFamily="2" charset="2"/>
              <a:buChar char="§"/>
            </a:pPr>
            <a:r>
              <a:rPr lang="en-US" sz="2400" dirty="0"/>
              <a:t>Commit to consistently safe </a:t>
            </a:r>
            <a:r>
              <a:rPr lang="en-US" sz="2400" dirty="0" smtClean="0"/>
              <a:t>operations </a:t>
            </a:r>
            <a:endParaRPr lang="en-US" sz="2400" dirty="0"/>
          </a:p>
          <a:p>
            <a:pPr>
              <a:buFont typeface="Wingdings" panose="05000000000000000000" pitchFamily="2" charset="2"/>
              <a:buChar char="§"/>
            </a:pPr>
            <a:r>
              <a:rPr lang="en-US" sz="2400" dirty="0" smtClean="0"/>
              <a:t>Acknowledge risk - organization’s care processes could harm patients</a:t>
            </a:r>
          </a:p>
          <a:p>
            <a:pPr>
              <a:buFont typeface="Wingdings" panose="05000000000000000000" pitchFamily="2" charset="2"/>
              <a:buChar char="§"/>
            </a:pPr>
            <a:r>
              <a:rPr lang="en-US" sz="2400" dirty="0" smtClean="0"/>
              <a:t>Systems thinking - Recognize system contributions to harm &amp; error</a:t>
            </a:r>
          </a:p>
          <a:p>
            <a:pPr>
              <a:buFont typeface="Wingdings" panose="05000000000000000000" pitchFamily="2" charset="2"/>
              <a:buChar char="§"/>
            </a:pPr>
            <a:r>
              <a:rPr lang="en-US" sz="2400" dirty="0" smtClean="0"/>
              <a:t>Encourage collaboration across all levels of staff/all roles to seek solutions to patient safety problems</a:t>
            </a:r>
          </a:p>
          <a:p>
            <a:pPr>
              <a:buFont typeface="Wingdings" panose="05000000000000000000" pitchFamily="2" charset="2"/>
              <a:buChar char="§"/>
            </a:pPr>
            <a:r>
              <a:rPr lang="en-US" sz="2400" dirty="0" smtClean="0"/>
              <a:t>Leadership provides resources to address safety concerns</a:t>
            </a:r>
          </a:p>
          <a:p>
            <a:pPr>
              <a:buFont typeface="Wingdings" panose="05000000000000000000" pitchFamily="2" charset="2"/>
              <a:buChar char="§"/>
            </a:pPr>
            <a:r>
              <a:rPr lang="en-US" sz="2400" dirty="0" smtClean="0"/>
              <a:t>Commitment to ongoing learning and improvement</a:t>
            </a:r>
          </a:p>
          <a:p>
            <a:pPr>
              <a:buFont typeface="Wingdings" panose="05000000000000000000" pitchFamily="2" charset="2"/>
              <a:buChar char="§"/>
            </a:pPr>
            <a:r>
              <a:rPr lang="en-US" sz="2400" dirty="0" smtClean="0"/>
              <a:t>Role model – “walk the talk”</a:t>
            </a:r>
            <a:endParaRPr lang="en-US" sz="2400"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12</a:t>
            </a:fld>
            <a:endParaRPr lang="en-US" altLang="en-US">
              <a:solidFill>
                <a:srgbClr val="000000"/>
              </a:solidFill>
            </a:endParaRPr>
          </a:p>
        </p:txBody>
      </p:sp>
    </p:spTree>
    <p:extLst>
      <p:ext uri="{BB962C8B-B14F-4D97-AF65-F5344CB8AC3E}">
        <p14:creationId xmlns:p14="http://schemas.microsoft.com/office/powerpoint/2010/main" val="5111814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534400" cy="1143000"/>
          </a:xfrm>
        </p:spPr>
        <p:txBody>
          <a:bodyPr/>
          <a:lstStyle/>
          <a:p>
            <a:r>
              <a:rPr lang="en-US" dirty="0"/>
              <a:t>A</a:t>
            </a:r>
            <a:r>
              <a:rPr lang="en-US" dirty="0" smtClean="0"/>
              <a:t> “Just Culture”/Psychological Safety</a:t>
            </a:r>
            <a:endParaRPr lang="en-US" dirty="0"/>
          </a:p>
        </p:txBody>
      </p:sp>
      <p:sp>
        <p:nvSpPr>
          <p:cNvPr id="3" name="Content Placeholder 2"/>
          <p:cNvSpPr>
            <a:spLocks noGrp="1"/>
          </p:cNvSpPr>
          <p:nvPr>
            <p:ph idx="1"/>
          </p:nvPr>
        </p:nvSpPr>
        <p:spPr>
          <a:xfrm>
            <a:off x="228600" y="1752600"/>
            <a:ext cx="8153400" cy="3867150"/>
          </a:xfrm>
        </p:spPr>
        <p:txBody>
          <a:bodyPr/>
          <a:lstStyle/>
          <a:p>
            <a:pPr>
              <a:buFont typeface="Wingdings" panose="05000000000000000000" pitchFamily="2" charset="2"/>
              <a:buChar char="§"/>
            </a:pPr>
            <a:r>
              <a:rPr lang="en-US" sz="2400" dirty="0" smtClean="0"/>
              <a:t>Identifies and addresses system issues – don’t punish individuals for issues caused by systems</a:t>
            </a:r>
          </a:p>
          <a:p>
            <a:pPr>
              <a:buFont typeface="Wingdings" panose="05000000000000000000" pitchFamily="2" charset="2"/>
              <a:buChar char="§"/>
            </a:pPr>
            <a:r>
              <a:rPr lang="en-US" sz="2400" dirty="0" smtClean="0"/>
              <a:t>Define unacceptable behavior/distinguish from mistakes (or “drift” to risky behavior)</a:t>
            </a:r>
          </a:p>
          <a:p>
            <a:pPr lvl="1">
              <a:buFont typeface="Wingdings" panose="05000000000000000000" pitchFamily="2" charset="2"/>
              <a:buChar char="§"/>
            </a:pPr>
            <a:r>
              <a:rPr lang="en-US" sz="2400" dirty="0" smtClean="0"/>
              <a:t>Reckless behavior: Intentionally disregarding reasonable rules or consistently refusing to change </a:t>
            </a:r>
          </a:p>
          <a:p>
            <a:pPr lvl="1">
              <a:buFont typeface="Wingdings" panose="05000000000000000000" pitchFamily="2" charset="2"/>
              <a:buChar char="§"/>
            </a:pPr>
            <a:r>
              <a:rPr lang="en-US" sz="2400" dirty="0" smtClean="0"/>
              <a:t>Zero tolerance for recklessness – from anyone</a:t>
            </a:r>
          </a:p>
          <a:p>
            <a:pPr>
              <a:buFont typeface="Wingdings" panose="05000000000000000000" pitchFamily="2" charset="2"/>
              <a:buChar char="§"/>
            </a:pPr>
            <a:r>
              <a:rPr lang="en-US" sz="2400" dirty="0" smtClean="0"/>
              <a:t>Build atmosphere of trust – drive out fear</a:t>
            </a:r>
          </a:p>
          <a:p>
            <a:pPr>
              <a:buFont typeface="Wingdings" panose="05000000000000000000" pitchFamily="2" charset="2"/>
              <a:buChar char="§"/>
            </a:pPr>
            <a:r>
              <a:rPr lang="en-US" sz="2400" dirty="0" smtClean="0"/>
              <a:t>Encourage/reward reporting of errors, near misses, concerns</a:t>
            </a:r>
          </a:p>
          <a:p>
            <a:pPr lvl="1"/>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13</a:t>
            </a:fld>
            <a:endParaRPr lang="en-US" altLang="en-US">
              <a:solidFill>
                <a:srgbClr val="000000"/>
              </a:solidFill>
            </a:endParaRPr>
          </a:p>
        </p:txBody>
      </p:sp>
    </p:spTree>
    <p:extLst>
      <p:ext uri="{BB962C8B-B14F-4D97-AF65-F5344CB8AC3E}">
        <p14:creationId xmlns:p14="http://schemas.microsoft.com/office/powerpoint/2010/main" val="17937167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Open communication </a:t>
            </a:r>
            <a:endParaRPr lang="en-US" dirty="0"/>
          </a:p>
        </p:txBody>
      </p:sp>
      <p:sp>
        <p:nvSpPr>
          <p:cNvPr id="5" name="Content Placeholder 4"/>
          <p:cNvSpPr>
            <a:spLocks noGrp="1"/>
          </p:cNvSpPr>
          <p:nvPr>
            <p:ph idx="1"/>
          </p:nvPr>
        </p:nvSpPr>
        <p:spPr>
          <a:xfrm>
            <a:off x="304800" y="1905000"/>
            <a:ext cx="8610600" cy="3867150"/>
          </a:xfrm>
        </p:spPr>
        <p:txBody>
          <a:bodyPr/>
          <a:lstStyle/>
          <a:p>
            <a:pPr>
              <a:buFont typeface="Wingdings" panose="05000000000000000000" pitchFamily="2" charset="2"/>
              <a:buChar char="§"/>
            </a:pPr>
            <a:r>
              <a:rPr lang="en-US" sz="3000" dirty="0" smtClean="0"/>
              <a:t>“Transparency” - Everyone is open about outcomes and errors </a:t>
            </a:r>
          </a:p>
          <a:p>
            <a:pPr>
              <a:buFont typeface="Wingdings" panose="05000000000000000000" pitchFamily="2" charset="2"/>
              <a:buChar char="§"/>
            </a:pPr>
            <a:r>
              <a:rPr lang="en-US" sz="3000" dirty="0" smtClean="0"/>
              <a:t>High comfort level with questions and input - shame is taken out of all discussions</a:t>
            </a:r>
          </a:p>
          <a:p>
            <a:pPr>
              <a:buFont typeface="Wingdings" panose="05000000000000000000" pitchFamily="2" charset="2"/>
              <a:buChar char="§"/>
            </a:pPr>
            <a:r>
              <a:rPr lang="en-US" sz="3000" dirty="0" smtClean="0"/>
              <a:t>Improvements are developed with all levels of staff and shared/explained with all staff</a:t>
            </a:r>
          </a:p>
          <a:p>
            <a:pPr>
              <a:buFont typeface="Wingdings" panose="05000000000000000000" pitchFamily="2" charset="2"/>
              <a:buChar char="§"/>
            </a:pPr>
            <a:r>
              <a:rPr lang="en-US" sz="3000" dirty="0" smtClean="0"/>
              <a:t>“Every </a:t>
            </a:r>
            <a:r>
              <a:rPr lang="en-US" sz="3000" smtClean="0"/>
              <a:t>defect is </a:t>
            </a:r>
            <a:r>
              <a:rPr lang="en-US" sz="3000" dirty="0" smtClean="0"/>
              <a:t>a gem” – learning from errors</a:t>
            </a:r>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solidFill>
                  <a:srgbClr val="000000"/>
                </a:solidFill>
              </a:rPr>
              <a:pPr/>
              <a:t>14</a:t>
            </a:fld>
            <a:endParaRPr lang="en-US" altLang="en-US">
              <a:solidFill>
                <a:srgbClr val="000000"/>
              </a:solidFill>
            </a:endParaRPr>
          </a:p>
        </p:txBody>
      </p:sp>
    </p:spTree>
    <p:extLst>
      <p:ext uri="{BB962C8B-B14F-4D97-AF65-F5344CB8AC3E}">
        <p14:creationId xmlns:p14="http://schemas.microsoft.com/office/powerpoint/2010/main" val="1935694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Teamwork</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Clear organizational values for teamwork: </a:t>
            </a:r>
          </a:p>
          <a:p>
            <a:pPr lvl="1">
              <a:buFont typeface="Wingdings" panose="05000000000000000000" pitchFamily="2" charset="2"/>
              <a:buChar char="§"/>
            </a:pPr>
            <a:r>
              <a:rPr lang="en-US" dirty="0"/>
              <a:t>treat each other with respect</a:t>
            </a:r>
          </a:p>
          <a:p>
            <a:pPr lvl="1">
              <a:buFont typeface="Wingdings" panose="05000000000000000000" pitchFamily="2" charset="2"/>
              <a:buChar char="§"/>
            </a:pPr>
            <a:r>
              <a:rPr lang="en-US" dirty="0"/>
              <a:t>pitch in to accomplish shared goals</a:t>
            </a:r>
          </a:p>
          <a:p>
            <a:pPr lvl="1">
              <a:buFont typeface="Wingdings" panose="05000000000000000000" pitchFamily="2" charset="2"/>
              <a:buChar char="§"/>
            </a:pPr>
            <a:r>
              <a:rPr lang="en-US" dirty="0"/>
              <a:t>Speak up about safety in spite of hierarchy/power gradient</a:t>
            </a:r>
          </a:p>
          <a:p>
            <a:pPr>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15</a:t>
            </a:fld>
            <a:endParaRPr lang="en-US" altLang="en-US">
              <a:solidFill>
                <a:srgbClr val="000000"/>
              </a:solidFill>
            </a:endParaRPr>
          </a:p>
        </p:txBody>
      </p:sp>
    </p:spTree>
    <p:extLst>
      <p:ext uri="{BB962C8B-B14F-4D97-AF65-F5344CB8AC3E}">
        <p14:creationId xmlns:p14="http://schemas.microsoft.com/office/powerpoint/2010/main" val="9083255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Empowerment/Engagement</a:t>
            </a:r>
            <a:endParaRPr lang="en-US" dirty="0"/>
          </a:p>
        </p:txBody>
      </p:sp>
      <p:sp>
        <p:nvSpPr>
          <p:cNvPr id="3" name="Content Placeholder 2"/>
          <p:cNvSpPr>
            <a:spLocks noGrp="1"/>
          </p:cNvSpPr>
          <p:nvPr>
            <p:ph idx="1"/>
          </p:nvPr>
        </p:nvSpPr>
        <p:spPr>
          <a:xfrm>
            <a:off x="228600" y="1752600"/>
            <a:ext cx="8686800" cy="4095750"/>
          </a:xfrm>
        </p:spPr>
        <p:txBody>
          <a:bodyPr/>
          <a:lstStyle/>
          <a:p>
            <a:pPr>
              <a:buFont typeface="Wingdings" panose="05000000000000000000" pitchFamily="2" charset="2"/>
              <a:buChar char="§"/>
            </a:pPr>
            <a:r>
              <a:rPr lang="en-US" dirty="0" smtClean="0"/>
              <a:t>Front-line staff are the experts in their own work</a:t>
            </a:r>
          </a:p>
          <a:p>
            <a:pPr lvl="1">
              <a:buFont typeface="Wingdings" panose="05000000000000000000" pitchFamily="2" charset="2"/>
              <a:buChar char="§"/>
            </a:pPr>
            <a:r>
              <a:rPr lang="en-US" dirty="0" smtClean="0"/>
              <a:t>Include staff in improvement projects and audit teams</a:t>
            </a:r>
          </a:p>
          <a:p>
            <a:pPr lvl="1">
              <a:buFont typeface="Wingdings" panose="05000000000000000000" pitchFamily="2" charset="2"/>
              <a:buChar char="§"/>
            </a:pPr>
            <a:r>
              <a:rPr lang="en-US" dirty="0" smtClean="0"/>
              <a:t>All staff - “ unusual suspects”</a:t>
            </a:r>
          </a:p>
          <a:p>
            <a:pPr>
              <a:buFont typeface="Wingdings" panose="05000000000000000000" pitchFamily="2" charset="2"/>
              <a:buChar char="§"/>
            </a:pPr>
            <a:r>
              <a:rPr lang="en-US" dirty="0" smtClean="0"/>
              <a:t>Speak up about safety in spite of hierarchy/power gradient</a:t>
            </a:r>
          </a:p>
          <a:p>
            <a:pPr>
              <a:buFont typeface="Wingdings" panose="05000000000000000000" pitchFamily="2" charset="2"/>
              <a:buChar char="§"/>
            </a:pPr>
            <a:r>
              <a:rPr lang="en-US" dirty="0" smtClean="0"/>
              <a:t>Celebrate successes, acknowledge ideas contributions</a:t>
            </a:r>
          </a:p>
          <a:p>
            <a:pPr>
              <a:buFont typeface="Wingdings" panose="05000000000000000000" pitchFamily="2" charset="2"/>
              <a:buChar char="§"/>
            </a:pPr>
            <a:endParaRPr lang="en-US" dirty="0" smtClean="0"/>
          </a:p>
          <a:p>
            <a:pPr>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16</a:t>
            </a:fld>
            <a:endParaRPr lang="en-US" altLang="en-US">
              <a:solidFill>
                <a:srgbClr val="000000"/>
              </a:solidFill>
            </a:endParaRPr>
          </a:p>
        </p:txBody>
      </p:sp>
    </p:spTree>
    <p:extLst>
      <p:ext uri="{BB962C8B-B14F-4D97-AF65-F5344CB8AC3E}">
        <p14:creationId xmlns:p14="http://schemas.microsoft.com/office/powerpoint/2010/main" val="37446312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Patient/Family Engagement</a:t>
            </a:r>
            <a:r>
              <a:rPr lang="en-US" dirty="0" smtClean="0"/>
              <a:t>	</a:t>
            </a:r>
            <a:endParaRPr lang="en-US" dirty="0"/>
          </a:p>
        </p:txBody>
      </p:sp>
      <p:sp>
        <p:nvSpPr>
          <p:cNvPr id="3" name="Content Placeholder 2"/>
          <p:cNvSpPr>
            <a:spLocks noGrp="1"/>
          </p:cNvSpPr>
          <p:nvPr>
            <p:ph idx="1"/>
          </p:nvPr>
        </p:nvSpPr>
        <p:spPr>
          <a:xfrm>
            <a:off x="685800" y="1676400"/>
            <a:ext cx="7772400" cy="3053299"/>
          </a:xfrm>
        </p:spPr>
        <p:txBody>
          <a:bodyPr/>
          <a:lstStyle/>
          <a:p>
            <a:pPr marL="0" indent="0">
              <a:buNone/>
            </a:pPr>
            <a:r>
              <a:rPr lang="en-US" dirty="0" smtClean="0"/>
              <a:t>How do we engage patients in this work?</a:t>
            </a:r>
          </a:p>
          <a:p>
            <a:pPr>
              <a:buFont typeface="Wingdings" panose="05000000000000000000" pitchFamily="2" charset="2"/>
              <a:buChar char="§"/>
            </a:pPr>
            <a:r>
              <a:rPr lang="en-US" dirty="0" smtClean="0"/>
              <a:t>Empower patients to speak up in their own care</a:t>
            </a:r>
          </a:p>
          <a:p>
            <a:pPr>
              <a:buFont typeface="Wingdings" panose="05000000000000000000" pitchFamily="2" charset="2"/>
              <a:buChar char="§"/>
            </a:pPr>
            <a:r>
              <a:rPr lang="en-US" dirty="0" smtClean="0"/>
              <a:t>Patients’ perspective – identifying defects</a:t>
            </a:r>
          </a:p>
          <a:p>
            <a:pPr>
              <a:buFont typeface="Wingdings" panose="05000000000000000000" pitchFamily="2" charset="2"/>
              <a:buChar char="§"/>
            </a:pPr>
            <a:r>
              <a:rPr lang="en-US" dirty="0" smtClean="0"/>
              <a:t>Patients’ suggestions for improvements</a:t>
            </a:r>
          </a:p>
          <a:p>
            <a:pPr>
              <a:buFont typeface="Wingdings" panose="05000000000000000000" pitchFamily="2" charset="2"/>
              <a:buChar char="§"/>
            </a:pPr>
            <a:r>
              <a:rPr lang="en-US" dirty="0" smtClean="0"/>
              <a:t>Patients’ reaction to changes tested</a:t>
            </a:r>
          </a:p>
          <a:p>
            <a:pPr>
              <a:buFont typeface="Wingdings" panose="05000000000000000000" pitchFamily="2" charset="2"/>
              <a:buChar char="§"/>
            </a:pPr>
            <a:r>
              <a:rPr lang="en-US" dirty="0" smtClean="0"/>
              <a:t>Patients on your improvement team</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18826236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582769" y="262988"/>
            <a:ext cx="7772400" cy="1470025"/>
          </a:xfrm>
        </p:spPr>
        <p:txBody>
          <a:bodyPr/>
          <a:lstStyle/>
          <a:p>
            <a:r>
              <a:rPr lang="en-US" dirty="0" smtClean="0"/>
              <a:t>Improving Safety Culture</a:t>
            </a:r>
            <a:endParaRPr lang="en-US" dirty="0"/>
          </a:p>
        </p:txBody>
      </p:sp>
      <p:sp>
        <p:nvSpPr>
          <p:cNvPr id="3" name="Rectangle 2"/>
          <p:cNvSpPr/>
          <p:nvPr/>
        </p:nvSpPr>
        <p:spPr>
          <a:xfrm>
            <a:off x="798490" y="1942154"/>
            <a:ext cx="7122017" cy="3693319"/>
          </a:xfrm>
          <a:prstGeom prst="rect">
            <a:avLst/>
          </a:prstGeom>
        </p:spPr>
        <p:txBody>
          <a:bodyPr wrap="square">
            <a:spAutoFit/>
          </a:bodyPr>
          <a:lstStyle/>
          <a:p>
            <a:r>
              <a:rPr lang="en-US" sz="2800" b="1" dirty="0"/>
              <a:t>Targeting Everyday </a:t>
            </a:r>
            <a:r>
              <a:rPr lang="en-US" sz="2800" b="1" dirty="0" smtClean="0"/>
              <a:t>Behaviors</a:t>
            </a:r>
          </a:p>
          <a:p>
            <a:pPr marL="800100" lvl="1" indent="-342900">
              <a:buFont typeface="Arial" panose="020B0604020202020204" pitchFamily="34" charset="0"/>
              <a:buChar char="•"/>
            </a:pPr>
            <a:r>
              <a:rPr lang="en-US" sz="2000" dirty="0"/>
              <a:t>How are errors being dealt with today?</a:t>
            </a:r>
          </a:p>
          <a:p>
            <a:pPr marL="800100" lvl="1" indent="-342900">
              <a:buFont typeface="Arial" panose="020B0604020202020204" pitchFamily="34" charset="0"/>
              <a:buChar char="•"/>
            </a:pPr>
            <a:r>
              <a:rPr lang="en-US" sz="2000" dirty="0"/>
              <a:t>How comfortable are staff with each other?</a:t>
            </a:r>
          </a:p>
          <a:p>
            <a:pPr marL="800100" lvl="1" indent="-342900">
              <a:buFont typeface="Arial" panose="020B0604020202020204" pitchFamily="34" charset="0"/>
              <a:buChar char="•"/>
            </a:pPr>
            <a:r>
              <a:rPr lang="en-US" sz="2000" dirty="0"/>
              <a:t>How are staff disagreements handled?</a:t>
            </a:r>
          </a:p>
          <a:p>
            <a:pPr marL="800100" lvl="1" indent="-342900">
              <a:buFont typeface="Arial" panose="020B0604020202020204" pitchFamily="34" charset="0"/>
              <a:buChar char="•"/>
            </a:pPr>
            <a:r>
              <a:rPr lang="en-US" sz="2000" dirty="0"/>
              <a:t>How are questions being answered</a:t>
            </a:r>
          </a:p>
          <a:p>
            <a:endParaRPr lang="en-US" b="1" dirty="0" smtClean="0"/>
          </a:p>
          <a:p>
            <a:r>
              <a:rPr lang="en-US" sz="2800" b="1" dirty="0" smtClean="0"/>
              <a:t>Other Strategies</a:t>
            </a:r>
          </a:p>
          <a:p>
            <a:pPr marL="800100" lvl="1" indent="-342900">
              <a:buFont typeface="Arial" panose="020B0604020202020204" pitchFamily="34" charset="0"/>
              <a:buChar char="•"/>
            </a:pPr>
            <a:r>
              <a:rPr lang="en-US" sz="2000" dirty="0"/>
              <a:t>Get Rid of a Blame Culture</a:t>
            </a:r>
          </a:p>
          <a:p>
            <a:pPr marL="800100" lvl="1" indent="-342900">
              <a:buFont typeface="Arial" panose="020B0604020202020204" pitchFamily="34" charset="0"/>
              <a:buChar char="•"/>
            </a:pPr>
            <a:r>
              <a:rPr lang="en-US" sz="2000" dirty="0"/>
              <a:t>Identify What is Going Right</a:t>
            </a:r>
          </a:p>
          <a:p>
            <a:pPr marL="800100" lvl="1" indent="-342900">
              <a:buFont typeface="Arial" panose="020B0604020202020204" pitchFamily="34" charset="0"/>
              <a:buChar char="•"/>
            </a:pPr>
            <a:r>
              <a:rPr lang="en-US" sz="2000" dirty="0"/>
              <a:t>Develop a Process for Listening</a:t>
            </a:r>
          </a:p>
          <a:p>
            <a:pPr marL="800100" lvl="1" indent="-342900">
              <a:buFont typeface="Arial" panose="020B0604020202020204" pitchFamily="34" charset="0"/>
              <a:buChar char="•"/>
            </a:pPr>
            <a:r>
              <a:rPr lang="en-US" sz="2000" dirty="0"/>
              <a:t>Encourage Positive </a:t>
            </a:r>
            <a:r>
              <a:rPr lang="en-US" sz="2000" dirty="0" smtClean="0"/>
              <a:t>Behavior</a:t>
            </a:r>
            <a:endParaRPr lang="en-US" sz="3200" b="1" dirty="0"/>
          </a:p>
        </p:txBody>
      </p:sp>
    </p:spTree>
    <p:extLst>
      <p:ext uri="{BB962C8B-B14F-4D97-AF65-F5344CB8AC3E}">
        <p14:creationId xmlns:p14="http://schemas.microsoft.com/office/powerpoint/2010/main" val="1256103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Get Rid of a Blame Culture</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
            </a:pPr>
            <a:r>
              <a:rPr lang="en-US" sz="4000" dirty="0" smtClean="0"/>
              <a:t>A culture of blame results in: </a:t>
            </a:r>
          </a:p>
          <a:p>
            <a:pPr lvl="1">
              <a:buFont typeface="Wingdings" panose="05000000000000000000" pitchFamily="2" charset="2"/>
              <a:buChar char="§"/>
            </a:pPr>
            <a:r>
              <a:rPr lang="en-US" sz="3600" dirty="0" smtClean="0"/>
              <a:t>Lack of personal responsibility or accountability </a:t>
            </a:r>
          </a:p>
          <a:p>
            <a:pPr lvl="1">
              <a:buFont typeface="Wingdings" panose="05000000000000000000" pitchFamily="2" charset="2"/>
              <a:buChar char="§"/>
            </a:pPr>
            <a:r>
              <a:rPr lang="en-US" sz="3600" dirty="0" smtClean="0"/>
              <a:t>Reluctance in staff to identify and report mistakes</a:t>
            </a:r>
          </a:p>
          <a:p>
            <a:pPr lvl="1">
              <a:buFont typeface="Wingdings" panose="05000000000000000000" pitchFamily="2" charset="2"/>
              <a:buChar char="§"/>
            </a:pPr>
            <a:r>
              <a:rPr lang="en-US" sz="3600" dirty="0" smtClean="0"/>
              <a:t>Reluctance in staff to self identify weaknesses and a seek help</a:t>
            </a:r>
          </a:p>
          <a:p>
            <a:pPr lvl="1">
              <a:buFont typeface="Wingdings" panose="05000000000000000000" pitchFamily="2" charset="2"/>
              <a:buChar char="§"/>
            </a:pPr>
            <a:r>
              <a:rPr lang="en-US" sz="3600" dirty="0" smtClean="0"/>
              <a:t>Increased blaming of others</a:t>
            </a:r>
            <a:endParaRPr lang="en-US" sz="3600" dirty="0"/>
          </a:p>
        </p:txBody>
      </p:sp>
    </p:spTree>
    <p:extLst>
      <p:ext uri="{BB962C8B-B14F-4D97-AF65-F5344CB8AC3E}">
        <p14:creationId xmlns:p14="http://schemas.microsoft.com/office/powerpoint/2010/main" val="24965138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Identify What is Going Right</a:t>
            </a:r>
            <a:endParaRPr lang="en-US" dirty="0"/>
          </a:p>
        </p:txBody>
      </p:sp>
      <p:sp>
        <p:nvSpPr>
          <p:cNvPr id="3" name="Content Placeholder 2"/>
          <p:cNvSpPr>
            <a:spLocks noGrp="1"/>
          </p:cNvSpPr>
          <p:nvPr>
            <p:ph idx="1"/>
          </p:nvPr>
        </p:nvSpPr>
        <p:spPr>
          <a:xfrm>
            <a:off x="381000" y="1828800"/>
            <a:ext cx="8153400" cy="3867150"/>
          </a:xfrm>
        </p:spPr>
        <p:txBody>
          <a:bodyPr/>
          <a:lstStyle/>
          <a:p>
            <a:pPr>
              <a:buFont typeface="Wingdings" panose="05000000000000000000" pitchFamily="2" charset="2"/>
              <a:buChar char="§"/>
            </a:pPr>
            <a:r>
              <a:rPr lang="en-US" dirty="0" smtClean="0"/>
              <a:t>Sometimes focusing on the good can increase desired behaviors</a:t>
            </a:r>
          </a:p>
          <a:p>
            <a:pPr>
              <a:buFont typeface="Wingdings" panose="05000000000000000000" pitchFamily="2" charset="2"/>
              <a:buChar char="§"/>
            </a:pPr>
            <a:r>
              <a:rPr lang="en-US" dirty="0" smtClean="0"/>
              <a:t>Praise, encourage and seek out questions from all staff</a:t>
            </a:r>
          </a:p>
          <a:p>
            <a:pPr>
              <a:buFont typeface="Wingdings" panose="05000000000000000000" pitchFamily="2" charset="2"/>
              <a:buChar char="§"/>
            </a:pPr>
            <a:r>
              <a:rPr lang="en-US" dirty="0" smtClean="0"/>
              <a:t>When concerns are raised immediately respond in a positive light and include that individual in planning possible improvements</a:t>
            </a:r>
          </a:p>
        </p:txBody>
      </p:sp>
    </p:spTree>
    <p:extLst>
      <p:ext uri="{BB962C8B-B14F-4D97-AF65-F5344CB8AC3E}">
        <p14:creationId xmlns:p14="http://schemas.microsoft.com/office/powerpoint/2010/main" val="15979383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a Process for Listening</a:t>
            </a:r>
            <a:endParaRPr lang="en-US" dirty="0"/>
          </a:p>
        </p:txBody>
      </p:sp>
      <p:sp>
        <p:nvSpPr>
          <p:cNvPr id="3" name="Content Placeholder 2"/>
          <p:cNvSpPr>
            <a:spLocks noGrp="1"/>
          </p:cNvSpPr>
          <p:nvPr>
            <p:ph idx="1"/>
          </p:nvPr>
        </p:nvSpPr>
        <p:spPr>
          <a:xfrm>
            <a:off x="152400" y="1981200"/>
            <a:ext cx="8305800" cy="3867150"/>
          </a:xfrm>
        </p:spPr>
        <p:txBody>
          <a:bodyPr/>
          <a:lstStyle/>
          <a:p>
            <a:pPr>
              <a:buFont typeface="Wingdings" panose="05000000000000000000" pitchFamily="2" charset="2"/>
              <a:buChar char="§"/>
            </a:pPr>
            <a:r>
              <a:rPr lang="en-US" dirty="0" smtClean="0"/>
              <a:t>When someone brings to light a problem there needs to be a system to:</a:t>
            </a:r>
          </a:p>
          <a:p>
            <a:pPr lvl="1">
              <a:buFont typeface="Wingdings" panose="05000000000000000000" pitchFamily="2" charset="2"/>
              <a:buChar char="§"/>
            </a:pPr>
            <a:r>
              <a:rPr lang="en-US" dirty="0" smtClean="0"/>
              <a:t>Really listen (more than one person hearing the issue)</a:t>
            </a:r>
          </a:p>
          <a:p>
            <a:pPr lvl="1">
              <a:buFont typeface="Wingdings" panose="05000000000000000000" pitchFamily="2" charset="2"/>
              <a:buChar char="§"/>
            </a:pPr>
            <a:r>
              <a:rPr lang="en-US" dirty="0" smtClean="0"/>
              <a:t>Decide who is best to handle it </a:t>
            </a:r>
          </a:p>
          <a:p>
            <a:pPr lvl="1">
              <a:buFont typeface="Wingdings" panose="05000000000000000000" pitchFamily="2" charset="2"/>
              <a:buChar char="§"/>
            </a:pPr>
            <a:r>
              <a:rPr lang="en-US" dirty="0" smtClean="0"/>
              <a:t>Follow up with that person</a:t>
            </a:r>
          </a:p>
          <a:p>
            <a:pPr lvl="2">
              <a:buFont typeface="Wingdings" panose="05000000000000000000" pitchFamily="2" charset="2"/>
              <a:buChar char="§"/>
            </a:pPr>
            <a:r>
              <a:rPr lang="en-US" dirty="0" smtClean="0"/>
              <a:t>Thank them </a:t>
            </a:r>
          </a:p>
          <a:p>
            <a:pPr lvl="2">
              <a:buFont typeface="Wingdings" panose="05000000000000000000" pitchFamily="2" charset="2"/>
              <a:buChar char="§"/>
            </a:pPr>
            <a:r>
              <a:rPr lang="en-US" dirty="0" smtClean="0"/>
              <a:t>Tell them what did or did not change  and why</a:t>
            </a:r>
          </a:p>
          <a:p>
            <a:pPr lvl="1"/>
            <a:endParaRPr lang="en-US" dirty="0" smtClean="0"/>
          </a:p>
        </p:txBody>
      </p:sp>
    </p:spTree>
    <p:extLst>
      <p:ext uri="{BB962C8B-B14F-4D97-AF65-F5344CB8AC3E}">
        <p14:creationId xmlns:p14="http://schemas.microsoft.com/office/powerpoint/2010/main" val="27707071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Encourage Positive Behavior</a:t>
            </a:r>
          </a:p>
        </p:txBody>
      </p:sp>
      <p:sp>
        <p:nvSpPr>
          <p:cNvPr id="3" name="Content Placeholder 2"/>
          <p:cNvSpPr>
            <a:spLocks noGrp="1"/>
          </p:cNvSpPr>
          <p:nvPr>
            <p:ph idx="1"/>
          </p:nvPr>
        </p:nvSpPr>
        <p:spPr/>
        <p:txBody>
          <a:bodyPr>
            <a:normAutofit fontScale="92500" lnSpcReduction="20000"/>
          </a:bodyPr>
          <a:lstStyle/>
          <a:p>
            <a:pPr lvl="1">
              <a:buFont typeface="Wingdings" panose="05000000000000000000" pitchFamily="2" charset="2"/>
              <a:buChar char="§"/>
            </a:pPr>
            <a:r>
              <a:rPr lang="en-US" dirty="0" smtClean="0"/>
              <a:t>Respect</a:t>
            </a:r>
          </a:p>
          <a:p>
            <a:pPr lvl="2">
              <a:buFont typeface="Wingdings" panose="05000000000000000000" pitchFamily="2" charset="2"/>
              <a:buChar char="§"/>
            </a:pPr>
            <a:r>
              <a:rPr lang="en-US" dirty="0" smtClean="0"/>
              <a:t>Listen to each other, refrain from finger pointing</a:t>
            </a:r>
          </a:p>
          <a:p>
            <a:pPr lvl="1">
              <a:buFont typeface="Wingdings" panose="05000000000000000000" pitchFamily="2" charset="2"/>
              <a:buChar char="§"/>
            </a:pPr>
            <a:r>
              <a:rPr lang="en-US" dirty="0" smtClean="0"/>
              <a:t>Engagement </a:t>
            </a:r>
          </a:p>
          <a:p>
            <a:pPr lvl="2">
              <a:buFont typeface="Wingdings" panose="05000000000000000000" pitchFamily="2" charset="2"/>
              <a:buChar char="§"/>
            </a:pPr>
            <a:r>
              <a:rPr lang="en-US" dirty="0" smtClean="0"/>
              <a:t>Everyone should have a voice and interest in improving </a:t>
            </a:r>
            <a:endParaRPr lang="en-US" dirty="0"/>
          </a:p>
          <a:p>
            <a:pPr lvl="1">
              <a:buFont typeface="Wingdings" panose="05000000000000000000" pitchFamily="2" charset="2"/>
              <a:buChar char="§"/>
            </a:pPr>
            <a:r>
              <a:rPr lang="en-US" dirty="0" smtClean="0"/>
              <a:t>Psychological safety</a:t>
            </a:r>
          </a:p>
          <a:p>
            <a:pPr lvl="2">
              <a:buFont typeface="Wingdings" panose="05000000000000000000" pitchFamily="2" charset="2"/>
              <a:buChar char="§"/>
            </a:pPr>
            <a:r>
              <a:rPr lang="en-US" dirty="0" smtClean="0"/>
              <a:t>No official or unofficial reprimands for pointing out areas of improvement</a:t>
            </a:r>
          </a:p>
          <a:p>
            <a:pPr lvl="1">
              <a:buFont typeface="Wingdings" panose="05000000000000000000" pitchFamily="2" charset="2"/>
              <a:buChar char="§"/>
            </a:pPr>
            <a:r>
              <a:rPr lang="en-US" dirty="0" smtClean="0"/>
              <a:t>Prioritization </a:t>
            </a:r>
          </a:p>
          <a:p>
            <a:pPr lvl="2">
              <a:buFont typeface="Wingdings" panose="05000000000000000000" pitchFamily="2" charset="2"/>
              <a:buChar char="§"/>
            </a:pPr>
            <a:r>
              <a:rPr lang="en-US" dirty="0" smtClean="0"/>
              <a:t>Determine these as a group</a:t>
            </a:r>
          </a:p>
          <a:p>
            <a:pPr lvl="1">
              <a:buFont typeface="Wingdings" panose="05000000000000000000" pitchFamily="2" charset="2"/>
              <a:buChar char="§"/>
            </a:pPr>
            <a:r>
              <a:rPr lang="en-US" dirty="0" smtClean="0"/>
              <a:t>Responsiveness to concerns</a:t>
            </a:r>
            <a:endParaRPr lang="en-US" dirty="0"/>
          </a:p>
        </p:txBody>
      </p:sp>
    </p:spTree>
    <p:extLst>
      <p:ext uri="{BB962C8B-B14F-4D97-AF65-F5344CB8AC3E}">
        <p14:creationId xmlns:p14="http://schemas.microsoft.com/office/powerpoint/2010/main" val="26942124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1029" y="3962400"/>
            <a:ext cx="5368771" cy="1938992"/>
          </a:xfrm>
          <a:noFill/>
          <a:ln w="57150">
            <a:solidFill>
              <a:schemeClr val="accent1"/>
            </a:solidFill>
            <a:prstDash val="solid"/>
          </a:ln>
        </p:spPr>
        <p:txBody>
          <a:bodyPr wrap="square" rtlCol="0">
            <a:spAutoFit/>
          </a:bodyPr>
          <a:lstStyle/>
          <a:p>
            <a:pPr marL="0" indent="0" eaLnBrk="0" hangingPunct="0">
              <a:spcBef>
                <a:spcPct val="0"/>
              </a:spcBef>
              <a:buNone/>
            </a:pPr>
            <a:r>
              <a:rPr lang="en-US" sz="2400" b="1" kern="1200" dirty="0" smtClean="0">
                <a:latin typeface="Times New Roman" pitchFamily="18" charset="0"/>
              </a:rPr>
              <a:t>Improving </a:t>
            </a:r>
            <a:r>
              <a:rPr lang="en-US" sz="2400" b="1" kern="1200" dirty="0">
                <a:latin typeface="Times New Roman" pitchFamily="18" charset="0"/>
              </a:rPr>
              <a:t>daily work:</a:t>
            </a:r>
          </a:p>
          <a:p>
            <a:pPr marL="0" indent="0" eaLnBrk="0" hangingPunct="0">
              <a:spcBef>
                <a:spcPct val="0"/>
              </a:spcBef>
              <a:buNone/>
            </a:pPr>
            <a:r>
              <a:rPr lang="en-US" sz="2400" kern="1200" dirty="0" smtClean="0">
                <a:latin typeface="Times New Roman" pitchFamily="18" charset="0"/>
              </a:rPr>
              <a:t>1. Culture </a:t>
            </a:r>
            <a:r>
              <a:rPr lang="en-US" sz="2400" kern="1200" dirty="0">
                <a:latin typeface="Times New Roman" pitchFamily="18" charset="0"/>
              </a:rPr>
              <a:t>including commitment to </a:t>
            </a:r>
            <a:r>
              <a:rPr lang="en-US" sz="2400" kern="1200" dirty="0" smtClean="0">
                <a:latin typeface="Times New Roman" pitchFamily="18" charset="0"/>
              </a:rPr>
              <a:t>safety</a:t>
            </a:r>
          </a:p>
          <a:p>
            <a:pPr marL="0" indent="0" eaLnBrk="0" hangingPunct="0">
              <a:spcBef>
                <a:spcPct val="0"/>
              </a:spcBef>
              <a:buNone/>
            </a:pPr>
            <a:r>
              <a:rPr lang="en-US" sz="2400" kern="1200" dirty="0" smtClean="0">
                <a:latin typeface="Times New Roman" pitchFamily="18" charset="0"/>
              </a:rPr>
              <a:t>        and continual learning</a:t>
            </a:r>
          </a:p>
          <a:p>
            <a:pPr marL="0" indent="0" eaLnBrk="0" hangingPunct="0">
              <a:spcBef>
                <a:spcPct val="0"/>
              </a:spcBef>
              <a:buNone/>
            </a:pPr>
            <a:r>
              <a:rPr lang="en-US" sz="2400" kern="1200" dirty="0" smtClean="0">
                <a:latin typeface="Times New Roman" pitchFamily="18" charset="0"/>
              </a:rPr>
              <a:t>2.  “See problems”  </a:t>
            </a:r>
          </a:p>
          <a:p>
            <a:pPr marL="0" indent="0" eaLnBrk="0" hangingPunct="0">
              <a:spcBef>
                <a:spcPct val="0"/>
              </a:spcBef>
              <a:buNone/>
            </a:pPr>
            <a:r>
              <a:rPr lang="en-US" sz="2400" kern="1200" dirty="0" smtClean="0">
                <a:latin typeface="Times New Roman" pitchFamily="18" charset="0"/>
              </a:rPr>
              <a:t>3</a:t>
            </a:r>
            <a:r>
              <a:rPr lang="en-US" sz="2400" kern="1200" dirty="0">
                <a:latin typeface="Times New Roman" pitchFamily="18" charset="0"/>
              </a:rPr>
              <a:t>.  </a:t>
            </a:r>
            <a:r>
              <a:rPr lang="en-US" sz="2400" kern="1200" dirty="0" smtClean="0">
                <a:latin typeface="Times New Roman" pitchFamily="18" charset="0"/>
              </a:rPr>
              <a:t>“Solve problems” </a:t>
            </a:r>
            <a:endParaRPr lang="en-US" sz="2400" b="1" kern="1200" dirty="0">
              <a:latin typeface="Times New Roman" pitchFamily="18" charset="0"/>
            </a:endParaRPr>
          </a:p>
        </p:txBody>
      </p:sp>
      <p:sp>
        <p:nvSpPr>
          <p:cNvPr id="4" name="TextBox 3"/>
          <p:cNvSpPr txBox="1"/>
          <p:nvPr/>
        </p:nvSpPr>
        <p:spPr>
          <a:xfrm>
            <a:off x="651029" y="1887412"/>
            <a:ext cx="5379128" cy="1938992"/>
          </a:xfrm>
          <a:prstGeom prst="rect">
            <a:avLst/>
          </a:prstGeom>
          <a:noFill/>
          <a:ln w="57150">
            <a:solidFill>
              <a:schemeClr val="accent1"/>
            </a:solidFill>
            <a:prstDash val="solid"/>
          </a:ln>
        </p:spPr>
        <p:txBody>
          <a:bodyPr wrap="square" rtlCol="0">
            <a:spAutoFit/>
          </a:bodyPr>
          <a:lstStyle/>
          <a:p>
            <a:r>
              <a:rPr lang="en-US" sz="2400" b="1" dirty="0" smtClean="0"/>
              <a:t>Daily work – everyday operations</a:t>
            </a:r>
            <a:r>
              <a:rPr lang="en-US" dirty="0" smtClean="0"/>
              <a:t>:</a:t>
            </a:r>
          </a:p>
          <a:p>
            <a:r>
              <a:rPr lang="en-US" dirty="0"/>
              <a:t>1</a:t>
            </a:r>
            <a:r>
              <a:rPr lang="en-US" sz="2400" dirty="0" smtClean="0"/>
              <a:t>. System Design     </a:t>
            </a:r>
          </a:p>
          <a:p>
            <a:r>
              <a:rPr lang="en-US" sz="2400" dirty="0" smtClean="0"/>
              <a:t>     - are work processes well designed?</a:t>
            </a:r>
          </a:p>
          <a:p>
            <a:r>
              <a:rPr lang="en-US" sz="2400" dirty="0" smtClean="0"/>
              <a:t>     - </a:t>
            </a:r>
            <a:r>
              <a:rPr lang="en-US" sz="2400" dirty="0"/>
              <a:t>are </a:t>
            </a:r>
            <a:r>
              <a:rPr lang="en-US" sz="2400" dirty="0" smtClean="0"/>
              <a:t>defined work </a:t>
            </a:r>
            <a:r>
              <a:rPr lang="en-US" sz="2400" dirty="0"/>
              <a:t>processes </a:t>
            </a:r>
            <a:r>
              <a:rPr lang="en-US" sz="2400" dirty="0" smtClean="0"/>
              <a:t>followed?</a:t>
            </a:r>
          </a:p>
          <a:p>
            <a:r>
              <a:rPr lang="en-US" sz="2400" dirty="0"/>
              <a:t>2</a:t>
            </a:r>
            <a:r>
              <a:rPr lang="en-US" sz="2400" dirty="0" smtClean="0"/>
              <a:t>. </a:t>
            </a:r>
            <a:r>
              <a:rPr lang="en-US" sz="2400" dirty="0"/>
              <a:t>Culture</a:t>
            </a:r>
          </a:p>
        </p:txBody>
      </p:sp>
      <p:sp>
        <p:nvSpPr>
          <p:cNvPr id="5" name="Right Arrow 4"/>
          <p:cNvSpPr/>
          <p:nvPr/>
        </p:nvSpPr>
        <p:spPr bwMode="auto">
          <a:xfrm>
            <a:off x="6096000" y="2019213"/>
            <a:ext cx="1116816"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7291266" y="1887412"/>
            <a:ext cx="1600200" cy="830997"/>
          </a:xfrm>
          <a:prstGeom prst="rect">
            <a:avLst/>
          </a:prstGeom>
          <a:noFill/>
          <a:ln w="57150">
            <a:solidFill>
              <a:schemeClr val="accent1"/>
            </a:solidFill>
          </a:ln>
        </p:spPr>
        <p:txBody>
          <a:bodyPr wrap="square" rtlCol="0">
            <a:spAutoFit/>
          </a:bodyPr>
          <a:lstStyle/>
          <a:p>
            <a:r>
              <a:rPr lang="en-US" dirty="0" smtClean="0"/>
              <a:t>Patient </a:t>
            </a:r>
          </a:p>
          <a:p>
            <a:r>
              <a:rPr lang="en-US" dirty="0" smtClean="0"/>
              <a:t>Outcomes</a:t>
            </a:r>
            <a:endParaRPr lang="en-US" dirty="0"/>
          </a:p>
        </p:txBody>
      </p:sp>
      <p:sp>
        <p:nvSpPr>
          <p:cNvPr id="7" name="Curved Left Arrow 6"/>
          <p:cNvSpPr/>
          <p:nvPr/>
        </p:nvSpPr>
        <p:spPr bwMode="auto">
          <a:xfrm>
            <a:off x="6284594" y="2839089"/>
            <a:ext cx="497206" cy="1782912"/>
          </a:xfrm>
          <a:prstGeom prst="curvedLef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299499" y="703146"/>
            <a:ext cx="8591967" cy="584775"/>
          </a:xfrm>
          <a:prstGeom prst="rect">
            <a:avLst/>
          </a:prstGeom>
          <a:noFill/>
        </p:spPr>
        <p:txBody>
          <a:bodyPr wrap="none" rtlCol="0">
            <a:spAutoFit/>
          </a:bodyPr>
          <a:lstStyle/>
          <a:p>
            <a:r>
              <a:rPr lang="en-US" sz="3200" b="1" dirty="0" smtClean="0"/>
              <a:t>What drives good or bad outcomes for patients?</a:t>
            </a:r>
            <a:endParaRPr lang="en-US" sz="3200" b="1" dirty="0"/>
          </a:p>
        </p:txBody>
      </p:sp>
      <p:sp>
        <p:nvSpPr>
          <p:cNvPr id="2" name="TextBox 1"/>
          <p:cNvSpPr txBox="1"/>
          <p:nvPr/>
        </p:nvSpPr>
        <p:spPr>
          <a:xfrm>
            <a:off x="6781800" y="4969276"/>
            <a:ext cx="1309566" cy="830997"/>
          </a:xfrm>
          <a:prstGeom prst="rect">
            <a:avLst/>
          </a:prstGeom>
          <a:noFill/>
          <a:ln w="28575">
            <a:solidFill>
              <a:schemeClr val="accent2"/>
            </a:solidFill>
          </a:ln>
        </p:spPr>
        <p:txBody>
          <a:bodyPr wrap="square" rtlCol="0">
            <a:spAutoFit/>
          </a:bodyPr>
          <a:lstStyle/>
          <a:p>
            <a:r>
              <a:rPr lang="en-US" dirty="0" smtClean="0">
                <a:solidFill>
                  <a:srgbClr val="FF0000"/>
                </a:solidFill>
              </a:rPr>
              <a:t>Engage           Patients </a:t>
            </a:r>
            <a:endParaRPr lang="en-US" dirty="0">
              <a:solidFill>
                <a:srgbClr val="FF0000"/>
              </a:solidFill>
            </a:endParaRPr>
          </a:p>
        </p:txBody>
      </p:sp>
      <p:sp>
        <p:nvSpPr>
          <p:cNvPr id="10" name="Right Brace 9"/>
          <p:cNvSpPr/>
          <p:nvPr/>
        </p:nvSpPr>
        <p:spPr bwMode="auto">
          <a:xfrm>
            <a:off x="6245352" y="4885873"/>
            <a:ext cx="307848" cy="914400"/>
          </a:xfrm>
          <a:prstGeom prst="rightBrace">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FF0000"/>
              </a:solidFill>
              <a:effectLst/>
              <a:latin typeface="Times New Roman" pitchFamily="18" charset="0"/>
            </a:endParaRPr>
          </a:p>
        </p:txBody>
      </p:sp>
    </p:spTree>
    <p:extLst>
      <p:ext uri="{BB962C8B-B14F-4D97-AF65-F5344CB8AC3E}">
        <p14:creationId xmlns:p14="http://schemas.microsoft.com/office/powerpoint/2010/main" val="17103543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548" y="3505200"/>
            <a:ext cx="5368771" cy="2677656"/>
          </a:xfrm>
          <a:noFill/>
          <a:ln w="57150">
            <a:solidFill>
              <a:schemeClr val="accent1"/>
            </a:solidFill>
            <a:prstDash val="solid"/>
          </a:ln>
        </p:spPr>
        <p:txBody>
          <a:bodyPr wrap="square" rtlCol="0">
            <a:spAutoFit/>
          </a:bodyPr>
          <a:lstStyle/>
          <a:p>
            <a:pPr marL="0" indent="0" algn="ctr" eaLnBrk="0" hangingPunct="0">
              <a:spcBef>
                <a:spcPct val="0"/>
              </a:spcBef>
              <a:buNone/>
            </a:pPr>
            <a:r>
              <a:rPr lang="en-US" sz="2400" b="1" kern="1200" dirty="0" smtClean="0">
                <a:latin typeface="Times New Roman" pitchFamily="18" charset="0"/>
              </a:rPr>
              <a:t>Improving </a:t>
            </a:r>
            <a:r>
              <a:rPr lang="en-US" sz="2400" b="1" kern="1200" dirty="0">
                <a:latin typeface="Times New Roman" pitchFamily="18" charset="0"/>
              </a:rPr>
              <a:t>daily work:</a:t>
            </a:r>
          </a:p>
          <a:p>
            <a:pPr algn="ctr" eaLnBrk="0" hangingPunct="0">
              <a:spcBef>
                <a:spcPct val="0"/>
              </a:spcBef>
            </a:pPr>
            <a:endParaRPr lang="en-US" sz="2400" b="1" kern="1200" dirty="0">
              <a:latin typeface="Times New Roman" pitchFamily="18" charset="0"/>
            </a:endParaRPr>
          </a:p>
          <a:p>
            <a:pPr marL="0" indent="0" eaLnBrk="0" hangingPunct="0">
              <a:spcBef>
                <a:spcPct val="0"/>
              </a:spcBef>
              <a:buNone/>
            </a:pPr>
            <a:r>
              <a:rPr lang="en-US" sz="2400" kern="1200" dirty="0" smtClean="0">
                <a:latin typeface="Times New Roman" pitchFamily="18" charset="0"/>
              </a:rPr>
              <a:t>1. </a:t>
            </a:r>
            <a:r>
              <a:rPr lang="en-US" sz="2400" kern="1200" dirty="0" smtClean="0">
                <a:solidFill>
                  <a:srgbClr val="FF0000"/>
                </a:solidFill>
                <a:latin typeface="Times New Roman" pitchFamily="18" charset="0"/>
              </a:rPr>
              <a:t>Culture</a:t>
            </a:r>
            <a:r>
              <a:rPr lang="en-US" sz="2400" kern="1200" dirty="0" smtClean="0">
                <a:latin typeface="Times New Roman" pitchFamily="18" charset="0"/>
              </a:rPr>
              <a:t> </a:t>
            </a:r>
            <a:r>
              <a:rPr lang="en-US" sz="2400" kern="1200" dirty="0">
                <a:latin typeface="Times New Roman" pitchFamily="18" charset="0"/>
              </a:rPr>
              <a:t>including commitment to </a:t>
            </a:r>
            <a:r>
              <a:rPr lang="en-US" sz="2400" kern="1200" dirty="0" smtClean="0">
                <a:latin typeface="Times New Roman" pitchFamily="18" charset="0"/>
              </a:rPr>
              <a:t>safety</a:t>
            </a:r>
          </a:p>
          <a:p>
            <a:pPr marL="0" indent="0" eaLnBrk="0" hangingPunct="0">
              <a:spcBef>
                <a:spcPct val="0"/>
              </a:spcBef>
              <a:buNone/>
            </a:pPr>
            <a:r>
              <a:rPr lang="en-US" sz="2400" kern="1200" dirty="0" smtClean="0">
                <a:latin typeface="Times New Roman" pitchFamily="18" charset="0"/>
              </a:rPr>
              <a:t>        and continual learning   </a:t>
            </a:r>
          </a:p>
          <a:p>
            <a:pPr marL="0" indent="0" eaLnBrk="0" hangingPunct="0">
              <a:spcBef>
                <a:spcPct val="0"/>
              </a:spcBef>
              <a:buNone/>
            </a:pPr>
            <a:r>
              <a:rPr lang="en-US" sz="2400" kern="1200" dirty="0" smtClean="0">
                <a:latin typeface="Times New Roman" pitchFamily="18" charset="0"/>
              </a:rPr>
              <a:t>2</a:t>
            </a:r>
            <a:r>
              <a:rPr lang="en-US" sz="2400" kern="1200" dirty="0">
                <a:latin typeface="Times New Roman" pitchFamily="18" charset="0"/>
              </a:rPr>
              <a:t>. </a:t>
            </a:r>
            <a:r>
              <a:rPr lang="en-US" sz="2400" kern="1200" dirty="0" smtClean="0">
                <a:latin typeface="Times New Roman" pitchFamily="18" charset="0"/>
              </a:rPr>
              <a:t> “See problems”</a:t>
            </a:r>
            <a:endParaRPr lang="en-US" sz="2400" kern="1200" dirty="0">
              <a:latin typeface="Times New Roman" pitchFamily="18" charset="0"/>
            </a:endParaRPr>
          </a:p>
          <a:p>
            <a:pPr marL="0" indent="0" eaLnBrk="0" hangingPunct="0">
              <a:spcBef>
                <a:spcPct val="0"/>
              </a:spcBef>
              <a:buNone/>
            </a:pPr>
            <a:r>
              <a:rPr lang="en-US" sz="2400" kern="1200" dirty="0" smtClean="0">
                <a:latin typeface="Times New Roman" pitchFamily="18" charset="0"/>
              </a:rPr>
              <a:t>3</a:t>
            </a:r>
            <a:r>
              <a:rPr lang="en-US" sz="2400" kern="1200" dirty="0">
                <a:latin typeface="Times New Roman" pitchFamily="18" charset="0"/>
              </a:rPr>
              <a:t>.  </a:t>
            </a:r>
            <a:r>
              <a:rPr lang="en-US" sz="2400" kern="1200" dirty="0" smtClean="0">
                <a:latin typeface="Times New Roman" pitchFamily="18" charset="0"/>
              </a:rPr>
              <a:t>“Solve problems” </a:t>
            </a:r>
            <a:endParaRPr lang="en-US" sz="2400" kern="1200" dirty="0">
              <a:latin typeface="Times New Roman" pitchFamily="18" charset="0"/>
            </a:endParaRPr>
          </a:p>
          <a:p>
            <a:pPr algn="ctr" eaLnBrk="0" hangingPunct="0">
              <a:spcBef>
                <a:spcPct val="0"/>
              </a:spcBef>
            </a:pPr>
            <a:endParaRPr lang="en-US" sz="2400" b="1" kern="1200" dirty="0">
              <a:latin typeface="Times New Roman" pitchFamily="18" charset="0"/>
            </a:endParaRPr>
          </a:p>
        </p:txBody>
      </p:sp>
      <p:sp>
        <p:nvSpPr>
          <p:cNvPr id="5" name="Right Arrow 4"/>
          <p:cNvSpPr/>
          <p:nvPr/>
        </p:nvSpPr>
        <p:spPr bwMode="auto">
          <a:xfrm>
            <a:off x="6019800" y="1704385"/>
            <a:ext cx="1219200"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7324817" y="1531203"/>
            <a:ext cx="1600200" cy="830997"/>
          </a:xfrm>
          <a:prstGeom prst="rect">
            <a:avLst/>
          </a:prstGeom>
          <a:noFill/>
          <a:ln w="57150">
            <a:solidFill>
              <a:schemeClr val="accent1"/>
            </a:solidFill>
          </a:ln>
        </p:spPr>
        <p:txBody>
          <a:bodyPr wrap="square" rtlCol="0">
            <a:spAutoFit/>
          </a:bodyPr>
          <a:lstStyle/>
          <a:p>
            <a:r>
              <a:rPr lang="en-US" dirty="0" smtClean="0"/>
              <a:t>Patient </a:t>
            </a:r>
          </a:p>
          <a:p>
            <a:r>
              <a:rPr lang="en-US" dirty="0" smtClean="0"/>
              <a:t>Outcomes</a:t>
            </a:r>
            <a:endParaRPr lang="en-US" dirty="0"/>
          </a:p>
        </p:txBody>
      </p:sp>
      <p:sp>
        <p:nvSpPr>
          <p:cNvPr id="7" name="Curved Left Arrow 6"/>
          <p:cNvSpPr/>
          <p:nvPr/>
        </p:nvSpPr>
        <p:spPr bwMode="auto">
          <a:xfrm>
            <a:off x="6198833" y="2362200"/>
            <a:ext cx="731520" cy="1981200"/>
          </a:xfrm>
          <a:prstGeom prst="curvedLef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762000" y="248561"/>
            <a:ext cx="7545527" cy="523220"/>
          </a:xfrm>
          <a:prstGeom prst="rect">
            <a:avLst/>
          </a:prstGeom>
          <a:noFill/>
        </p:spPr>
        <p:txBody>
          <a:bodyPr wrap="none" rtlCol="0">
            <a:spAutoFit/>
          </a:bodyPr>
          <a:lstStyle/>
          <a:p>
            <a:r>
              <a:rPr lang="en-US" sz="2800" b="1" dirty="0" smtClean="0"/>
              <a:t>What drives good or bad outcomes for patients?</a:t>
            </a:r>
            <a:endParaRPr lang="en-US" sz="2800" b="1" dirty="0"/>
          </a:p>
        </p:txBody>
      </p:sp>
    </p:spTree>
    <p:extLst>
      <p:ext uri="{BB962C8B-B14F-4D97-AF65-F5344CB8AC3E}">
        <p14:creationId xmlns:p14="http://schemas.microsoft.com/office/powerpoint/2010/main" val="14029710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769" y="468923"/>
            <a:ext cx="8534400" cy="1143000"/>
          </a:xfrm>
        </p:spPr>
        <p:txBody>
          <a:bodyPr/>
          <a:lstStyle/>
          <a:p>
            <a:r>
              <a:rPr lang="en-US" dirty="0" smtClean="0"/>
              <a:t>Improving Daily Work: </a:t>
            </a:r>
            <a:br>
              <a:rPr lang="en-US" dirty="0" smtClean="0"/>
            </a:br>
            <a:r>
              <a:rPr lang="en-US" dirty="0" smtClean="0"/>
              <a:t>High Engagement Strategy</a:t>
            </a:r>
            <a:endParaRPr lang="en-US" dirty="0"/>
          </a:p>
        </p:txBody>
      </p:sp>
      <p:sp>
        <p:nvSpPr>
          <p:cNvPr id="3" name="Content Placeholder 2"/>
          <p:cNvSpPr>
            <a:spLocks noGrp="1"/>
          </p:cNvSpPr>
          <p:nvPr>
            <p:ph idx="1"/>
          </p:nvPr>
        </p:nvSpPr>
        <p:spPr>
          <a:xfrm>
            <a:off x="709246" y="2157046"/>
            <a:ext cx="7772400" cy="3867150"/>
          </a:xfrm>
        </p:spPr>
        <p:txBody>
          <a:bodyPr/>
          <a:lstStyle/>
          <a:p>
            <a:pPr>
              <a:buFont typeface="Wingdings" panose="05000000000000000000" pitchFamily="2" charset="2"/>
              <a:buChar char="§"/>
            </a:pPr>
            <a:r>
              <a:rPr lang="en-US" dirty="0" smtClean="0"/>
              <a:t>Culture includes continual learning</a:t>
            </a:r>
          </a:p>
          <a:p>
            <a:pPr>
              <a:buFont typeface="Wingdings" panose="05000000000000000000" pitchFamily="2" charset="2"/>
              <a:buChar char="§"/>
            </a:pPr>
            <a:r>
              <a:rPr lang="en-US" dirty="0" smtClean="0"/>
              <a:t>All staff </a:t>
            </a:r>
            <a:r>
              <a:rPr lang="en-US" dirty="0"/>
              <a:t> </a:t>
            </a:r>
            <a:r>
              <a:rPr lang="en-US" dirty="0" smtClean="0"/>
              <a:t>“See problems”</a:t>
            </a:r>
          </a:p>
          <a:p>
            <a:pPr>
              <a:buFont typeface="Wingdings" panose="05000000000000000000" pitchFamily="2" charset="2"/>
              <a:buChar char="§"/>
            </a:pPr>
            <a:r>
              <a:rPr lang="en-US" dirty="0" smtClean="0"/>
              <a:t>Teams “Solve Problems” </a:t>
            </a:r>
          </a:p>
          <a:p>
            <a:pPr marL="400050" lvl="1" indent="0">
              <a:buNone/>
            </a:pPr>
            <a:r>
              <a:rPr lang="en-US" dirty="0" smtClean="0"/>
              <a:t>– engage front line: they are the experts in their own work</a:t>
            </a:r>
          </a:p>
          <a:p>
            <a:pPr marL="457200" indent="-457200">
              <a:buFont typeface="Wingdings" panose="05000000000000000000" pitchFamily="2" charset="2"/>
              <a:buChar char="§"/>
            </a:pPr>
            <a:r>
              <a:rPr lang="en-US" dirty="0"/>
              <a:t>E</a:t>
            </a:r>
            <a:r>
              <a:rPr lang="en-US" dirty="0" smtClean="0"/>
              <a:t>ngage patients and families</a:t>
            </a:r>
          </a:p>
          <a:p>
            <a:pPr marL="457200" lvl="1" indent="0">
              <a:buNone/>
            </a:pPr>
            <a:endParaRPr lang="en-US" dirty="0"/>
          </a:p>
        </p:txBody>
      </p:sp>
    </p:spTree>
    <p:extLst>
      <p:ext uri="{BB962C8B-B14F-4D97-AF65-F5344CB8AC3E}">
        <p14:creationId xmlns:p14="http://schemas.microsoft.com/office/powerpoint/2010/main" val="32967412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316523"/>
            <a:ext cx="8001000" cy="1143000"/>
          </a:xfrm>
        </p:spPr>
        <p:txBody>
          <a:bodyPr/>
          <a:lstStyle/>
          <a:p>
            <a:r>
              <a:rPr lang="en-US" sz="3600" dirty="0" smtClean="0"/>
              <a:t>“Seeing” Problems: </a:t>
            </a:r>
            <a:br>
              <a:rPr lang="en-US" sz="3600" dirty="0" smtClean="0"/>
            </a:br>
            <a:r>
              <a:rPr lang="en-US" sz="3600" dirty="0" smtClean="0"/>
              <a:t>Opening </a:t>
            </a:r>
            <a:r>
              <a:rPr lang="en-US" sz="3600" dirty="0"/>
              <a:t>our </a:t>
            </a:r>
            <a:r>
              <a:rPr lang="en-US" sz="3600" dirty="0" smtClean="0"/>
              <a:t>eyes       Identifying risks   to patients</a:t>
            </a:r>
            <a:endParaRPr lang="en-US" sz="3600" dirty="0"/>
          </a:p>
        </p:txBody>
      </p:sp>
      <p:sp>
        <p:nvSpPr>
          <p:cNvPr id="3" name="Content Placeholder 2"/>
          <p:cNvSpPr>
            <a:spLocks noGrp="1"/>
          </p:cNvSpPr>
          <p:nvPr>
            <p:ph idx="1"/>
          </p:nvPr>
        </p:nvSpPr>
        <p:spPr>
          <a:xfrm>
            <a:off x="381000" y="1828800"/>
            <a:ext cx="8534400" cy="3867150"/>
          </a:xfrm>
        </p:spPr>
        <p:txBody>
          <a:bodyPr/>
          <a:lstStyle/>
          <a:p>
            <a:pPr lvl="0">
              <a:buFont typeface="Wingdings" panose="05000000000000000000" pitchFamily="2" charset="2"/>
              <a:buChar char="§"/>
            </a:pPr>
            <a:r>
              <a:rPr lang="en-US" sz="2800" dirty="0" smtClean="0"/>
              <a:t>You may know risks from studies:  care processes with  risk </a:t>
            </a:r>
            <a:r>
              <a:rPr lang="en-US" sz="2800" dirty="0"/>
              <a:t>for malpractice claims – </a:t>
            </a:r>
          </a:p>
          <a:p>
            <a:pPr lvl="1">
              <a:buFont typeface="Wingdings" panose="05000000000000000000" pitchFamily="2" charset="2"/>
              <a:buChar char="§"/>
            </a:pPr>
            <a:r>
              <a:rPr lang="en-US" sz="2400" dirty="0" smtClean="0"/>
              <a:t>Referrals; Test results; Medication management</a:t>
            </a:r>
          </a:p>
          <a:p>
            <a:pPr marL="457200" lvl="1" indent="0">
              <a:buNone/>
            </a:pPr>
            <a:endParaRPr lang="en-US" sz="1400" dirty="0" smtClean="0"/>
          </a:p>
          <a:p>
            <a:pPr lvl="0">
              <a:buFont typeface="Wingdings" panose="05000000000000000000" pitchFamily="2" charset="2"/>
              <a:buChar char="§"/>
            </a:pPr>
            <a:r>
              <a:rPr lang="en-US" sz="2800" dirty="0" smtClean="0"/>
              <a:t>You may also </a:t>
            </a:r>
            <a:r>
              <a:rPr lang="en-US" sz="2800" dirty="0"/>
              <a:t>know the </a:t>
            </a:r>
            <a:r>
              <a:rPr lang="en-US" sz="2800" dirty="0" smtClean="0"/>
              <a:t>problems/incidents reported </a:t>
            </a:r>
            <a:r>
              <a:rPr lang="en-US" sz="2800" dirty="0"/>
              <a:t>through the </a:t>
            </a:r>
            <a:r>
              <a:rPr lang="en-US" sz="2800" i="1" dirty="0" err="1"/>
              <a:t>rL</a:t>
            </a:r>
            <a:r>
              <a:rPr lang="en-US" sz="2800" dirty="0"/>
              <a:t> system at Mount </a:t>
            </a:r>
            <a:r>
              <a:rPr lang="en-US" sz="2800" dirty="0" smtClean="0"/>
              <a:t>Auburn </a:t>
            </a:r>
          </a:p>
          <a:p>
            <a:pPr lvl="0">
              <a:buFont typeface="Wingdings" panose="05000000000000000000" pitchFamily="2" charset="2"/>
              <a:buChar char="§"/>
            </a:pPr>
            <a:endParaRPr lang="en-US" sz="1400" dirty="0" smtClean="0"/>
          </a:p>
          <a:p>
            <a:pPr>
              <a:buFont typeface="Wingdings" panose="05000000000000000000" pitchFamily="2" charset="2"/>
              <a:buChar char="§"/>
            </a:pPr>
            <a:r>
              <a:rPr lang="en-US" sz="2800" dirty="0" smtClean="0"/>
              <a:t>Patient-Centered </a:t>
            </a:r>
            <a:r>
              <a:rPr lang="en-US" sz="2800" dirty="0"/>
              <a:t>Medical Home and other programs from payers may set quality and patient safety goals</a:t>
            </a:r>
          </a:p>
          <a:p>
            <a:pPr lvl="0">
              <a:buFont typeface="Wingdings" panose="05000000000000000000" pitchFamily="2" charset="2"/>
              <a:buChar char="§"/>
            </a:pPr>
            <a:endParaRPr lang="en-US" dirty="0"/>
          </a:p>
        </p:txBody>
      </p:sp>
      <p:cxnSp>
        <p:nvCxnSpPr>
          <p:cNvPr id="4" name="Straight Arrow Connector 3"/>
          <p:cNvCxnSpPr/>
          <p:nvPr/>
        </p:nvCxnSpPr>
        <p:spPr bwMode="auto">
          <a:xfrm>
            <a:off x="4419602" y="902677"/>
            <a:ext cx="304800" cy="0"/>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Slide Number Placeholder 5"/>
          <p:cNvSpPr>
            <a:spLocks noGrp="1"/>
          </p:cNvSpPr>
          <p:nvPr>
            <p:ph type="sldNum" sz="quarter" idx="12"/>
          </p:nvPr>
        </p:nvSpPr>
        <p:spPr/>
        <p:txBody>
          <a:bodyPr/>
          <a:lstStyle/>
          <a:p>
            <a:fld id="{FE48485F-393D-4BF6-90D2-052AB1DD6BD0}" type="slidenum">
              <a:rPr lang="en-US" altLang="en-US" smtClean="0">
                <a:solidFill>
                  <a:srgbClr val="000000"/>
                </a:solidFill>
              </a:rPr>
              <a:pPr/>
              <a:t>26</a:t>
            </a:fld>
            <a:endParaRPr lang="en-US" altLang="en-US" dirty="0">
              <a:solidFill>
                <a:srgbClr val="000000"/>
              </a:solidFill>
            </a:endParaRPr>
          </a:p>
        </p:txBody>
      </p:sp>
    </p:spTree>
    <p:extLst>
      <p:ext uri="{BB962C8B-B14F-4D97-AF65-F5344CB8AC3E}">
        <p14:creationId xmlns:p14="http://schemas.microsoft.com/office/powerpoint/2010/main" val="5181863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t>What are “risks” in your practice that might cause harm to patients?</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27</a:t>
            </a:fld>
            <a:endParaRPr lang="en-US" altLang="en-US">
              <a:solidFill>
                <a:srgbClr val="000000"/>
              </a:solidFill>
            </a:endParaRPr>
          </a:p>
        </p:txBody>
      </p:sp>
    </p:spTree>
    <p:extLst>
      <p:ext uri="{BB962C8B-B14F-4D97-AF65-F5344CB8AC3E}">
        <p14:creationId xmlns:p14="http://schemas.microsoft.com/office/powerpoint/2010/main" val="7116311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001000" cy="1143000"/>
          </a:xfrm>
        </p:spPr>
        <p:txBody>
          <a:bodyPr/>
          <a:lstStyle/>
          <a:p>
            <a:r>
              <a:rPr lang="en-US" dirty="0"/>
              <a:t>Opening our eyes </a:t>
            </a:r>
            <a:r>
              <a:rPr lang="en-US" dirty="0" smtClean="0"/>
              <a:t>  Identifying </a:t>
            </a:r>
            <a:r>
              <a:rPr lang="en-US" dirty="0"/>
              <a:t>risks</a:t>
            </a:r>
          </a:p>
        </p:txBody>
      </p:sp>
      <p:sp>
        <p:nvSpPr>
          <p:cNvPr id="3" name="Content Placeholder 2"/>
          <p:cNvSpPr>
            <a:spLocks noGrp="1"/>
          </p:cNvSpPr>
          <p:nvPr>
            <p:ph idx="1"/>
          </p:nvPr>
        </p:nvSpPr>
        <p:spPr/>
        <p:txBody>
          <a:bodyPr/>
          <a:lstStyle/>
          <a:p>
            <a:pPr>
              <a:buFont typeface="Wingdings" panose="05000000000000000000" pitchFamily="2" charset="2"/>
              <a:buChar char="§"/>
            </a:pPr>
            <a:endParaRPr lang="en-US" sz="2800" dirty="0"/>
          </a:p>
          <a:p>
            <a:pPr marL="0" lvl="0" indent="0">
              <a:buNone/>
            </a:pPr>
            <a:r>
              <a:rPr lang="en-US" sz="2800" dirty="0" smtClean="0"/>
              <a:t>How do we - </a:t>
            </a:r>
            <a:endParaRPr lang="en-US" sz="2800" dirty="0"/>
          </a:p>
          <a:p>
            <a:pPr lvl="0">
              <a:buFont typeface="Wingdings" panose="05000000000000000000" pitchFamily="2" charset="2"/>
              <a:buChar char="§"/>
            </a:pPr>
            <a:r>
              <a:rPr lang="en-US" sz="2800" dirty="0" smtClean="0"/>
              <a:t>Recognize the “accident waiting to happen”? </a:t>
            </a:r>
            <a:r>
              <a:rPr lang="en-US" sz="2800" dirty="0"/>
              <a:t> </a:t>
            </a:r>
            <a:r>
              <a:rPr lang="en-US" sz="2800" dirty="0" smtClean="0"/>
              <a:t>(something that might harm a patient)</a:t>
            </a:r>
          </a:p>
          <a:p>
            <a:pPr>
              <a:buFont typeface="Wingdings" panose="05000000000000000000" pitchFamily="2" charset="2"/>
              <a:buChar char="§"/>
            </a:pPr>
            <a:r>
              <a:rPr lang="en-US" sz="2800" dirty="0" smtClean="0"/>
              <a:t> See the risks around us in the practice? </a:t>
            </a:r>
            <a:endParaRPr lang="en-US" dirty="0"/>
          </a:p>
        </p:txBody>
      </p:sp>
      <p:cxnSp>
        <p:nvCxnSpPr>
          <p:cNvPr id="5" name="Straight Arrow Connector 4"/>
          <p:cNvCxnSpPr/>
          <p:nvPr/>
        </p:nvCxnSpPr>
        <p:spPr bwMode="auto">
          <a:xfrm>
            <a:off x="4648200" y="1219200"/>
            <a:ext cx="304800" cy="0"/>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28</a:t>
            </a:fld>
            <a:endParaRPr lang="en-US" altLang="en-US">
              <a:solidFill>
                <a:srgbClr val="000000"/>
              </a:solidFill>
            </a:endParaRPr>
          </a:p>
        </p:txBody>
      </p:sp>
    </p:spTree>
    <p:extLst>
      <p:ext uri="{BB962C8B-B14F-4D97-AF65-F5344CB8AC3E}">
        <p14:creationId xmlns:p14="http://schemas.microsoft.com/office/powerpoint/2010/main" val="6058324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924800" cy="1143000"/>
          </a:xfrm>
        </p:spPr>
        <p:txBody>
          <a:bodyPr/>
          <a:lstStyle/>
          <a:p>
            <a:r>
              <a:rPr lang="en-US" dirty="0"/>
              <a:t>Opening our eyes   Identifying risks</a:t>
            </a:r>
          </a:p>
        </p:txBody>
      </p:sp>
      <p:sp>
        <p:nvSpPr>
          <p:cNvPr id="3" name="Content Placeholder 2"/>
          <p:cNvSpPr>
            <a:spLocks noGrp="1"/>
          </p:cNvSpPr>
          <p:nvPr>
            <p:ph idx="1"/>
          </p:nvPr>
        </p:nvSpPr>
        <p:spPr>
          <a:xfrm>
            <a:off x="685800" y="1981200"/>
            <a:ext cx="7924800" cy="4038600"/>
          </a:xfrm>
        </p:spPr>
        <p:txBody>
          <a:bodyPr/>
          <a:lstStyle/>
          <a:p>
            <a:pPr lvl="0">
              <a:buFont typeface="Wingdings" panose="05000000000000000000" pitchFamily="2" charset="2"/>
              <a:buChar char="§"/>
            </a:pPr>
            <a:r>
              <a:rPr lang="en-US" sz="2800" dirty="0" smtClean="0"/>
              <a:t>What about problems that could </a:t>
            </a:r>
            <a:r>
              <a:rPr lang="en-US" sz="2800" dirty="0"/>
              <a:t>have </a:t>
            </a:r>
            <a:r>
              <a:rPr lang="en-US" sz="2800" dirty="0" smtClean="0"/>
              <a:t>harmed a patient…. but “a </a:t>
            </a:r>
            <a:r>
              <a:rPr lang="en-US" sz="2800" dirty="0"/>
              <a:t>hero” </a:t>
            </a:r>
            <a:r>
              <a:rPr lang="en-US" sz="2800" dirty="0" smtClean="0"/>
              <a:t>stopped </a:t>
            </a:r>
            <a:r>
              <a:rPr lang="en-US" sz="2800" dirty="0"/>
              <a:t>it from </a:t>
            </a:r>
            <a:r>
              <a:rPr lang="en-US" sz="2800" dirty="0" smtClean="0"/>
              <a:t>happening? </a:t>
            </a:r>
          </a:p>
          <a:p>
            <a:pPr marL="0" lvl="0" indent="0">
              <a:buNone/>
            </a:pPr>
            <a:endParaRPr lang="en-US" sz="1600" dirty="0" smtClean="0"/>
          </a:p>
          <a:p>
            <a:pPr lvl="0">
              <a:buFont typeface="Wingdings" panose="05000000000000000000" pitchFamily="2" charset="2"/>
              <a:buChar char="§"/>
            </a:pPr>
            <a:r>
              <a:rPr lang="en-US" sz="2800" dirty="0" smtClean="0"/>
              <a:t>“ </a:t>
            </a:r>
            <a:r>
              <a:rPr lang="en-US" sz="2800" u="sng" dirty="0" smtClean="0"/>
              <a:t>Near misses</a:t>
            </a:r>
            <a:r>
              <a:rPr lang="en-US" sz="2800" dirty="0" smtClean="0"/>
              <a:t>” or “ </a:t>
            </a:r>
            <a:r>
              <a:rPr lang="en-US" sz="2800" u="sng" dirty="0" smtClean="0"/>
              <a:t>Good Catches</a:t>
            </a:r>
            <a:r>
              <a:rPr lang="en-US" sz="2800" dirty="0" smtClean="0"/>
              <a:t>” – </a:t>
            </a:r>
          </a:p>
          <a:p>
            <a:pPr marL="0" lvl="0" indent="0">
              <a:buNone/>
            </a:pPr>
            <a:r>
              <a:rPr lang="en-US" sz="2800" dirty="0"/>
              <a:t>	</a:t>
            </a:r>
            <a:r>
              <a:rPr lang="en-US" sz="2800" dirty="0" smtClean="0"/>
              <a:t>are scary but valuable </a:t>
            </a:r>
            <a:r>
              <a:rPr lang="en-US" sz="2800" dirty="0"/>
              <a:t>learning </a:t>
            </a:r>
            <a:r>
              <a:rPr lang="en-US" sz="2800" dirty="0" smtClean="0"/>
              <a:t>opportunities</a:t>
            </a:r>
          </a:p>
          <a:p>
            <a:pPr lvl="1">
              <a:buFont typeface="Wingdings" panose="05000000000000000000" pitchFamily="2" charset="2"/>
              <a:buChar char="§"/>
            </a:pPr>
            <a:r>
              <a:rPr lang="en-US" sz="2400" dirty="0" smtClean="0"/>
              <a:t> Understanding the causes can lead to a permanent solution</a:t>
            </a:r>
          </a:p>
          <a:p>
            <a:pPr lvl="1">
              <a:buFont typeface="Wingdings" panose="05000000000000000000" pitchFamily="2" charset="2"/>
              <a:buChar char="§"/>
            </a:pPr>
            <a:r>
              <a:rPr lang="en-US" sz="2400" dirty="0" smtClean="0"/>
              <a:t> No longer </a:t>
            </a:r>
            <a:r>
              <a:rPr lang="en-US" sz="2400" dirty="0"/>
              <a:t>need </a:t>
            </a:r>
            <a:r>
              <a:rPr lang="en-US" sz="2400" dirty="0" smtClean="0"/>
              <a:t>a </a:t>
            </a:r>
            <a:r>
              <a:rPr lang="en-US" sz="2400" dirty="0"/>
              <a:t>hero – just a reliable process!  </a:t>
            </a:r>
          </a:p>
          <a:p>
            <a:endParaRPr lang="en-US" dirty="0"/>
          </a:p>
        </p:txBody>
      </p:sp>
      <p:cxnSp>
        <p:nvCxnSpPr>
          <p:cNvPr id="4" name="Straight Arrow Connector 3"/>
          <p:cNvCxnSpPr/>
          <p:nvPr/>
        </p:nvCxnSpPr>
        <p:spPr bwMode="auto">
          <a:xfrm>
            <a:off x="4648200" y="1219200"/>
            <a:ext cx="304800" cy="0"/>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Slide Number Placeholder 5"/>
          <p:cNvSpPr>
            <a:spLocks noGrp="1"/>
          </p:cNvSpPr>
          <p:nvPr>
            <p:ph type="sldNum" sz="quarter" idx="12"/>
          </p:nvPr>
        </p:nvSpPr>
        <p:spPr/>
        <p:txBody>
          <a:bodyPr/>
          <a:lstStyle/>
          <a:p>
            <a:fld id="{FE48485F-393D-4BF6-90D2-052AB1DD6BD0}" type="slidenum">
              <a:rPr lang="en-US" altLang="en-US" smtClean="0">
                <a:solidFill>
                  <a:srgbClr val="000000"/>
                </a:solidFill>
              </a:rPr>
              <a:pPr/>
              <a:t>29</a:t>
            </a:fld>
            <a:endParaRPr lang="en-US" altLang="en-US">
              <a:solidFill>
                <a:srgbClr val="000000"/>
              </a:solidFill>
            </a:endParaRPr>
          </a:p>
        </p:txBody>
      </p:sp>
    </p:spTree>
    <p:extLst>
      <p:ext uri="{BB962C8B-B14F-4D97-AF65-F5344CB8AC3E}">
        <p14:creationId xmlns:p14="http://schemas.microsoft.com/office/powerpoint/2010/main" val="40262847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077" y="351692"/>
            <a:ext cx="7772400" cy="1143000"/>
          </a:xfrm>
        </p:spPr>
        <p:txBody>
          <a:bodyPr/>
          <a:lstStyle/>
          <a:p>
            <a:r>
              <a:rPr lang="en-US" sz="3600" dirty="0" smtClean="0"/>
              <a:t>“Seeing” patient </a:t>
            </a:r>
            <a:r>
              <a:rPr lang="en-US" sz="3600" dirty="0"/>
              <a:t>s</a:t>
            </a:r>
            <a:r>
              <a:rPr lang="en-US" sz="3600" dirty="0" smtClean="0"/>
              <a:t>afety </a:t>
            </a:r>
            <a:r>
              <a:rPr lang="en-US" sz="3600" dirty="0"/>
              <a:t>p</a:t>
            </a:r>
            <a:r>
              <a:rPr lang="en-US" sz="3600" dirty="0" smtClean="0"/>
              <a:t>roblems: How can </a:t>
            </a:r>
            <a:r>
              <a:rPr lang="en-US" sz="3600" dirty="0"/>
              <a:t>we learn about </a:t>
            </a:r>
            <a:r>
              <a:rPr lang="en-US" sz="3600" dirty="0" smtClean="0"/>
              <a:t>“risks”  in </a:t>
            </a:r>
            <a:r>
              <a:rPr lang="en-US" sz="3600" dirty="0"/>
              <a:t>our processes?</a:t>
            </a:r>
          </a:p>
        </p:txBody>
      </p:sp>
      <p:sp>
        <p:nvSpPr>
          <p:cNvPr id="3" name="Content Placeholder 2"/>
          <p:cNvSpPr>
            <a:spLocks noGrp="1"/>
          </p:cNvSpPr>
          <p:nvPr>
            <p:ph idx="1"/>
          </p:nvPr>
        </p:nvSpPr>
        <p:spPr>
          <a:xfrm>
            <a:off x="381000" y="1981200"/>
            <a:ext cx="8305800" cy="3867150"/>
          </a:xfrm>
        </p:spPr>
        <p:txBody>
          <a:bodyPr/>
          <a:lstStyle/>
          <a:p>
            <a:pPr>
              <a:buFont typeface="Wingdings" panose="05000000000000000000" pitchFamily="2" charset="2"/>
              <a:buChar char="§"/>
            </a:pPr>
            <a:r>
              <a:rPr lang="en-US" sz="2800" u="sng" dirty="0"/>
              <a:t>Ask patients </a:t>
            </a:r>
            <a:r>
              <a:rPr lang="en-US" sz="2800" dirty="0"/>
              <a:t>to bring their problems to your attention</a:t>
            </a:r>
          </a:p>
          <a:p>
            <a:pPr>
              <a:buFont typeface="Wingdings" panose="05000000000000000000" pitchFamily="2" charset="2"/>
              <a:buChar char="§"/>
            </a:pPr>
            <a:r>
              <a:rPr lang="en-US" sz="2800" dirty="0"/>
              <a:t>Learn from patients that report problems or confusion – find out what is confusing them</a:t>
            </a:r>
          </a:p>
          <a:p>
            <a:pPr>
              <a:buFont typeface="Wingdings" panose="05000000000000000000" pitchFamily="2" charset="2"/>
              <a:buChar char="§"/>
            </a:pPr>
            <a:r>
              <a:rPr lang="en-US" sz="2800" u="sng" dirty="0"/>
              <a:t>Ask staff </a:t>
            </a:r>
            <a:r>
              <a:rPr lang="en-US" sz="2800" dirty="0"/>
              <a:t>– every day, or at each staff meeting or huddle – if there are things they think could cause a problem for patients</a:t>
            </a:r>
          </a:p>
          <a:p>
            <a:pPr>
              <a:buFont typeface="Wingdings" panose="05000000000000000000" pitchFamily="2" charset="2"/>
              <a:buChar char="§"/>
            </a:pPr>
            <a:r>
              <a:rPr lang="en-US" sz="2800" u="sng" dirty="0" smtClean="0"/>
              <a:t>Safety eyes </a:t>
            </a:r>
            <a:r>
              <a:rPr lang="en-US" sz="2800" dirty="0" smtClean="0"/>
              <a:t> - observe processes</a:t>
            </a:r>
            <a:endParaRPr lang="en-US" sz="2800" u="sng" dirty="0"/>
          </a:p>
          <a:p>
            <a:pPr>
              <a:buFont typeface="Wingdings" panose="05000000000000000000" pitchFamily="2" charset="2"/>
              <a:buChar char="§"/>
            </a:pPr>
            <a:r>
              <a:rPr lang="en-US" sz="2800" u="sng" dirty="0" smtClean="0"/>
              <a:t>Keep </a:t>
            </a:r>
            <a:r>
              <a:rPr lang="en-US" sz="2800" u="sng" dirty="0"/>
              <a:t>a “glitch list” </a:t>
            </a:r>
            <a:r>
              <a:rPr lang="en-US" sz="2800" dirty="0"/>
              <a:t>– things to work on</a:t>
            </a:r>
          </a:p>
          <a:p>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30</a:t>
            </a:fld>
            <a:endParaRPr lang="en-US" altLang="en-US"/>
          </a:p>
        </p:txBody>
      </p:sp>
    </p:spTree>
    <p:extLst>
      <p:ext uri="{BB962C8B-B14F-4D97-AF65-F5344CB8AC3E}">
        <p14:creationId xmlns:p14="http://schemas.microsoft.com/office/powerpoint/2010/main" val="196689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anim calcmode="lin" valueType="num">
                                      <p:cBhvr>
                                        <p:cTn id="8"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p:cNvSpPr txBox="1">
            <a:spLocks noGrp="1"/>
          </p:cNvSpPr>
          <p:nvPr/>
        </p:nvSpPr>
        <p:spPr>
          <a:xfrm>
            <a:off x="6553200" y="6356350"/>
            <a:ext cx="2133600" cy="365125"/>
          </a:xfrm>
          <a:prstGeom prst="rect">
            <a:avLst/>
          </a:prstGeom>
          <a:noFill/>
          <a:ln>
            <a:miter lim="800000"/>
            <a:headEnd/>
            <a:tailEnd/>
          </a:ln>
        </p:spPr>
        <p:txBody>
          <a:bodyPr anchor="ctr"/>
          <a:lstStyle/>
          <a:p>
            <a:pPr algn="r" defTabSz="914400">
              <a:defRPr/>
            </a:pPr>
            <a:fld id="{8CF4BFA2-AD32-48F4-A31D-1BFB95E5D976}" type="slidenum">
              <a:rPr lang="en-US" sz="1200">
                <a:solidFill>
                  <a:srgbClr val="000000">
                    <a:tint val="75000"/>
                  </a:srgbClr>
                </a:solidFill>
              </a:rPr>
              <a:pPr algn="r" defTabSz="914400">
                <a:defRPr/>
              </a:pPr>
              <a:t>31</a:t>
            </a:fld>
            <a:endParaRPr lang="en-US" sz="1200">
              <a:solidFill>
                <a:srgbClr val="000000">
                  <a:tint val="75000"/>
                </a:srgbClr>
              </a:solidFill>
            </a:endParaRPr>
          </a:p>
        </p:txBody>
      </p:sp>
      <p:sp>
        <p:nvSpPr>
          <p:cNvPr id="5123" name="Rectangle 2"/>
          <p:cNvSpPr>
            <a:spLocks noGrp="1" noChangeArrowheads="1"/>
          </p:cNvSpPr>
          <p:nvPr>
            <p:ph type="title" idx="4294967295"/>
          </p:nvPr>
        </p:nvSpPr>
        <p:spPr>
          <a:xfrm>
            <a:off x="685800" y="228600"/>
            <a:ext cx="7772400" cy="1143000"/>
          </a:xfrm>
        </p:spPr>
        <p:txBody>
          <a:bodyPr anchor="ctr">
            <a:normAutofit fontScale="90000"/>
          </a:bodyPr>
          <a:lstStyle/>
          <a:p>
            <a:pPr eaLnBrk="1" hangingPunct="1"/>
            <a:r>
              <a:rPr lang="en-US" altLang="en-US" b="1" dirty="0" smtClean="0"/>
              <a:t>Some patient safety priorities </a:t>
            </a:r>
            <a:br>
              <a:rPr lang="en-US" altLang="en-US" b="1" dirty="0" smtClean="0"/>
            </a:br>
            <a:r>
              <a:rPr lang="en-US" altLang="en-US" b="1" dirty="0" smtClean="0"/>
              <a:t>in ambulatory care </a:t>
            </a:r>
          </a:p>
        </p:txBody>
      </p:sp>
      <p:sp>
        <p:nvSpPr>
          <p:cNvPr id="5124" name="Rectangle 3"/>
          <p:cNvSpPr>
            <a:spLocks noGrp="1" noChangeArrowheads="1"/>
          </p:cNvSpPr>
          <p:nvPr>
            <p:ph type="body" idx="4294967295"/>
          </p:nvPr>
        </p:nvSpPr>
        <p:spPr>
          <a:xfrm>
            <a:off x="457200" y="1828800"/>
            <a:ext cx="7772400" cy="4411663"/>
          </a:xfrm>
        </p:spPr>
        <p:txBody>
          <a:bodyPr/>
          <a:lstStyle/>
          <a:p>
            <a:pPr eaLnBrk="1" hangingPunct="1">
              <a:lnSpc>
                <a:spcPct val="90000"/>
              </a:lnSpc>
              <a:buFontTx/>
              <a:buNone/>
            </a:pPr>
            <a:r>
              <a:rPr lang="en-US" altLang="en-US" sz="3400" dirty="0" smtClean="0"/>
              <a:t>3 key ambulatory safety process areas:</a:t>
            </a:r>
          </a:p>
          <a:p>
            <a:pPr eaLnBrk="1" hangingPunct="1">
              <a:lnSpc>
                <a:spcPct val="90000"/>
              </a:lnSpc>
              <a:buFontTx/>
              <a:buNone/>
            </a:pPr>
            <a:r>
              <a:rPr lang="en-US" altLang="en-US" sz="3400" dirty="0" smtClean="0"/>
              <a:t>	-Test result management</a:t>
            </a:r>
          </a:p>
          <a:p>
            <a:pPr eaLnBrk="1" hangingPunct="1">
              <a:lnSpc>
                <a:spcPct val="90000"/>
              </a:lnSpc>
              <a:buFontTx/>
              <a:buNone/>
            </a:pPr>
            <a:r>
              <a:rPr lang="en-US" altLang="en-US" sz="3400" dirty="0" smtClean="0"/>
              <a:t>	-Referral Management</a:t>
            </a:r>
          </a:p>
          <a:p>
            <a:pPr eaLnBrk="1" hangingPunct="1">
              <a:lnSpc>
                <a:spcPct val="90000"/>
              </a:lnSpc>
              <a:buFontTx/>
              <a:buNone/>
            </a:pPr>
            <a:r>
              <a:rPr lang="en-US" altLang="en-US" sz="3400" dirty="0" smtClean="0"/>
              <a:t>	-Medication Management </a:t>
            </a:r>
          </a:p>
          <a:p>
            <a:pPr eaLnBrk="1" hangingPunct="1">
              <a:lnSpc>
                <a:spcPct val="90000"/>
              </a:lnSpc>
              <a:buFontTx/>
              <a:buNone/>
            </a:pPr>
            <a:endParaRPr lang="en-US" altLang="en-US" sz="3400" dirty="0" smtClean="0"/>
          </a:p>
          <a:p>
            <a:pPr eaLnBrk="1" hangingPunct="1">
              <a:lnSpc>
                <a:spcPct val="90000"/>
              </a:lnSpc>
              <a:buFontTx/>
              <a:buNone/>
            </a:pPr>
            <a:r>
              <a:rPr lang="en-US" altLang="en-US" sz="3400" dirty="0" smtClean="0"/>
              <a:t>Plus Communication issues </a:t>
            </a:r>
          </a:p>
        </p:txBody>
      </p:sp>
    </p:spTree>
    <p:extLst>
      <p:ext uri="{BB962C8B-B14F-4D97-AF65-F5344CB8AC3E}">
        <p14:creationId xmlns:p14="http://schemas.microsoft.com/office/powerpoint/2010/main" val="27144537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a:t>
            </a:r>
            <a:endParaRPr lang="en-US" dirty="0"/>
          </a:p>
        </p:txBody>
      </p:sp>
      <p:sp>
        <p:nvSpPr>
          <p:cNvPr id="3" name="Content Placeholder 2"/>
          <p:cNvSpPr>
            <a:spLocks noGrp="1"/>
          </p:cNvSpPr>
          <p:nvPr>
            <p:ph idx="1"/>
          </p:nvPr>
        </p:nvSpPr>
        <p:spPr/>
        <p:txBody>
          <a:bodyPr/>
          <a:lstStyle/>
          <a:p>
            <a:pPr marL="0" indent="0">
              <a:buNone/>
            </a:pPr>
            <a:r>
              <a:rPr lang="en-US" dirty="0" smtClean="0"/>
              <a:t>……</a:t>
            </a:r>
            <a:r>
              <a:rPr lang="en-US" sz="3600" dirty="0" smtClean="0"/>
              <a:t>or failure of communication  </a:t>
            </a:r>
          </a:p>
          <a:p>
            <a:pPr marL="0" indent="0">
              <a:buNone/>
            </a:pPr>
            <a:endParaRPr lang="en-US" sz="3600" dirty="0" smtClean="0"/>
          </a:p>
          <a:p>
            <a:pPr marL="0" indent="0">
              <a:buNone/>
            </a:pPr>
            <a:r>
              <a:rPr lang="en-US" sz="3600" dirty="0" smtClean="0"/>
              <a:t>#1 Contributing Factor to </a:t>
            </a:r>
          </a:p>
          <a:p>
            <a:pPr marL="0" indent="0">
              <a:buNone/>
            </a:pPr>
            <a:r>
              <a:rPr lang="en-US" sz="3600" dirty="0"/>
              <a:t>	</a:t>
            </a:r>
            <a:r>
              <a:rPr lang="en-US" sz="3600" dirty="0" smtClean="0"/>
              <a:t>	patient safety risk</a:t>
            </a:r>
            <a:endParaRPr lang="en-US" sz="3600" dirty="0"/>
          </a:p>
        </p:txBody>
      </p:sp>
    </p:spTree>
    <p:extLst>
      <p:ext uri="{BB962C8B-B14F-4D97-AF65-F5344CB8AC3E}">
        <p14:creationId xmlns:p14="http://schemas.microsoft.com/office/powerpoint/2010/main" val="19058949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Communications that can Lead to  Safety Risk </a:t>
            </a:r>
            <a:endParaRPr lang="en-US" dirty="0"/>
          </a:p>
        </p:txBody>
      </p:sp>
      <p:sp>
        <p:nvSpPr>
          <p:cNvPr id="6" name="Up-Down Arrow 5"/>
          <p:cNvSpPr/>
          <p:nvPr/>
        </p:nvSpPr>
        <p:spPr bwMode="auto">
          <a:xfrm rot="2700000">
            <a:off x="3791758" y="2912471"/>
            <a:ext cx="265564" cy="640080"/>
          </a:xfrm>
          <a:prstGeom prst="upDownArrow">
            <a:avLst/>
          </a:prstGeom>
          <a:noFill/>
          <a:ln w="9525" cap="flat" cmpd="sng" algn="ctr">
            <a:solidFill>
              <a:srgbClr val="66CC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7" name="Up-Down Arrow 6"/>
          <p:cNvSpPr/>
          <p:nvPr/>
        </p:nvSpPr>
        <p:spPr bwMode="auto">
          <a:xfrm rot="2700000">
            <a:off x="5107326" y="4300191"/>
            <a:ext cx="265564" cy="640080"/>
          </a:xfrm>
          <a:prstGeom prst="upDownArrow">
            <a:avLst/>
          </a:prstGeom>
          <a:noFill/>
          <a:ln w="9525" cap="flat" cmpd="sng" algn="ctr">
            <a:solidFill>
              <a:srgbClr val="66CC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8" name="Up-Down Arrow 7"/>
          <p:cNvSpPr/>
          <p:nvPr/>
        </p:nvSpPr>
        <p:spPr bwMode="auto">
          <a:xfrm rot="18900000">
            <a:off x="5107327" y="2966233"/>
            <a:ext cx="265564" cy="640080"/>
          </a:xfrm>
          <a:prstGeom prst="upDownArrow">
            <a:avLst/>
          </a:prstGeom>
          <a:noFill/>
          <a:ln w="9525" cap="flat" cmpd="sng" algn="ctr">
            <a:solidFill>
              <a:srgbClr val="66CC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9" name="Up-Down Arrow 8"/>
          <p:cNvSpPr/>
          <p:nvPr/>
        </p:nvSpPr>
        <p:spPr bwMode="auto">
          <a:xfrm rot="18900000">
            <a:off x="3791759" y="4269625"/>
            <a:ext cx="265564" cy="640080"/>
          </a:xfrm>
          <a:prstGeom prst="upDownArrow">
            <a:avLst/>
          </a:prstGeom>
          <a:noFill/>
          <a:ln w="9525" cap="flat" cmpd="sng" algn="ctr">
            <a:solidFill>
              <a:srgbClr val="66CC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pic>
        <p:nvPicPr>
          <p:cNvPr id="1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34981" y="1981200"/>
            <a:ext cx="4474038" cy="386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94103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5918" y="2497813"/>
            <a:ext cx="8434747" cy="2908489"/>
          </a:xfrm>
          <a:prstGeom prst="rect">
            <a:avLst/>
          </a:prstGeom>
        </p:spPr>
        <p:txBody>
          <a:bodyPr wrap="square">
            <a:spAutoFit/>
          </a:bodyPr>
          <a:lstStyle/>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sz="2000" dirty="0" smtClean="0">
                <a:ea typeface="Calibri" panose="020F0502020204030204" pitchFamily="34" charset="0"/>
                <a:cs typeface="Times New Roman" panose="02020603050405020304" pitchFamily="18" charset="0"/>
              </a:rPr>
              <a:t>Interrupting the patient, before he/she describes all their symptoms</a:t>
            </a:r>
          </a:p>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sz="2000" dirty="0" smtClean="0">
                <a:ea typeface="Calibri" panose="020F0502020204030204" pitchFamily="34" charset="0"/>
                <a:cs typeface="Times New Roman" panose="02020603050405020304" pitchFamily="18" charset="0"/>
              </a:rPr>
              <a:t>Not encouraging </a:t>
            </a:r>
            <a:r>
              <a:rPr lang="en-US" sz="2000" dirty="0">
                <a:ea typeface="Calibri" panose="020F0502020204030204" pitchFamily="34" charset="0"/>
                <a:cs typeface="Times New Roman" panose="02020603050405020304" pitchFamily="18" charset="0"/>
              </a:rPr>
              <a:t>patient to </a:t>
            </a:r>
            <a:r>
              <a:rPr lang="en-US" sz="2000" dirty="0" smtClean="0">
                <a:ea typeface="Calibri" panose="020F0502020204030204" pitchFamily="34" charset="0"/>
                <a:cs typeface="Times New Roman" panose="02020603050405020304" pitchFamily="18" charset="0"/>
              </a:rPr>
              <a:t>describe </a:t>
            </a:r>
            <a:r>
              <a:rPr lang="en-US" sz="2000" dirty="0">
                <a:ea typeface="Calibri" panose="020F0502020204030204" pitchFamily="34" charset="0"/>
                <a:cs typeface="Times New Roman" panose="02020603050405020304" pitchFamily="18" charset="0"/>
              </a:rPr>
              <a:t>problems with adherence </a:t>
            </a:r>
            <a:r>
              <a:rPr lang="en-US" sz="2000" dirty="0" smtClean="0">
                <a:ea typeface="Calibri" panose="020F0502020204030204" pitchFamily="34" charset="0"/>
                <a:cs typeface="Times New Roman" panose="02020603050405020304" pitchFamily="18" charset="0"/>
              </a:rPr>
              <a:t>to </a:t>
            </a:r>
            <a:r>
              <a:rPr lang="en-US" sz="2000" dirty="0">
                <a:ea typeface="Calibri" panose="020F0502020204030204" pitchFamily="34" charset="0"/>
                <a:cs typeface="Times New Roman" panose="02020603050405020304" pitchFamily="18" charset="0"/>
              </a:rPr>
              <a:t>prior treatment plans</a:t>
            </a:r>
          </a:p>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sz="2000" dirty="0">
                <a:ea typeface="Calibri" panose="020F0502020204030204" pitchFamily="34" charset="0"/>
                <a:cs typeface="Times New Roman" panose="02020603050405020304" pitchFamily="18" charset="0"/>
              </a:rPr>
              <a:t>Missing new information on family history </a:t>
            </a:r>
          </a:p>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sz="2000" dirty="0" smtClean="0">
                <a:ea typeface="Calibri" panose="020F0502020204030204" pitchFamily="34" charset="0"/>
                <a:cs typeface="Times New Roman" panose="02020603050405020304" pitchFamily="18" charset="0"/>
              </a:rPr>
              <a:t>Overlooking </a:t>
            </a:r>
            <a:r>
              <a:rPr lang="en-US" sz="2000" dirty="0">
                <a:ea typeface="Calibri" panose="020F0502020204030204" pitchFamily="34" charset="0"/>
                <a:cs typeface="Times New Roman" panose="02020603050405020304" pitchFamily="18" charset="0"/>
              </a:rPr>
              <a:t>patient concerns with </a:t>
            </a:r>
            <a:r>
              <a:rPr lang="en-US" sz="2000" dirty="0" smtClean="0">
                <a:ea typeface="Calibri" panose="020F0502020204030204" pitchFamily="34" charset="0"/>
                <a:cs typeface="Times New Roman" panose="02020603050405020304" pitchFamily="18" charset="0"/>
              </a:rPr>
              <a:t>new treatment plan</a:t>
            </a:r>
          </a:p>
          <a:p>
            <a:pPr marL="342900" indent="-342900" eaLnBrk="1" hangingPunct="1">
              <a:spcBef>
                <a:spcPts val="0"/>
              </a:spcBef>
              <a:spcAft>
                <a:spcPts val="0"/>
              </a:spcAft>
              <a:buClr>
                <a:srgbClr val="FF0000"/>
              </a:buClr>
              <a:buSzPct val="50000"/>
              <a:buFont typeface="Wingdings" panose="05000000000000000000" pitchFamily="2" charset="2"/>
              <a:buChar char="§"/>
            </a:pPr>
            <a:r>
              <a:rPr lang="en-US" sz="2000" dirty="0">
                <a:ea typeface="Calibri" panose="020F0502020204030204" pitchFamily="34" charset="0"/>
                <a:cs typeface="Times New Roman" panose="02020603050405020304" pitchFamily="18" charset="0"/>
              </a:rPr>
              <a:t>No communication about danger signs to watch for</a:t>
            </a:r>
          </a:p>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sz="2000" dirty="0" smtClean="0">
                <a:ea typeface="Calibri" panose="020F0502020204030204" pitchFamily="34" charset="0"/>
                <a:cs typeface="Times New Roman" panose="02020603050405020304" pitchFamily="18" charset="0"/>
              </a:rPr>
              <a:t>Assuming </a:t>
            </a:r>
            <a:r>
              <a:rPr lang="en-US" sz="2000" dirty="0">
                <a:ea typeface="Calibri" panose="020F0502020204030204" pitchFamily="34" charset="0"/>
                <a:cs typeface="Times New Roman" panose="02020603050405020304" pitchFamily="18" charset="0"/>
              </a:rPr>
              <a:t>correct understanding of instructions</a:t>
            </a:r>
          </a:p>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sz="2000" dirty="0">
                <a:ea typeface="Calibri" panose="020F0502020204030204" pitchFamily="34" charset="0"/>
                <a:cs typeface="Times New Roman" panose="02020603050405020304" pitchFamily="18" charset="0"/>
              </a:rPr>
              <a:t>Not acknowledging </a:t>
            </a:r>
            <a:r>
              <a:rPr lang="en-US" sz="2000" dirty="0" smtClean="0">
                <a:ea typeface="Calibri" panose="020F0502020204030204" pitchFamily="34" charset="0"/>
                <a:cs typeface="Times New Roman" panose="02020603050405020304" pitchFamily="18" charset="0"/>
              </a:rPr>
              <a:t>if diagnosis is uncertain</a:t>
            </a:r>
            <a:endParaRPr lang="en-US" sz="2000" dirty="0">
              <a:ea typeface="Calibri" panose="020F0502020204030204" pitchFamily="34" charset="0"/>
              <a:cs typeface="Times New Roman" panose="02020603050405020304" pitchFamily="18" charset="0"/>
            </a:endParaRPr>
          </a:p>
          <a:p>
            <a:pPr marL="342900" marR="0" indent="-342900" eaLnBrk="1" hangingPunct="1">
              <a:lnSpc>
                <a:spcPct val="115000"/>
              </a:lnSpc>
              <a:spcBef>
                <a:spcPts val="0"/>
              </a:spcBef>
              <a:spcAft>
                <a:spcPts val="0"/>
              </a:spcAft>
              <a:buClr>
                <a:srgbClr val="FF0000"/>
              </a:buClr>
              <a:buSzPct val="50000"/>
              <a:buFont typeface="Wingdings" panose="05000000000000000000" pitchFamily="2" charset="2"/>
              <a:buChar char="§"/>
            </a:pPr>
            <a:r>
              <a:rPr lang="en-US" sz="2000" dirty="0" smtClean="0">
                <a:ea typeface="Calibri" panose="020F0502020204030204" pitchFamily="34" charset="0"/>
                <a:cs typeface="Times New Roman" panose="02020603050405020304" pitchFamily="18" charset="0"/>
              </a:rPr>
              <a:t>Not </a:t>
            </a:r>
            <a:r>
              <a:rPr lang="en-US" sz="2000" dirty="0">
                <a:ea typeface="Calibri" panose="020F0502020204030204" pitchFamily="34" charset="0"/>
                <a:cs typeface="Times New Roman" panose="02020603050405020304" pitchFamily="18" charset="0"/>
              </a:rPr>
              <a:t>checking if all issues were addressed</a:t>
            </a:r>
          </a:p>
        </p:txBody>
      </p:sp>
      <p:sp>
        <p:nvSpPr>
          <p:cNvPr id="4" name="Rectangle 3"/>
          <p:cNvSpPr/>
          <p:nvPr/>
        </p:nvSpPr>
        <p:spPr>
          <a:xfrm>
            <a:off x="425918" y="304800"/>
            <a:ext cx="8534400" cy="1323439"/>
          </a:xfrm>
          <a:prstGeom prst="rect">
            <a:avLst/>
          </a:prstGeom>
        </p:spPr>
        <p:txBody>
          <a:bodyPr wrap="square">
            <a:spAutoFit/>
          </a:bodyPr>
          <a:lstStyle/>
          <a:p>
            <a:pPr lvl="0" algn="ctr"/>
            <a:r>
              <a:rPr lang="en-US" sz="4000" b="1" dirty="0" smtClean="0">
                <a:solidFill>
                  <a:srgbClr val="000000"/>
                </a:solidFill>
              </a:rPr>
              <a:t>Communication </a:t>
            </a:r>
            <a:r>
              <a:rPr lang="en-US" sz="4000" b="1" dirty="0">
                <a:solidFill>
                  <a:srgbClr val="000000"/>
                </a:solidFill>
              </a:rPr>
              <a:t>That Can Lead to Safety </a:t>
            </a:r>
            <a:r>
              <a:rPr lang="en-US" sz="4000" b="1" dirty="0" smtClean="0">
                <a:solidFill>
                  <a:srgbClr val="000000"/>
                </a:solidFill>
              </a:rPr>
              <a:t>Risk</a:t>
            </a:r>
            <a:endParaRPr lang="en-US" sz="4000" b="1" dirty="0">
              <a:solidFill>
                <a:srgbClr val="000000"/>
              </a:solidFill>
            </a:endParaRPr>
          </a:p>
        </p:txBody>
      </p:sp>
      <p:sp>
        <p:nvSpPr>
          <p:cNvPr id="3" name="Rectangle 2"/>
          <p:cNvSpPr/>
          <p:nvPr/>
        </p:nvSpPr>
        <p:spPr>
          <a:xfrm>
            <a:off x="425918" y="1974593"/>
            <a:ext cx="6384128" cy="461665"/>
          </a:xfrm>
          <a:prstGeom prst="rect">
            <a:avLst/>
          </a:prstGeom>
        </p:spPr>
        <p:txBody>
          <a:bodyPr wrap="square">
            <a:spAutoFit/>
          </a:bodyPr>
          <a:lstStyle/>
          <a:p>
            <a:r>
              <a:rPr lang="en-US" sz="2400" b="1" dirty="0" smtClean="0">
                <a:ea typeface="Calibri" panose="020F0502020204030204" pitchFamily="34" charset="0"/>
                <a:cs typeface="Times New Roman" panose="02020603050405020304" pitchFamily="18" charset="0"/>
              </a:rPr>
              <a:t>Between Clinician </a:t>
            </a:r>
            <a:r>
              <a:rPr lang="en-US" sz="2400" b="1" dirty="0">
                <a:ea typeface="Calibri" panose="020F0502020204030204" pitchFamily="34" charset="0"/>
                <a:cs typeface="Times New Roman" panose="02020603050405020304" pitchFamily="18" charset="0"/>
              </a:rPr>
              <a:t>and Patient </a:t>
            </a:r>
            <a:endParaRPr lang="en-US" sz="2400" dirty="0"/>
          </a:p>
        </p:txBody>
      </p:sp>
    </p:spTree>
    <p:extLst>
      <p:ext uri="{BB962C8B-B14F-4D97-AF65-F5344CB8AC3E}">
        <p14:creationId xmlns:p14="http://schemas.microsoft.com/office/powerpoint/2010/main" val="36351623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438400"/>
            <a:ext cx="8146961" cy="2677656"/>
          </a:xfrm>
          <a:prstGeom prst="rect">
            <a:avLst/>
          </a:prstGeom>
        </p:spPr>
        <p:txBody>
          <a:bodyPr wrap="square">
            <a:spAutoFit/>
          </a:bodyPr>
          <a:lstStyle/>
          <a:p>
            <a:pPr marL="457200" marR="0" lvl="0" indent="-457200">
              <a:spcBef>
                <a:spcPts val="0"/>
              </a:spcBef>
              <a:spcAft>
                <a:spcPts val="0"/>
              </a:spcAft>
              <a:buClr>
                <a:srgbClr val="FF0000"/>
              </a:buClr>
              <a:buFont typeface="Wingdings" panose="05000000000000000000" pitchFamily="2" charset="2"/>
              <a:buChar char="§"/>
            </a:pPr>
            <a:r>
              <a:rPr lang="en-US" sz="2400" dirty="0" smtClean="0">
                <a:latin typeface="+mj-lt"/>
                <a:ea typeface="Calibri" panose="020F0502020204030204" pitchFamily="34" charset="0"/>
                <a:cs typeface="Times New Roman" panose="02020603050405020304" pitchFamily="18" charset="0"/>
              </a:rPr>
              <a:t>Front desk staff didn’t collect information to assess urgency of need</a:t>
            </a:r>
          </a:p>
          <a:p>
            <a:pPr marL="457200" marR="0" lvl="0" indent="-457200">
              <a:spcBef>
                <a:spcPts val="0"/>
              </a:spcBef>
              <a:spcAft>
                <a:spcPts val="0"/>
              </a:spcAft>
              <a:buClr>
                <a:srgbClr val="FF0000"/>
              </a:buClr>
              <a:buFont typeface="Wingdings" panose="05000000000000000000" pitchFamily="2" charset="2"/>
              <a:buChar char="§"/>
            </a:pPr>
            <a:r>
              <a:rPr lang="en-US" sz="2400" u="sng" dirty="0" smtClean="0">
                <a:latin typeface="+mj-lt"/>
                <a:ea typeface="Calibri" panose="020F0502020204030204" pitchFamily="34" charset="0"/>
                <a:cs typeface="Times New Roman" panose="02020603050405020304" pitchFamily="18" charset="0"/>
              </a:rPr>
              <a:t>Staff didn’t check with patient -  plans for “next steps” </a:t>
            </a:r>
          </a:p>
          <a:p>
            <a:pPr marL="914400" lvl="1" indent="-457200">
              <a:spcBef>
                <a:spcPts val="0"/>
              </a:spcBef>
              <a:spcAft>
                <a:spcPts val="0"/>
              </a:spcAft>
              <a:buClr>
                <a:srgbClr val="FF0000"/>
              </a:buClr>
              <a:buFont typeface="Wingdings" panose="05000000000000000000" pitchFamily="2" charset="2"/>
              <a:buChar char="§"/>
            </a:pPr>
            <a:r>
              <a:rPr lang="en-US" sz="2400" dirty="0" smtClean="0">
                <a:latin typeface="+mj-lt"/>
                <a:ea typeface="Calibri" panose="020F0502020204030204" pitchFamily="34" charset="0"/>
                <a:cs typeface="Times New Roman" panose="02020603050405020304" pitchFamily="18" charset="0"/>
              </a:rPr>
              <a:t>Does patient </a:t>
            </a:r>
            <a:r>
              <a:rPr lang="en-US" sz="2400" u="sng" dirty="0">
                <a:latin typeface="+mj-lt"/>
                <a:ea typeface="Calibri" panose="020F0502020204030204" pitchFamily="34" charset="0"/>
                <a:cs typeface="Times New Roman" panose="02020603050405020304" pitchFamily="18" charset="0"/>
              </a:rPr>
              <a:t>understand</a:t>
            </a:r>
            <a:r>
              <a:rPr lang="en-US" sz="2400" dirty="0">
                <a:latin typeface="+mj-lt"/>
                <a:ea typeface="Calibri" panose="020F0502020204030204" pitchFamily="34" charset="0"/>
                <a:cs typeface="Times New Roman" panose="02020603050405020304" pitchFamily="18" charset="0"/>
              </a:rPr>
              <a:t> </a:t>
            </a:r>
            <a:r>
              <a:rPr lang="en-US" sz="2400" dirty="0" smtClean="0">
                <a:latin typeface="+mj-lt"/>
                <a:ea typeface="Calibri" panose="020F0502020204030204" pitchFamily="34" charset="0"/>
                <a:cs typeface="Times New Roman" panose="02020603050405020304" pitchFamily="18" charset="0"/>
              </a:rPr>
              <a:t>what to do next? </a:t>
            </a:r>
          </a:p>
          <a:p>
            <a:pPr marL="914400" lvl="1" indent="-457200">
              <a:spcBef>
                <a:spcPts val="0"/>
              </a:spcBef>
              <a:spcAft>
                <a:spcPts val="0"/>
              </a:spcAft>
              <a:buClr>
                <a:srgbClr val="FF0000"/>
              </a:buClr>
              <a:buFont typeface="Wingdings" panose="05000000000000000000" pitchFamily="2" charset="2"/>
              <a:buChar char="§"/>
            </a:pPr>
            <a:r>
              <a:rPr lang="en-US" sz="2400" dirty="0" smtClean="0">
                <a:latin typeface="+mj-lt"/>
                <a:ea typeface="Calibri" panose="020F0502020204030204" pitchFamily="34" charset="0"/>
                <a:cs typeface="Times New Roman" panose="02020603050405020304" pitchFamily="18" charset="0"/>
              </a:rPr>
              <a:t>Are there </a:t>
            </a:r>
            <a:r>
              <a:rPr lang="en-US" sz="2400" u="sng" dirty="0">
                <a:latin typeface="+mj-lt"/>
                <a:ea typeface="Calibri" panose="020F0502020204030204" pitchFamily="34" charset="0"/>
                <a:cs typeface="Times New Roman" panose="02020603050405020304" pitchFamily="18" charset="0"/>
              </a:rPr>
              <a:t>barriers or </a:t>
            </a:r>
            <a:r>
              <a:rPr lang="en-US" sz="2400" u="sng" dirty="0" smtClean="0">
                <a:latin typeface="+mj-lt"/>
                <a:ea typeface="Calibri" panose="020F0502020204030204" pitchFamily="34" charset="0"/>
                <a:cs typeface="Times New Roman" panose="02020603050405020304" pitchFamily="18" charset="0"/>
              </a:rPr>
              <a:t>concerns</a:t>
            </a:r>
            <a:r>
              <a:rPr lang="en-US" sz="2400" dirty="0" smtClean="0">
                <a:latin typeface="+mj-lt"/>
                <a:ea typeface="Calibri" panose="020F0502020204030204" pitchFamily="34" charset="0"/>
                <a:cs typeface="Times New Roman" panose="02020603050405020304" pitchFamily="18" charset="0"/>
              </a:rPr>
              <a:t>?</a:t>
            </a:r>
            <a:endParaRPr lang="en-US" sz="2400" dirty="0">
              <a:latin typeface="+mj-lt"/>
              <a:ea typeface="Calibri" panose="020F0502020204030204" pitchFamily="34" charset="0"/>
              <a:cs typeface="Times New Roman" panose="02020603050405020304" pitchFamily="18" charset="0"/>
            </a:endParaRPr>
          </a:p>
          <a:p>
            <a:pPr marL="457200" marR="0" lvl="0" indent="-457200">
              <a:spcBef>
                <a:spcPts val="0"/>
              </a:spcBef>
              <a:spcAft>
                <a:spcPts val="0"/>
              </a:spcAft>
              <a:buClr>
                <a:srgbClr val="FF0000"/>
              </a:buClr>
              <a:buFont typeface="Wingdings" panose="05000000000000000000" pitchFamily="2" charset="2"/>
              <a:buChar char="§"/>
            </a:pPr>
            <a:r>
              <a:rPr lang="en-US" sz="2400" dirty="0" smtClean="0">
                <a:latin typeface="+mj-lt"/>
                <a:ea typeface="Calibri" panose="020F0502020204030204" pitchFamily="34" charset="0"/>
                <a:cs typeface="Times New Roman" panose="02020603050405020304" pitchFamily="18" charset="0"/>
              </a:rPr>
              <a:t>Asking “ yes or no” instead of open-ended questions – checking if patients had </a:t>
            </a:r>
            <a:r>
              <a:rPr lang="en-US" sz="2400" dirty="0">
                <a:latin typeface="+mj-lt"/>
                <a:ea typeface="Calibri" panose="020F0502020204030204" pitchFamily="34" charset="0"/>
                <a:cs typeface="Times New Roman" panose="02020603050405020304" pitchFamily="18" charset="0"/>
              </a:rPr>
              <a:t>all their questions answered</a:t>
            </a:r>
            <a:endParaRPr lang="en-US" sz="2400" dirty="0">
              <a:effectLst/>
              <a:latin typeface="+mj-lt"/>
              <a:ea typeface="Calibri" panose="020F0502020204030204" pitchFamily="34" charset="0"/>
              <a:cs typeface="Times New Roman" panose="02020603050405020304" pitchFamily="18" charset="0"/>
            </a:endParaRPr>
          </a:p>
        </p:txBody>
      </p:sp>
      <p:sp>
        <p:nvSpPr>
          <p:cNvPr id="3" name="Rectangle 2"/>
          <p:cNvSpPr/>
          <p:nvPr/>
        </p:nvSpPr>
        <p:spPr>
          <a:xfrm>
            <a:off x="425918" y="304800"/>
            <a:ext cx="8534400" cy="1323439"/>
          </a:xfrm>
          <a:prstGeom prst="rect">
            <a:avLst/>
          </a:prstGeom>
        </p:spPr>
        <p:txBody>
          <a:bodyPr wrap="square">
            <a:spAutoFit/>
          </a:bodyPr>
          <a:lstStyle/>
          <a:p>
            <a:pPr lvl="0" algn="ctr"/>
            <a:r>
              <a:rPr lang="en-US" sz="4000" b="1" dirty="0" smtClean="0">
                <a:solidFill>
                  <a:srgbClr val="000000"/>
                </a:solidFill>
              </a:rPr>
              <a:t>Communication </a:t>
            </a:r>
            <a:r>
              <a:rPr lang="en-US" sz="4000" b="1" dirty="0">
                <a:solidFill>
                  <a:srgbClr val="000000"/>
                </a:solidFill>
              </a:rPr>
              <a:t>That Can Lead to Safety </a:t>
            </a:r>
            <a:r>
              <a:rPr lang="en-US" sz="4000" b="1" dirty="0" smtClean="0">
                <a:solidFill>
                  <a:srgbClr val="000000"/>
                </a:solidFill>
              </a:rPr>
              <a:t>Risk</a:t>
            </a:r>
            <a:endParaRPr lang="en-US" sz="4000" b="1" dirty="0">
              <a:solidFill>
                <a:srgbClr val="000000"/>
              </a:solidFill>
            </a:endParaRPr>
          </a:p>
        </p:txBody>
      </p:sp>
      <p:sp>
        <p:nvSpPr>
          <p:cNvPr id="4" name="Rectangle 3"/>
          <p:cNvSpPr/>
          <p:nvPr/>
        </p:nvSpPr>
        <p:spPr>
          <a:xfrm>
            <a:off x="533400" y="1912597"/>
            <a:ext cx="5768502" cy="461665"/>
          </a:xfrm>
          <a:prstGeom prst="rect">
            <a:avLst/>
          </a:prstGeom>
        </p:spPr>
        <p:txBody>
          <a:bodyPr wrap="square">
            <a:spAutoFit/>
          </a:bodyPr>
          <a:lstStyle/>
          <a:p>
            <a:r>
              <a:rPr lang="en-US" sz="2400" b="1" dirty="0" smtClean="0">
                <a:solidFill>
                  <a:srgbClr val="000000"/>
                </a:solidFill>
              </a:rPr>
              <a:t>Between Practice Staff </a:t>
            </a:r>
            <a:r>
              <a:rPr lang="en-US" sz="2400" b="1" dirty="0">
                <a:solidFill>
                  <a:srgbClr val="000000"/>
                </a:solidFill>
              </a:rPr>
              <a:t>and Patient </a:t>
            </a:r>
            <a:endParaRPr lang="en-US" sz="2400" dirty="0"/>
          </a:p>
        </p:txBody>
      </p:sp>
    </p:spTree>
    <p:extLst>
      <p:ext uri="{BB962C8B-B14F-4D97-AF65-F5344CB8AC3E}">
        <p14:creationId xmlns:p14="http://schemas.microsoft.com/office/powerpoint/2010/main" val="13371410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1216" y="1752600"/>
            <a:ext cx="7868991" cy="4210383"/>
          </a:xfrm>
          <a:prstGeom prst="rect">
            <a:avLst/>
          </a:prstGeom>
        </p:spPr>
        <p:txBody>
          <a:bodyPr wrap="square">
            <a:spAutoFit/>
          </a:bodyPr>
          <a:lstStyle/>
          <a:p>
            <a:pPr lvl="0">
              <a:lnSpc>
                <a:spcPct val="115000"/>
              </a:lnSpc>
              <a:spcBef>
                <a:spcPts val="0"/>
              </a:spcBef>
              <a:spcAft>
                <a:spcPts val="0"/>
              </a:spcAft>
              <a:buClr>
                <a:srgbClr val="FF0000"/>
              </a:buClr>
            </a:pPr>
            <a:r>
              <a:rPr lang="en-US" sz="2400" b="1" dirty="0">
                <a:latin typeface="+mj-lt"/>
                <a:ea typeface="Calibri" panose="020F0502020204030204" pitchFamily="34" charset="0"/>
                <a:cs typeface="Times New Roman" panose="02020603050405020304" pitchFamily="18" charset="0"/>
              </a:rPr>
              <a:t>Between staff within the practice </a:t>
            </a:r>
            <a:endParaRPr lang="en-US" sz="2400" b="1" dirty="0" smtClean="0">
              <a:latin typeface="+mj-lt"/>
              <a:ea typeface="Calibri" panose="020F0502020204030204" pitchFamily="34" charset="0"/>
              <a:cs typeface="Times New Roman" panose="02020603050405020304" pitchFamily="18" charset="0"/>
            </a:endParaRPr>
          </a:p>
          <a:p>
            <a:pPr marL="457200" indent="-457200">
              <a:spcBef>
                <a:spcPts val="0"/>
              </a:spcBef>
              <a:spcAft>
                <a:spcPts val="0"/>
              </a:spcAft>
              <a:buClr>
                <a:srgbClr val="FF0000"/>
              </a:buClr>
              <a:buFont typeface="Wingdings" panose="05000000000000000000" pitchFamily="2" charset="2"/>
              <a:buChar char="§"/>
            </a:pPr>
            <a:r>
              <a:rPr lang="en-US" sz="2400" u="sng" dirty="0" smtClean="0">
                <a:latin typeface="+mj-lt"/>
                <a:ea typeface="Calibri" panose="020F0502020204030204" pitchFamily="34" charset="0"/>
                <a:cs typeface="Times New Roman" panose="02020603050405020304" pitchFamily="18" charset="0"/>
              </a:rPr>
              <a:t>Poor </a:t>
            </a:r>
            <a:r>
              <a:rPr lang="en-US" sz="2400" u="sng" dirty="0">
                <a:latin typeface="+mj-lt"/>
                <a:ea typeface="Calibri" panose="020F0502020204030204" pitchFamily="34" charset="0"/>
                <a:cs typeface="Times New Roman" panose="02020603050405020304" pitchFamily="18" charset="0"/>
              </a:rPr>
              <a:t>communication of </a:t>
            </a:r>
            <a:r>
              <a:rPr lang="en-US" sz="2400" u="sng" dirty="0" smtClean="0">
                <a:latin typeface="+mj-lt"/>
                <a:ea typeface="Calibri" panose="020F0502020204030204" pitchFamily="34" charset="0"/>
                <a:cs typeface="Times New Roman" panose="02020603050405020304" pitchFamily="18" charset="0"/>
              </a:rPr>
              <a:t>patient concerns, changes </a:t>
            </a:r>
            <a:r>
              <a:rPr lang="en-US" sz="2400" u="sng" dirty="0">
                <a:latin typeface="+mj-lt"/>
                <a:ea typeface="Calibri" panose="020F0502020204030204" pitchFamily="34" charset="0"/>
                <a:cs typeface="Times New Roman" panose="02020603050405020304" pitchFamily="18" charset="0"/>
              </a:rPr>
              <a:t>in </a:t>
            </a:r>
            <a:r>
              <a:rPr lang="en-US" sz="2400" u="sng" dirty="0" smtClean="0">
                <a:latin typeface="+mj-lt"/>
                <a:ea typeface="Calibri" panose="020F0502020204030204" pitchFamily="34" charset="0"/>
                <a:cs typeface="Times New Roman" panose="02020603050405020304" pitchFamily="18" charset="0"/>
              </a:rPr>
              <a:t>condition or medications</a:t>
            </a:r>
          </a:p>
          <a:p>
            <a:pPr marL="457200" indent="-457200">
              <a:spcBef>
                <a:spcPts val="0"/>
              </a:spcBef>
              <a:spcAft>
                <a:spcPts val="0"/>
              </a:spcAft>
              <a:buClr>
                <a:srgbClr val="FF0000"/>
              </a:buClr>
              <a:buFont typeface="Wingdings" panose="05000000000000000000" pitchFamily="2" charset="2"/>
              <a:buChar char="§"/>
            </a:pPr>
            <a:r>
              <a:rPr lang="en-US" sz="2400" dirty="0" smtClean="0">
                <a:latin typeface="+mj-lt"/>
                <a:ea typeface="Calibri" panose="020F0502020204030204" pitchFamily="34" charset="0"/>
                <a:cs typeface="Times New Roman" panose="02020603050405020304" pitchFamily="18" charset="0"/>
              </a:rPr>
              <a:t>Not having staff meetings/using huddles/other reliable strategy to share a condition that is a risk for the day </a:t>
            </a:r>
          </a:p>
          <a:p>
            <a:pPr marL="457200" indent="-457200">
              <a:spcBef>
                <a:spcPts val="0"/>
              </a:spcBef>
              <a:spcAft>
                <a:spcPts val="0"/>
              </a:spcAft>
              <a:buClr>
                <a:srgbClr val="FF0000"/>
              </a:buClr>
              <a:buFont typeface="Wingdings" panose="05000000000000000000" pitchFamily="2" charset="2"/>
              <a:buChar char="§"/>
            </a:pPr>
            <a:endParaRPr lang="en-US" sz="2400" dirty="0" smtClean="0">
              <a:latin typeface="+mj-lt"/>
              <a:ea typeface="Calibri" panose="020F0502020204030204" pitchFamily="34" charset="0"/>
              <a:cs typeface="Times New Roman" panose="02020603050405020304" pitchFamily="18" charset="0"/>
            </a:endParaRPr>
          </a:p>
          <a:p>
            <a:pPr>
              <a:spcBef>
                <a:spcPts val="0"/>
              </a:spcBef>
              <a:spcAft>
                <a:spcPts val="0"/>
              </a:spcAft>
              <a:buClr>
                <a:srgbClr val="FF0000"/>
              </a:buClr>
            </a:pPr>
            <a:r>
              <a:rPr lang="en-US" sz="2400" b="1" dirty="0" smtClean="0">
                <a:latin typeface="+mj-lt"/>
                <a:ea typeface="Calibri" panose="020F0502020204030204" pitchFamily="34" charset="0"/>
                <a:cs typeface="Times New Roman" panose="02020603050405020304" pitchFamily="18" charset="0"/>
              </a:rPr>
              <a:t>“</a:t>
            </a:r>
            <a:r>
              <a:rPr lang="en-US" sz="2400" b="1" dirty="0">
                <a:latin typeface="+mj-lt"/>
                <a:ea typeface="Calibri" panose="020F0502020204030204" pitchFamily="34" charset="0"/>
                <a:cs typeface="Times New Roman" panose="02020603050405020304" pitchFamily="18" charset="0"/>
              </a:rPr>
              <a:t>Hand-Offs” - Communication between staff across different </a:t>
            </a:r>
            <a:r>
              <a:rPr lang="en-US" sz="2400" b="1" dirty="0" smtClean="0">
                <a:latin typeface="+mj-lt"/>
                <a:ea typeface="Calibri" panose="020F0502020204030204" pitchFamily="34" charset="0"/>
                <a:cs typeface="Times New Roman" panose="02020603050405020304" pitchFamily="18" charset="0"/>
              </a:rPr>
              <a:t>offices</a:t>
            </a:r>
          </a:p>
          <a:p>
            <a:pPr marL="457200" indent="-457200">
              <a:spcBef>
                <a:spcPts val="0"/>
              </a:spcBef>
              <a:spcAft>
                <a:spcPts val="0"/>
              </a:spcAft>
              <a:buClr>
                <a:srgbClr val="FF0000"/>
              </a:buClr>
              <a:buFont typeface="Wingdings" panose="05000000000000000000" pitchFamily="2" charset="2"/>
              <a:buChar char="§"/>
            </a:pPr>
            <a:r>
              <a:rPr lang="en-US" sz="2400" dirty="0" smtClean="0">
                <a:latin typeface="+mj-lt"/>
                <a:ea typeface="Calibri" panose="020F0502020204030204" pitchFamily="34" charset="0"/>
                <a:cs typeface="Times New Roman" panose="02020603050405020304" pitchFamily="18" charset="0"/>
              </a:rPr>
              <a:t>Inadequate communication of urgency for referrals or tests</a:t>
            </a:r>
          </a:p>
          <a:p>
            <a:pPr marL="457200" indent="-457200">
              <a:spcBef>
                <a:spcPts val="0"/>
              </a:spcBef>
              <a:spcAft>
                <a:spcPts val="0"/>
              </a:spcAft>
              <a:buClr>
                <a:srgbClr val="FF0000"/>
              </a:buClr>
              <a:buFont typeface="Wingdings" panose="05000000000000000000" pitchFamily="2" charset="2"/>
              <a:buChar char="§"/>
            </a:pPr>
            <a:r>
              <a:rPr lang="en-US" sz="2400" dirty="0" smtClean="0">
                <a:latin typeface="+mj-lt"/>
                <a:ea typeface="Calibri" panose="020F0502020204030204" pitchFamily="34" charset="0"/>
                <a:cs typeface="Times New Roman" panose="02020603050405020304" pitchFamily="18" charset="0"/>
              </a:rPr>
              <a:t>No communication of </a:t>
            </a:r>
            <a:r>
              <a:rPr lang="en-US" sz="2400" dirty="0">
                <a:ea typeface="Calibri" panose="020F0502020204030204" pitchFamily="34" charset="0"/>
                <a:cs typeface="Times New Roman" panose="02020603050405020304" pitchFamily="18" charset="0"/>
              </a:rPr>
              <a:t>specialist visit </a:t>
            </a:r>
            <a:r>
              <a:rPr lang="en-US" sz="2400" dirty="0" smtClean="0">
                <a:latin typeface="+mj-lt"/>
                <a:ea typeface="Calibri" panose="020F0502020204030204" pitchFamily="34" charset="0"/>
                <a:cs typeface="Times New Roman" panose="02020603050405020304" pitchFamily="18" charset="0"/>
              </a:rPr>
              <a:t>“no shows” to referring clinician</a:t>
            </a:r>
            <a:endParaRPr lang="en-US" sz="2400" b="1" dirty="0" smtClean="0">
              <a:solidFill>
                <a:srgbClr val="000000"/>
              </a:solidFill>
            </a:endParaRPr>
          </a:p>
        </p:txBody>
      </p:sp>
      <p:sp>
        <p:nvSpPr>
          <p:cNvPr id="4" name="TextBox 3"/>
          <p:cNvSpPr txBox="1"/>
          <p:nvPr/>
        </p:nvSpPr>
        <p:spPr>
          <a:xfrm>
            <a:off x="838200" y="228600"/>
            <a:ext cx="7620000" cy="1692771"/>
          </a:xfrm>
          <a:prstGeom prst="rect">
            <a:avLst/>
          </a:prstGeom>
          <a:noFill/>
        </p:spPr>
        <p:txBody>
          <a:bodyPr wrap="square" rtlCol="0">
            <a:spAutoFit/>
          </a:bodyPr>
          <a:lstStyle/>
          <a:p>
            <a:pPr algn="ctr"/>
            <a:r>
              <a:rPr lang="en-US" sz="4000" b="1" dirty="0">
                <a:solidFill>
                  <a:srgbClr val="000000"/>
                </a:solidFill>
              </a:rPr>
              <a:t>Communication That Can Lead to Safety Risk</a:t>
            </a:r>
          </a:p>
          <a:p>
            <a:endParaRPr lang="en-US" b="1" dirty="0"/>
          </a:p>
        </p:txBody>
      </p:sp>
    </p:spTree>
    <p:extLst>
      <p:ext uri="{BB962C8B-B14F-4D97-AF65-F5344CB8AC3E}">
        <p14:creationId xmlns:p14="http://schemas.microsoft.com/office/powerpoint/2010/main" val="14300170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924800" cy="1143000"/>
          </a:xfrm>
        </p:spPr>
        <p:txBody>
          <a:bodyPr/>
          <a:lstStyle/>
          <a:p>
            <a:r>
              <a:rPr lang="en-US" dirty="0" smtClean="0"/>
              <a:t>“Safety Eyes” lead to Improvement</a:t>
            </a:r>
            <a:endParaRPr lang="en-US" dirty="0"/>
          </a:p>
        </p:txBody>
      </p:sp>
      <p:sp>
        <p:nvSpPr>
          <p:cNvPr id="3" name="Content Placeholder 2"/>
          <p:cNvSpPr>
            <a:spLocks noGrp="1"/>
          </p:cNvSpPr>
          <p:nvPr>
            <p:ph idx="1"/>
          </p:nvPr>
        </p:nvSpPr>
        <p:spPr>
          <a:xfrm>
            <a:off x="304800" y="1981200"/>
            <a:ext cx="8458200" cy="3867150"/>
          </a:xfrm>
        </p:spPr>
        <p:txBody>
          <a:bodyPr/>
          <a:lstStyle/>
          <a:p>
            <a:pPr marL="0" lvl="0" indent="0">
              <a:buNone/>
            </a:pPr>
            <a:endParaRPr lang="en-US" sz="2800" dirty="0" smtClean="0"/>
          </a:p>
          <a:p>
            <a:pPr marL="0" lvl="0" indent="0">
              <a:buNone/>
            </a:pPr>
            <a:r>
              <a:rPr lang="en-US" sz="2800" dirty="0" smtClean="0"/>
              <a:t>Once you’ve identified </a:t>
            </a:r>
            <a:r>
              <a:rPr lang="en-US" sz="2800" dirty="0"/>
              <a:t>risks – </a:t>
            </a:r>
            <a:r>
              <a:rPr lang="en-US" sz="2800" dirty="0" smtClean="0"/>
              <a:t>defects in your process</a:t>
            </a:r>
          </a:p>
          <a:p>
            <a:pPr>
              <a:buFont typeface="Wingdings" panose="05000000000000000000" pitchFamily="2" charset="2"/>
              <a:buChar char="§"/>
            </a:pPr>
            <a:r>
              <a:rPr lang="en-US" sz="2800" dirty="0" smtClean="0"/>
              <a:t>you can use the Model for Improvement and small tests of change</a:t>
            </a:r>
          </a:p>
          <a:p>
            <a:pPr>
              <a:buFont typeface="Wingdings" panose="05000000000000000000" pitchFamily="2" charset="2"/>
              <a:buChar char="§"/>
            </a:pPr>
            <a:r>
              <a:rPr lang="en-US" sz="2800" dirty="0" smtClean="0"/>
              <a:t>to protect </a:t>
            </a:r>
            <a:r>
              <a:rPr lang="en-US" sz="2800" dirty="0"/>
              <a:t>your patients </a:t>
            </a:r>
            <a:r>
              <a:rPr lang="en-US" sz="2800" dirty="0" smtClean="0"/>
              <a:t>by </a:t>
            </a:r>
            <a:r>
              <a:rPr lang="en-US" sz="2800" dirty="0"/>
              <a:t>solving the problem once and for </a:t>
            </a:r>
            <a:r>
              <a:rPr lang="en-US" sz="2800" dirty="0" smtClean="0"/>
              <a:t>all</a:t>
            </a:r>
          </a:p>
          <a:p>
            <a:endParaRPr lang="en-US" dirty="0"/>
          </a:p>
          <a:p>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solidFill>
                  <a:srgbClr val="000000"/>
                </a:solidFill>
              </a:rPr>
              <a:pPr/>
              <a:t>37</a:t>
            </a:fld>
            <a:endParaRPr lang="en-US" altLang="en-US">
              <a:solidFill>
                <a:srgbClr val="000000"/>
              </a:solidFill>
            </a:endParaRPr>
          </a:p>
        </p:txBody>
      </p:sp>
    </p:spTree>
    <p:extLst>
      <p:ext uri="{BB962C8B-B14F-4D97-AF65-F5344CB8AC3E}">
        <p14:creationId xmlns:p14="http://schemas.microsoft.com/office/powerpoint/2010/main" val="35996703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Engagement</a:t>
            </a:r>
            <a:endParaRPr lang="en-US" dirty="0"/>
          </a:p>
        </p:txBody>
      </p:sp>
      <p:graphicFrame>
        <p:nvGraphicFramePr>
          <p:cNvPr id="4" name="Content Placeholder 3"/>
          <p:cNvGraphicFramePr>
            <a:graphicFrameLocks noGrp="1"/>
          </p:cNvGraphicFramePr>
          <p:nvPr>
            <p:ph idx="1"/>
            <p:extLst/>
          </p:nvPr>
        </p:nvGraphicFramePr>
        <p:xfrm>
          <a:off x="1143000" y="2514600"/>
          <a:ext cx="6635750" cy="1900428"/>
        </p:xfrm>
        <a:graphic>
          <a:graphicData uri="http://schemas.openxmlformats.org/drawingml/2006/table">
            <a:tbl>
              <a:tblPr firstRow="1" bandRow="1">
                <a:tableStyleId>{5C22544A-7EE6-4342-B048-85BDC9FD1C3A}</a:tableStyleId>
              </a:tblPr>
              <a:tblGrid>
                <a:gridCol w="3352800"/>
                <a:gridCol w="3282950"/>
              </a:tblGrid>
              <a:tr h="853440">
                <a:tc>
                  <a:txBody>
                    <a:bodyPr/>
                    <a:lstStyle/>
                    <a:p>
                      <a:pPr marL="0" marR="0" algn="ctr">
                        <a:lnSpc>
                          <a:spcPct val="107000"/>
                        </a:lnSpc>
                        <a:spcBef>
                          <a:spcPts val="0"/>
                        </a:spcBef>
                        <a:spcAft>
                          <a:spcPts val="0"/>
                        </a:spcAft>
                      </a:pPr>
                      <a:r>
                        <a:rPr lang="en-US" sz="2400" kern="1200" dirty="0">
                          <a:solidFill>
                            <a:schemeClr val="tx1"/>
                          </a:solidFill>
                          <a:effectLst/>
                        </a:rPr>
                        <a:t>Clinical </a:t>
                      </a:r>
                      <a:endParaRPr lang="en-US" sz="1100" dirty="0">
                        <a:solidFill>
                          <a:schemeClr val="tx1"/>
                        </a:solidFill>
                        <a:effectLst/>
                      </a:endParaRPr>
                    </a:p>
                    <a:p>
                      <a:pPr marL="0" marR="0" algn="ctr">
                        <a:lnSpc>
                          <a:spcPct val="107000"/>
                        </a:lnSpc>
                        <a:spcBef>
                          <a:spcPts val="0"/>
                        </a:spcBef>
                        <a:spcAft>
                          <a:spcPts val="0"/>
                        </a:spcAft>
                      </a:pPr>
                      <a:r>
                        <a:rPr lang="en-US" sz="2400" kern="1200" dirty="0">
                          <a:solidFill>
                            <a:schemeClr val="tx1"/>
                          </a:solidFill>
                          <a:effectLst/>
                        </a:rPr>
                        <a:t>Relationship</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2400" kern="1200" dirty="0">
                          <a:solidFill>
                            <a:schemeClr val="tx1"/>
                          </a:solidFill>
                          <a:effectLst/>
                        </a:rPr>
                        <a:t>Practice </a:t>
                      </a:r>
                      <a:endParaRPr lang="en-US" sz="1100" dirty="0">
                        <a:solidFill>
                          <a:schemeClr val="tx1"/>
                        </a:solidFill>
                        <a:effectLst/>
                      </a:endParaRPr>
                    </a:p>
                    <a:p>
                      <a:pPr marL="0" marR="0" algn="ctr">
                        <a:lnSpc>
                          <a:spcPct val="107000"/>
                        </a:lnSpc>
                        <a:spcBef>
                          <a:spcPts val="0"/>
                        </a:spcBef>
                        <a:spcAft>
                          <a:spcPts val="0"/>
                        </a:spcAft>
                      </a:pPr>
                      <a:r>
                        <a:rPr lang="en-US" sz="2400" kern="1200" dirty="0">
                          <a:solidFill>
                            <a:schemeClr val="tx1"/>
                          </a:solidFill>
                          <a:effectLst/>
                        </a:rPr>
                        <a:t>Improvement</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CCFF"/>
                    </a:solidFill>
                  </a:tcPr>
                </a:tc>
              </a:tr>
              <a:tr h="594360">
                <a:tc>
                  <a:txBody>
                    <a:bodyPr/>
                    <a:lstStyle/>
                    <a:p>
                      <a:pPr marL="0" marR="0" algn="ctr">
                        <a:lnSpc>
                          <a:spcPct val="107000"/>
                        </a:lnSpc>
                        <a:spcBef>
                          <a:spcPts val="0"/>
                        </a:spcBef>
                        <a:spcAft>
                          <a:spcPts val="0"/>
                        </a:spcAft>
                      </a:pPr>
                      <a:endParaRPr lang="en-US" sz="2000" kern="1200" dirty="0" smtClean="0">
                        <a:solidFill>
                          <a:schemeClr val="tx1"/>
                        </a:solidFill>
                        <a:effectLst/>
                        <a:latin typeface="+mn-lt"/>
                        <a:ea typeface="+mn-ea"/>
                        <a:cs typeface="+mn-cs"/>
                      </a:endParaRPr>
                    </a:p>
                    <a:p>
                      <a:pPr marL="0" marR="0" algn="ctr">
                        <a:lnSpc>
                          <a:spcPct val="107000"/>
                        </a:lnSpc>
                        <a:spcBef>
                          <a:spcPts val="0"/>
                        </a:spcBef>
                        <a:spcAft>
                          <a:spcPts val="0"/>
                        </a:spcAft>
                      </a:pPr>
                      <a:r>
                        <a:rPr lang="en-US" sz="2000" kern="1200" dirty="0" smtClean="0">
                          <a:solidFill>
                            <a:schemeClr val="tx1"/>
                          </a:solidFill>
                          <a:effectLst/>
                          <a:latin typeface="+mn-lt"/>
                          <a:ea typeface="+mn-ea"/>
                          <a:cs typeface="+mn-cs"/>
                        </a:rPr>
                        <a:t>Involve</a:t>
                      </a:r>
                      <a:r>
                        <a:rPr lang="en-US" sz="2000" kern="1200" baseline="0" dirty="0" smtClean="0">
                          <a:solidFill>
                            <a:schemeClr val="tx1"/>
                          </a:solidFill>
                          <a:effectLst/>
                          <a:latin typeface="+mn-lt"/>
                          <a:ea typeface="+mn-ea"/>
                          <a:cs typeface="+mn-cs"/>
                        </a:rPr>
                        <a:t> patients in </a:t>
                      </a:r>
                    </a:p>
                    <a:p>
                      <a:pPr marL="0" marR="0" algn="ctr">
                        <a:lnSpc>
                          <a:spcPct val="107000"/>
                        </a:lnSpc>
                        <a:spcBef>
                          <a:spcPts val="0"/>
                        </a:spcBef>
                        <a:spcAft>
                          <a:spcPts val="0"/>
                        </a:spcAft>
                      </a:pPr>
                      <a:r>
                        <a:rPr lang="en-US" sz="2000" kern="1200" baseline="0" dirty="0" smtClean="0">
                          <a:solidFill>
                            <a:schemeClr val="tx1"/>
                          </a:solidFill>
                          <a:effectLst/>
                          <a:latin typeface="+mn-lt"/>
                          <a:ea typeface="+mn-ea"/>
                          <a:cs typeface="+mn-cs"/>
                        </a:rPr>
                        <a:t>their own care</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defTabSz="914400" rtl="0" eaLnBrk="1" latinLnBrk="0" hangingPunct="1">
                        <a:lnSpc>
                          <a:spcPct val="107000"/>
                        </a:lnSpc>
                        <a:spcBef>
                          <a:spcPts val="0"/>
                        </a:spcBef>
                        <a:spcAft>
                          <a:spcPts val="0"/>
                        </a:spcAft>
                      </a:pPr>
                      <a:r>
                        <a:rPr lang="en-US" sz="2000" kern="1200" dirty="0" smtClean="0">
                          <a:solidFill>
                            <a:schemeClr val="tx1"/>
                          </a:solidFill>
                          <a:effectLst/>
                          <a:latin typeface="+mn-lt"/>
                          <a:ea typeface="+mn-ea"/>
                          <a:cs typeface="+mn-cs"/>
                        </a:rPr>
                        <a:t>Patients help</a:t>
                      </a:r>
                    </a:p>
                    <a:p>
                      <a:pPr marL="0" marR="0" algn="ctr" defTabSz="914400" rtl="0" eaLnBrk="1" latinLnBrk="0" hangingPunct="1">
                        <a:lnSpc>
                          <a:spcPct val="107000"/>
                        </a:lnSpc>
                        <a:spcBef>
                          <a:spcPts val="0"/>
                        </a:spcBef>
                        <a:spcAft>
                          <a:spcPts val="0"/>
                        </a:spcAft>
                      </a:pPr>
                      <a:r>
                        <a:rPr lang="en-US" sz="2000" kern="1200" dirty="0" smtClean="0">
                          <a:solidFill>
                            <a:schemeClr val="tx1"/>
                          </a:solidFill>
                          <a:effectLst/>
                          <a:latin typeface="+mn-lt"/>
                          <a:ea typeface="+mn-ea"/>
                          <a:cs typeface="+mn-cs"/>
                        </a:rPr>
                        <a:t>identify</a:t>
                      </a:r>
                      <a:r>
                        <a:rPr lang="en-US" sz="2000" kern="1200" baseline="0" dirty="0" smtClean="0">
                          <a:solidFill>
                            <a:schemeClr val="tx1"/>
                          </a:solidFill>
                          <a:effectLst/>
                          <a:latin typeface="+mn-lt"/>
                          <a:ea typeface="+mn-ea"/>
                          <a:cs typeface="+mn-cs"/>
                        </a:rPr>
                        <a:t> problems, </a:t>
                      </a:r>
                    </a:p>
                    <a:p>
                      <a:pPr marL="0" marR="0" algn="ctr" defTabSz="914400" rtl="0" eaLnBrk="1" latinLnBrk="0" hangingPunct="1">
                        <a:lnSpc>
                          <a:spcPct val="107000"/>
                        </a:lnSpc>
                        <a:spcBef>
                          <a:spcPts val="0"/>
                        </a:spcBef>
                        <a:spcAft>
                          <a:spcPts val="0"/>
                        </a:spcAft>
                      </a:pPr>
                      <a:r>
                        <a:rPr lang="en-US" sz="2000" kern="1200" baseline="0" dirty="0" smtClean="0">
                          <a:solidFill>
                            <a:schemeClr val="tx1"/>
                          </a:solidFill>
                          <a:effectLst/>
                          <a:latin typeface="+mn-lt"/>
                          <a:ea typeface="+mn-ea"/>
                          <a:cs typeface="+mn-cs"/>
                        </a:rPr>
                        <a:t>d</a:t>
                      </a:r>
                      <a:r>
                        <a:rPr lang="en-US" sz="2000" kern="1200" dirty="0" smtClean="0">
                          <a:solidFill>
                            <a:schemeClr val="tx1"/>
                          </a:solidFill>
                          <a:effectLst/>
                          <a:latin typeface="+mn-lt"/>
                          <a:ea typeface="+mn-ea"/>
                          <a:cs typeface="+mn-cs"/>
                        </a:rPr>
                        <a:t>esign</a:t>
                      </a:r>
                      <a:r>
                        <a:rPr lang="en-US" sz="2000" kern="1200" baseline="0" dirty="0" smtClean="0">
                          <a:solidFill>
                            <a:schemeClr val="tx1"/>
                          </a:solidFill>
                          <a:effectLst/>
                          <a:latin typeface="+mn-lt"/>
                          <a:ea typeface="+mn-ea"/>
                          <a:cs typeface="+mn-cs"/>
                        </a:rPr>
                        <a:t> and test</a:t>
                      </a:r>
                      <a:r>
                        <a:rPr lang="en-US" sz="2000" kern="1200" dirty="0" smtClean="0">
                          <a:solidFill>
                            <a:schemeClr val="tx1"/>
                          </a:solidFill>
                          <a:effectLst/>
                          <a:latin typeface="+mn-lt"/>
                          <a:ea typeface="+mn-ea"/>
                          <a:cs typeface="+mn-cs"/>
                        </a:rPr>
                        <a:t> improvements</a:t>
                      </a:r>
                      <a:endParaRPr lang="en-US" sz="2000" kern="1200" dirty="0">
                        <a:solidFill>
                          <a:schemeClr val="tx1"/>
                        </a:solidFill>
                        <a:effectLst/>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CCFF"/>
                    </a:solidFill>
                  </a:tcPr>
                </a:tc>
              </a:tr>
            </a:tbl>
          </a:graphicData>
        </a:graphic>
      </p:graphicFrame>
    </p:spTree>
    <p:extLst>
      <p:ext uri="{BB962C8B-B14F-4D97-AF65-F5344CB8AC3E}">
        <p14:creationId xmlns:p14="http://schemas.microsoft.com/office/powerpoint/2010/main" val="30407536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engagement is </a:t>
            </a:r>
            <a:br>
              <a:rPr lang="en-US" dirty="0" smtClean="0"/>
            </a:br>
            <a:r>
              <a:rPr lang="en-US" dirty="0" smtClean="0"/>
              <a:t>a </a:t>
            </a:r>
            <a:r>
              <a:rPr lang="en-US" dirty="0"/>
              <a:t>key lever for </a:t>
            </a:r>
            <a:r>
              <a:rPr lang="en-US" dirty="0" smtClean="0"/>
              <a:t>improvement</a:t>
            </a:r>
            <a:endParaRPr lang="en-US" dirty="0"/>
          </a:p>
        </p:txBody>
      </p:sp>
      <p:sp>
        <p:nvSpPr>
          <p:cNvPr id="3" name="Content Placeholder 2"/>
          <p:cNvSpPr>
            <a:spLocks noGrp="1"/>
          </p:cNvSpPr>
          <p:nvPr>
            <p:ph idx="1"/>
          </p:nvPr>
        </p:nvSpPr>
        <p:spPr>
          <a:xfrm>
            <a:off x="685800" y="1981200"/>
            <a:ext cx="8001000" cy="3657600"/>
          </a:xfrm>
        </p:spPr>
        <p:txBody>
          <a:bodyPr/>
          <a:lstStyle/>
          <a:p>
            <a:pPr marL="0" lvl="0" indent="0">
              <a:buNone/>
            </a:pPr>
            <a:r>
              <a:rPr lang="en-US" sz="2800" dirty="0" smtClean="0"/>
              <a:t>Researchers at Academic Innovations Collaborative (Center for Primary Care, Harvard Medical School) working with </a:t>
            </a:r>
            <a:r>
              <a:rPr lang="en-US" sz="2800" dirty="0"/>
              <a:t>p</a:t>
            </a:r>
            <a:r>
              <a:rPr lang="en-US" sz="2800" dirty="0" smtClean="0"/>
              <a:t>rimary </a:t>
            </a:r>
            <a:r>
              <a:rPr lang="en-US" sz="2800" dirty="0"/>
              <a:t>c</a:t>
            </a:r>
            <a:r>
              <a:rPr lang="en-US" sz="2800" dirty="0" smtClean="0"/>
              <a:t>are practices found</a:t>
            </a:r>
            <a:r>
              <a:rPr lang="en-US" sz="2400" dirty="0" smtClean="0"/>
              <a:t>:</a:t>
            </a:r>
          </a:p>
          <a:p>
            <a:pPr lvl="1"/>
            <a:r>
              <a:rPr lang="en-US" dirty="0"/>
              <a:t>Teams were </a:t>
            </a:r>
            <a:r>
              <a:rPr lang="en-US" dirty="0" smtClean="0"/>
              <a:t>very </a:t>
            </a:r>
            <a:r>
              <a:rPr lang="en-US" dirty="0"/>
              <a:t>reluctant</a:t>
            </a:r>
          </a:p>
          <a:p>
            <a:pPr lvl="1"/>
            <a:r>
              <a:rPr lang="en-US" dirty="0" smtClean="0"/>
              <a:t>Patient involvement surpassed expectations</a:t>
            </a:r>
          </a:p>
          <a:p>
            <a:pPr lvl="1"/>
            <a:r>
              <a:rPr lang="en-US" dirty="0" smtClean="0"/>
              <a:t>Putting </a:t>
            </a:r>
            <a:r>
              <a:rPr lang="en-US" dirty="0"/>
              <a:t>patient on the </a:t>
            </a:r>
            <a:r>
              <a:rPr lang="en-US" dirty="0" smtClean="0"/>
              <a:t>team </a:t>
            </a:r>
            <a:r>
              <a:rPr lang="en-US" dirty="0"/>
              <a:t>was critical step</a:t>
            </a:r>
          </a:p>
          <a:p>
            <a:pPr marL="0" indent="0">
              <a:buNone/>
            </a:pPr>
            <a:endParaRPr lang="en-US" sz="2400" dirty="0"/>
          </a:p>
        </p:txBody>
      </p:sp>
      <p:sp>
        <p:nvSpPr>
          <p:cNvPr id="4" name="TextBox 3"/>
          <p:cNvSpPr txBox="1"/>
          <p:nvPr/>
        </p:nvSpPr>
        <p:spPr>
          <a:xfrm>
            <a:off x="3733800" y="6096000"/>
            <a:ext cx="5410200" cy="1200329"/>
          </a:xfrm>
          <a:prstGeom prst="rect">
            <a:avLst/>
          </a:prstGeom>
          <a:noFill/>
        </p:spPr>
        <p:txBody>
          <a:bodyPr wrap="square" rtlCol="0">
            <a:spAutoFit/>
          </a:bodyPr>
          <a:lstStyle/>
          <a:p>
            <a:endParaRPr lang="en-US" dirty="0"/>
          </a:p>
          <a:p>
            <a:endParaRPr lang="en-US" dirty="0"/>
          </a:p>
          <a:p>
            <a:r>
              <a:rPr lang="en-US" dirty="0"/>
              <a:t> </a:t>
            </a:r>
          </a:p>
        </p:txBody>
      </p:sp>
      <p:sp>
        <p:nvSpPr>
          <p:cNvPr id="5" name="TextBox 4"/>
          <p:cNvSpPr txBox="1"/>
          <p:nvPr/>
        </p:nvSpPr>
        <p:spPr>
          <a:xfrm>
            <a:off x="4588239" y="5221069"/>
            <a:ext cx="3886200" cy="646331"/>
          </a:xfrm>
          <a:prstGeom prst="rect">
            <a:avLst/>
          </a:prstGeom>
          <a:noFill/>
        </p:spPr>
        <p:txBody>
          <a:bodyPr wrap="square" rtlCol="0">
            <a:spAutoFit/>
          </a:bodyPr>
          <a:lstStyle/>
          <a:p>
            <a:r>
              <a:rPr lang="en-US" sz="1200" dirty="0" smtClean="0"/>
              <a:t>* Singer, Sara J. PhD MBA, Principal Investigator,  Harvard Chan, HMS, MGH, Presentation to the MA Coalition, September 29, 2016</a:t>
            </a:r>
            <a:endParaRPr lang="en-US" sz="1200" dirty="0"/>
          </a:p>
        </p:txBody>
      </p:sp>
    </p:spTree>
    <p:extLst>
      <p:ext uri="{BB962C8B-B14F-4D97-AF65-F5344CB8AC3E}">
        <p14:creationId xmlns:p14="http://schemas.microsoft.com/office/powerpoint/2010/main" val="1964598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720" y="350837"/>
            <a:ext cx="7886700" cy="1325563"/>
          </a:xfrm>
        </p:spPr>
        <p:txBody>
          <a:bodyPr/>
          <a:lstStyle/>
          <a:p>
            <a:r>
              <a:rPr lang="en-US" sz="4000" b="1" dirty="0" smtClean="0">
                <a:latin typeface="+mn-lt"/>
              </a:rPr>
              <a:t>Engaging Patients</a:t>
            </a:r>
            <a:r>
              <a:rPr lang="en-US" dirty="0" smtClean="0"/>
              <a:t>	</a:t>
            </a:r>
            <a:endParaRPr lang="en-US" dirty="0"/>
          </a:p>
        </p:txBody>
      </p:sp>
      <p:sp>
        <p:nvSpPr>
          <p:cNvPr id="3" name="Content Placeholder 2"/>
          <p:cNvSpPr>
            <a:spLocks noGrp="1"/>
          </p:cNvSpPr>
          <p:nvPr>
            <p:ph idx="1"/>
          </p:nvPr>
        </p:nvSpPr>
        <p:spPr>
          <a:xfrm>
            <a:off x="631870" y="1852412"/>
            <a:ext cx="7772400" cy="3053299"/>
          </a:xfrm>
        </p:spPr>
        <p:txBody>
          <a:bodyPr/>
          <a:lstStyle/>
          <a:p>
            <a:pPr marL="0" indent="0">
              <a:buNone/>
            </a:pPr>
            <a:r>
              <a:rPr lang="en-US" dirty="0" smtClean="0"/>
              <a:t>How do we engage patients in this work?</a:t>
            </a:r>
          </a:p>
          <a:p>
            <a:r>
              <a:rPr lang="en-US" dirty="0" smtClean="0"/>
              <a:t>Patients’ perspective – identifying defects</a:t>
            </a:r>
          </a:p>
          <a:p>
            <a:r>
              <a:rPr lang="en-US" dirty="0" smtClean="0"/>
              <a:t>Patients’ suggestions for improvements</a:t>
            </a:r>
          </a:p>
          <a:p>
            <a:r>
              <a:rPr lang="en-US" dirty="0" smtClean="0"/>
              <a:t>Patients’ reaction to changes tested</a:t>
            </a:r>
          </a:p>
          <a:p>
            <a:r>
              <a:rPr lang="en-US" dirty="0" smtClean="0"/>
              <a:t>Patients on your improvement team</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40</a:t>
            </a:fld>
            <a:endParaRPr lang="en-US" altLang="en-US"/>
          </a:p>
        </p:txBody>
      </p:sp>
      <p:sp>
        <p:nvSpPr>
          <p:cNvPr id="5" name="Rectangle 4"/>
          <p:cNvSpPr/>
          <p:nvPr/>
        </p:nvSpPr>
        <p:spPr>
          <a:xfrm>
            <a:off x="952500" y="4905711"/>
            <a:ext cx="7315200" cy="969496"/>
          </a:xfrm>
          <a:prstGeom prst="rect">
            <a:avLst/>
          </a:prstGeom>
        </p:spPr>
        <p:txBody>
          <a:bodyPr wrap="square">
            <a:spAutoFit/>
          </a:bodyPr>
          <a:lstStyle/>
          <a:p>
            <a:pPr algn="ctr" eaLnBrk="1" fontAlgn="auto" hangingPunct="1">
              <a:spcBef>
                <a:spcPts val="0"/>
              </a:spcBef>
              <a:spcAft>
                <a:spcPts val="0"/>
              </a:spcAft>
              <a:defRPr/>
            </a:pPr>
            <a:r>
              <a:rPr lang="en-US" altLang="en-US" dirty="0">
                <a:solidFill>
                  <a:schemeClr val="tx2">
                    <a:lumMod val="75000"/>
                  </a:schemeClr>
                </a:solidFill>
              </a:rPr>
              <a:t>“</a:t>
            </a:r>
            <a:r>
              <a:rPr lang="en-US" altLang="en-US" b="1" dirty="0">
                <a:solidFill>
                  <a:schemeClr val="tx2">
                    <a:lumMod val="75000"/>
                  </a:schemeClr>
                </a:solidFill>
              </a:rPr>
              <a:t>The greatest asset we have </a:t>
            </a:r>
            <a:r>
              <a:rPr lang="en-US" altLang="en-US" b="1" dirty="0" smtClean="0">
                <a:solidFill>
                  <a:schemeClr val="tx2">
                    <a:lumMod val="75000"/>
                  </a:schemeClr>
                </a:solidFill>
              </a:rPr>
              <a:t>underutilized is </a:t>
            </a:r>
          </a:p>
          <a:p>
            <a:pPr algn="ctr" eaLnBrk="1" fontAlgn="auto" hangingPunct="1">
              <a:spcBef>
                <a:spcPts val="0"/>
              </a:spcBef>
              <a:spcAft>
                <a:spcPts val="0"/>
              </a:spcAft>
              <a:defRPr/>
            </a:pPr>
            <a:r>
              <a:rPr lang="en-US" altLang="en-US" b="1" dirty="0" smtClean="0">
                <a:solidFill>
                  <a:schemeClr val="tx2">
                    <a:lumMod val="75000"/>
                  </a:schemeClr>
                </a:solidFill>
              </a:rPr>
              <a:t>all </a:t>
            </a:r>
            <a:r>
              <a:rPr lang="en-US" altLang="en-US" b="1" dirty="0">
                <a:solidFill>
                  <a:schemeClr val="tx2">
                    <a:lumMod val="75000"/>
                  </a:schemeClr>
                </a:solidFill>
              </a:rPr>
              <a:t>the assets of the patient.”</a:t>
            </a:r>
          </a:p>
          <a:p>
            <a:pPr algn="ctr" eaLnBrk="1" fontAlgn="auto" hangingPunct="1">
              <a:spcBef>
                <a:spcPts val="0"/>
              </a:spcBef>
              <a:spcAft>
                <a:spcPts val="0"/>
              </a:spcAft>
              <a:defRPr/>
            </a:pPr>
            <a:r>
              <a:rPr lang="en-US" altLang="en-US" sz="1050" dirty="0" smtClean="0"/>
              <a:t>Maureen </a:t>
            </a:r>
            <a:r>
              <a:rPr lang="en-US" altLang="en-US" sz="1050" dirty="0" err="1" smtClean="0"/>
              <a:t>Bisognano</a:t>
            </a:r>
            <a:r>
              <a:rPr lang="en-US" altLang="en-US" sz="1050" dirty="0" smtClean="0"/>
              <a:t>, President </a:t>
            </a:r>
            <a:r>
              <a:rPr lang="en-US" altLang="en-US" sz="1050" dirty="0"/>
              <a:t>and CEO</a:t>
            </a:r>
          </a:p>
          <a:p>
            <a:pPr algn="ctr" eaLnBrk="1" fontAlgn="auto" hangingPunct="1">
              <a:spcBef>
                <a:spcPts val="0"/>
              </a:spcBef>
              <a:spcAft>
                <a:spcPts val="0"/>
              </a:spcAft>
              <a:defRPr/>
            </a:pPr>
            <a:r>
              <a:rPr lang="en-US" altLang="en-US" sz="1050" dirty="0"/>
              <a:t>Institute for Healthcare Improvement</a:t>
            </a:r>
          </a:p>
        </p:txBody>
      </p:sp>
    </p:spTree>
    <p:extLst>
      <p:ext uri="{BB962C8B-B14F-4D97-AF65-F5344CB8AC3E}">
        <p14:creationId xmlns:p14="http://schemas.microsoft.com/office/powerpoint/2010/main" val="28962925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just one patient</a:t>
            </a:r>
            <a:endParaRPr lang="en-US" dirty="0"/>
          </a:p>
        </p:txBody>
      </p:sp>
      <p:sp>
        <p:nvSpPr>
          <p:cNvPr id="3" name="Content Placeholder 2"/>
          <p:cNvSpPr>
            <a:spLocks noGrp="1"/>
          </p:cNvSpPr>
          <p:nvPr>
            <p:ph idx="1"/>
          </p:nvPr>
        </p:nvSpPr>
        <p:spPr>
          <a:xfrm>
            <a:off x="990600" y="1813810"/>
            <a:ext cx="7162800" cy="4038600"/>
          </a:xfrm>
        </p:spPr>
        <p:txBody>
          <a:bodyPr/>
          <a:lstStyle/>
          <a:p>
            <a:r>
              <a:rPr lang="en-US" dirty="0" smtClean="0"/>
              <a:t>There is no ‘representative</a:t>
            </a:r>
            <a:r>
              <a:rPr lang="en-US" dirty="0"/>
              <a:t>’ </a:t>
            </a:r>
            <a:r>
              <a:rPr lang="en-US" dirty="0" smtClean="0"/>
              <a:t>patient</a:t>
            </a:r>
          </a:p>
          <a:p>
            <a:r>
              <a:rPr lang="en-US" dirty="0" smtClean="0"/>
              <a:t>More effective strategies</a:t>
            </a:r>
          </a:p>
          <a:p>
            <a:pPr lvl="1"/>
            <a:r>
              <a:rPr lang="en-US" dirty="0" smtClean="0"/>
              <a:t>Involve multiple patients</a:t>
            </a:r>
          </a:p>
          <a:p>
            <a:pPr lvl="1"/>
            <a:r>
              <a:rPr lang="en-US" dirty="0" smtClean="0"/>
              <a:t>Engage in multiple ways </a:t>
            </a:r>
          </a:p>
          <a:p>
            <a:pPr lvl="2"/>
            <a:r>
              <a:rPr lang="en-US" dirty="0" smtClean="0"/>
              <a:t>Focus groups</a:t>
            </a:r>
          </a:p>
          <a:p>
            <a:pPr lvl="2"/>
            <a:r>
              <a:rPr lang="en-US" dirty="0" smtClean="0"/>
              <a:t>Surveyed patients</a:t>
            </a:r>
          </a:p>
          <a:p>
            <a:pPr lvl="2"/>
            <a:r>
              <a:rPr lang="en-US" dirty="0" smtClean="0"/>
              <a:t>Encouraged input on the portal</a:t>
            </a:r>
          </a:p>
          <a:p>
            <a:pPr lvl="2"/>
            <a:r>
              <a:rPr lang="en-US" dirty="0" smtClean="0"/>
              <a:t>Other ideas</a:t>
            </a:r>
            <a:endParaRPr lang="en-US" dirty="0"/>
          </a:p>
          <a:p>
            <a:endParaRPr lang="en-US" dirty="0"/>
          </a:p>
        </p:txBody>
      </p:sp>
    </p:spTree>
    <p:extLst>
      <p:ext uri="{BB962C8B-B14F-4D97-AF65-F5344CB8AC3E}">
        <p14:creationId xmlns:p14="http://schemas.microsoft.com/office/powerpoint/2010/main" val="33043853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Patient Engagement Effective</a:t>
            </a:r>
            <a:endParaRPr lang="en-US" dirty="0"/>
          </a:p>
        </p:txBody>
      </p:sp>
      <p:sp>
        <p:nvSpPr>
          <p:cNvPr id="3" name="Content Placeholder 2"/>
          <p:cNvSpPr>
            <a:spLocks noGrp="1"/>
          </p:cNvSpPr>
          <p:nvPr>
            <p:ph idx="1"/>
          </p:nvPr>
        </p:nvSpPr>
        <p:spPr>
          <a:xfrm>
            <a:off x="266700" y="2133600"/>
            <a:ext cx="8610600" cy="3429000"/>
          </a:xfrm>
        </p:spPr>
        <p:txBody>
          <a:bodyPr/>
          <a:lstStyle/>
          <a:p>
            <a:pPr>
              <a:buFont typeface="Wingdings" panose="05000000000000000000" pitchFamily="2" charset="2"/>
              <a:buChar char="§"/>
            </a:pPr>
            <a:r>
              <a:rPr lang="en-US" sz="2800" dirty="0" smtClean="0"/>
              <a:t>Patients are often unwilling to criticize!</a:t>
            </a:r>
          </a:p>
          <a:p>
            <a:pPr>
              <a:buFont typeface="Wingdings" panose="05000000000000000000" pitchFamily="2" charset="2"/>
              <a:buChar char="§"/>
            </a:pPr>
            <a:r>
              <a:rPr lang="en-US" sz="2800" dirty="0" smtClean="0"/>
              <a:t>“Culture of low expectations” – don’t expect much</a:t>
            </a:r>
          </a:p>
          <a:p>
            <a:pPr>
              <a:buFont typeface="Wingdings" panose="05000000000000000000" pitchFamily="2" charset="2"/>
              <a:buChar char="§"/>
            </a:pPr>
            <a:r>
              <a:rPr lang="en-US" sz="2800" dirty="0" smtClean="0"/>
              <a:t>Select “constructively discontented” patients and family members to involve</a:t>
            </a:r>
            <a:endParaRPr lang="en-US" sz="2800" dirty="0"/>
          </a:p>
          <a:p>
            <a:pPr>
              <a:buFont typeface="Wingdings" panose="05000000000000000000" pitchFamily="2" charset="2"/>
              <a:buChar char="§"/>
            </a:pPr>
            <a:r>
              <a:rPr lang="en-US" sz="2800" dirty="0" smtClean="0"/>
              <a:t>Script to encourage input – what topics, reaction to test</a:t>
            </a:r>
          </a:p>
          <a:p>
            <a:pPr marL="400050" lvl="1" indent="0">
              <a:buNone/>
            </a:pPr>
            <a:r>
              <a:rPr lang="en-US" sz="2400" dirty="0" smtClean="0"/>
              <a:t>“ We are working on improving X, it would really help us if you tell us what would make this better”</a:t>
            </a:r>
          </a:p>
          <a:p>
            <a:endParaRPr lang="en-US" dirty="0"/>
          </a:p>
        </p:txBody>
      </p:sp>
    </p:spTree>
    <p:extLst>
      <p:ext uri="{BB962C8B-B14F-4D97-AF65-F5344CB8AC3E}">
        <p14:creationId xmlns:p14="http://schemas.microsoft.com/office/powerpoint/2010/main" val="22817830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t>How could you engage patients </a:t>
            </a:r>
          </a:p>
          <a:p>
            <a:pPr marL="0" indent="0" algn="ctr">
              <a:buNone/>
            </a:pPr>
            <a:r>
              <a:rPr lang="en-US" dirty="0" smtClean="0"/>
              <a:t>in identifying safety risks? </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43</a:t>
            </a:fld>
            <a:endParaRPr lang="en-US" altLang="en-US">
              <a:solidFill>
                <a:srgbClr val="000000"/>
              </a:solidFill>
            </a:endParaRPr>
          </a:p>
        </p:txBody>
      </p:sp>
    </p:spTree>
    <p:extLst>
      <p:ext uri="{BB962C8B-B14F-4D97-AF65-F5344CB8AC3E}">
        <p14:creationId xmlns:p14="http://schemas.microsoft.com/office/powerpoint/2010/main" val="28574991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4300" y="1896605"/>
            <a:ext cx="8915400" cy="3352800"/>
          </a:xfrm>
        </p:spPr>
        <p:txBody>
          <a:bodyPr/>
          <a:lstStyle/>
          <a:p>
            <a:pPr>
              <a:buFont typeface="Wingdings" panose="05000000000000000000" pitchFamily="2" charset="2"/>
              <a:buChar char="§"/>
            </a:pPr>
            <a:r>
              <a:rPr lang="en-US" sz="2400" b="1" dirty="0"/>
              <a:t>Patient Safety thrives </a:t>
            </a:r>
            <a:r>
              <a:rPr lang="en-US" sz="2400" dirty="0"/>
              <a:t>in a culture where system issues are pursued as the root cause; not a culture of “blame” or relying on “heroes”.</a:t>
            </a:r>
          </a:p>
          <a:p>
            <a:pPr>
              <a:buFont typeface="Wingdings" panose="05000000000000000000" pitchFamily="2" charset="2"/>
              <a:buChar char="§"/>
            </a:pPr>
            <a:endParaRPr lang="en-US" sz="800" dirty="0"/>
          </a:p>
          <a:p>
            <a:pPr>
              <a:buFont typeface="Wingdings" panose="05000000000000000000" pitchFamily="2" charset="2"/>
              <a:buChar char="§"/>
            </a:pPr>
            <a:r>
              <a:rPr lang="en-US" sz="2400" b="1" dirty="0"/>
              <a:t>Communication is the underpinning </a:t>
            </a:r>
            <a:r>
              <a:rPr lang="en-US" sz="2400" dirty="0"/>
              <a:t>of many patient safety issues.  Engaging patients in improvement reaps benefits that surpasses expectations.</a:t>
            </a:r>
          </a:p>
          <a:p>
            <a:pPr>
              <a:buFont typeface="Wingdings" panose="05000000000000000000" pitchFamily="2" charset="2"/>
              <a:buChar char="§"/>
            </a:pPr>
            <a:endParaRPr lang="en-US" sz="800" dirty="0"/>
          </a:p>
          <a:p>
            <a:pPr>
              <a:buFont typeface="Wingdings" panose="05000000000000000000" pitchFamily="2" charset="2"/>
              <a:buChar char="§"/>
            </a:pPr>
            <a:r>
              <a:rPr lang="en-US" sz="2400" b="1" dirty="0"/>
              <a:t>See Problem, Solve Problems </a:t>
            </a:r>
            <a:r>
              <a:rPr lang="en-US" sz="2400" dirty="0"/>
              <a:t>–Work with frontline staff, patients and your improvement teams to solve problems instead of putting out the same fires.</a:t>
            </a:r>
          </a:p>
          <a:p>
            <a:pPr marL="0" indent="0">
              <a:buNone/>
            </a:pPr>
            <a:r>
              <a:rPr lang="en-US" sz="2800" dirty="0"/>
              <a:t>   </a:t>
            </a:r>
          </a:p>
          <a:p>
            <a:pPr>
              <a:buFont typeface="Wingdings" panose="05000000000000000000" pitchFamily="2" charset="2"/>
              <a:buChar char="§"/>
            </a:pPr>
            <a:endParaRPr lang="en-US" sz="2800" dirty="0"/>
          </a:p>
        </p:txBody>
      </p:sp>
      <p:sp>
        <p:nvSpPr>
          <p:cNvPr id="4" name="TextBox 3"/>
          <p:cNvSpPr txBox="1"/>
          <p:nvPr/>
        </p:nvSpPr>
        <p:spPr>
          <a:xfrm>
            <a:off x="228600" y="5334000"/>
            <a:ext cx="8915400" cy="461665"/>
          </a:xfrm>
          <a:prstGeom prst="rect">
            <a:avLst/>
          </a:prstGeom>
          <a:noFill/>
        </p:spPr>
        <p:txBody>
          <a:bodyPr wrap="square" rtlCol="0">
            <a:spAutoFit/>
          </a:bodyPr>
          <a:lstStyle/>
          <a:p>
            <a:r>
              <a:rPr lang="en-US" b="1" i="1" dirty="0">
                <a:solidFill>
                  <a:srgbClr val="0070C0"/>
                </a:solidFill>
              </a:rPr>
              <a:t>Say “Thank you!!” when patient safety problems are brought to </a:t>
            </a:r>
            <a:r>
              <a:rPr lang="en-US" b="1" i="1" dirty="0" smtClean="0">
                <a:solidFill>
                  <a:srgbClr val="0070C0"/>
                </a:solidFill>
              </a:rPr>
              <a:t>you.</a:t>
            </a:r>
            <a:endParaRPr lang="en-US" dirty="0">
              <a:solidFill>
                <a:srgbClr val="0070C0"/>
              </a:solidFill>
            </a:endParaRPr>
          </a:p>
        </p:txBody>
      </p:sp>
    </p:spTree>
    <p:extLst>
      <p:ext uri="{BB962C8B-B14F-4D97-AF65-F5344CB8AC3E}">
        <p14:creationId xmlns:p14="http://schemas.microsoft.com/office/powerpoint/2010/main" val="329051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normAutofit/>
          </a:bodyPr>
          <a:lstStyle/>
          <a:p>
            <a:r>
              <a:rPr lang="en-US" sz="4000" b="1" dirty="0">
                <a:latin typeface="+mn-lt"/>
              </a:rPr>
              <a:t>Strategies for Patient Safety</a:t>
            </a:r>
            <a:endParaRPr lang="en-US" altLang="en-US" sz="4000" b="1" dirty="0">
              <a:latin typeface="+mn-lt"/>
            </a:endParaRPr>
          </a:p>
        </p:txBody>
      </p:sp>
      <p:sp>
        <p:nvSpPr>
          <p:cNvPr id="67587" name="Rectangle 3"/>
          <p:cNvSpPr>
            <a:spLocks noGrp="1" noChangeArrowheads="1"/>
          </p:cNvSpPr>
          <p:nvPr>
            <p:ph idx="1"/>
          </p:nvPr>
        </p:nvSpPr>
        <p:spPr>
          <a:xfrm>
            <a:off x="685800" y="1828800"/>
            <a:ext cx="7772400" cy="3962400"/>
          </a:xfrm>
        </p:spPr>
        <p:txBody>
          <a:bodyPr/>
          <a:lstStyle/>
          <a:p>
            <a:pPr marL="0" indent="0">
              <a:buNone/>
            </a:pPr>
            <a:r>
              <a:rPr lang="en-US" sz="2000" b="1" dirty="0">
                <a:solidFill>
                  <a:srgbClr val="FF0000"/>
                </a:solidFill>
              </a:rPr>
              <a:t>Goal:   </a:t>
            </a:r>
            <a:r>
              <a:rPr lang="en-US" sz="2000" b="1" dirty="0"/>
              <a:t>Nothing in the process of care (or omitted during care) contributes to harm to the patient</a:t>
            </a:r>
          </a:p>
          <a:p>
            <a:pPr lvl="1">
              <a:buSzPct val="75000"/>
              <a:buFont typeface="Wingdings" panose="05000000000000000000" pitchFamily="2" charset="2"/>
              <a:buChar char="§"/>
            </a:pPr>
            <a:r>
              <a:rPr lang="en-US" sz="2000" dirty="0"/>
              <a:t>“Safety Eyes”  - looking at daily work for safety problems</a:t>
            </a:r>
          </a:p>
          <a:p>
            <a:pPr lvl="1">
              <a:buSzPct val="75000"/>
              <a:buFont typeface="Wingdings" panose="05000000000000000000" pitchFamily="2" charset="2"/>
              <a:buChar char="§"/>
            </a:pPr>
            <a:r>
              <a:rPr lang="en-US" sz="2000" dirty="0"/>
              <a:t>Starting meetings/huddles with a question about safety concerns – </a:t>
            </a:r>
          </a:p>
          <a:p>
            <a:pPr lvl="2">
              <a:buSzPct val="75000"/>
              <a:buFont typeface="Wingdings" panose="05000000000000000000" pitchFamily="2" charset="2"/>
              <a:buChar char="§"/>
            </a:pPr>
            <a:r>
              <a:rPr lang="en-US" sz="2000" dirty="0"/>
              <a:t>“What keeps you up at night?” </a:t>
            </a:r>
          </a:p>
          <a:p>
            <a:pPr lvl="2">
              <a:buSzPct val="75000"/>
              <a:buFont typeface="Wingdings" panose="05000000000000000000" pitchFamily="2" charset="2"/>
              <a:buChar char="§"/>
            </a:pPr>
            <a:r>
              <a:rPr lang="en-US" sz="2000" dirty="0"/>
              <a:t>“What have you seen that you worry could harm a patient?”</a:t>
            </a:r>
          </a:p>
          <a:p>
            <a:pPr lvl="1">
              <a:buSzPct val="75000"/>
              <a:buFont typeface="Wingdings" panose="05000000000000000000" pitchFamily="2" charset="2"/>
              <a:buChar char="§"/>
            </a:pPr>
            <a:r>
              <a:rPr lang="en-US" sz="2000" dirty="0"/>
              <a:t>Asking patients for their ideas/worries</a:t>
            </a:r>
          </a:p>
          <a:p>
            <a:pPr lvl="1">
              <a:buSzPct val="75000"/>
              <a:buFont typeface="Wingdings" panose="05000000000000000000" pitchFamily="2" charset="2"/>
              <a:buChar char="§"/>
            </a:pPr>
            <a:r>
              <a:rPr lang="en-US" sz="2000" dirty="0"/>
              <a:t>Keeping a “Glitch List”  - processes that need improvement</a:t>
            </a:r>
          </a:p>
          <a:p>
            <a:pPr lvl="1">
              <a:buSzPct val="75000"/>
              <a:buFont typeface="Wingdings" panose="05000000000000000000" pitchFamily="2" charset="2"/>
              <a:buChar char="§"/>
            </a:pPr>
            <a:r>
              <a:rPr lang="en-US" sz="2000" dirty="0"/>
              <a:t>Using the Model for improvement and Plan-Do-Study-Act cycles for continuous improvement</a:t>
            </a:r>
          </a:p>
          <a:p>
            <a:pPr marL="0" indent="0">
              <a:buNone/>
            </a:pPr>
            <a:r>
              <a:rPr lang="en-US" sz="2000" b="1" dirty="0">
                <a:solidFill>
                  <a:srgbClr val="FF0000"/>
                </a:solidFill>
              </a:rPr>
              <a:t>Test:   </a:t>
            </a:r>
            <a:r>
              <a:rPr lang="en-US" sz="2000" b="1" dirty="0"/>
              <a:t>Have we improved the process so the patient is safe yet?</a:t>
            </a:r>
          </a:p>
          <a:p>
            <a:pPr>
              <a:buSzTx/>
              <a:buFont typeface="Wingdings" pitchFamily="2" charset="2"/>
              <a:buChar char="§"/>
            </a:pPr>
            <a:endParaRPr lang="en-US" altLang="en-US" dirty="0"/>
          </a:p>
        </p:txBody>
      </p:sp>
      <p:sp>
        <p:nvSpPr>
          <p:cNvPr id="2" name="Slide Number Placeholder 1"/>
          <p:cNvSpPr>
            <a:spLocks noGrp="1"/>
          </p:cNvSpPr>
          <p:nvPr>
            <p:ph type="sldNum" sz="quarter" idx="12"/>
          </p:nvPr>
        </p:nvSpPr>
        <p:spPr/>
        <p:txBody>
          <a:bodyPr/>
          <a:lstStyle/>
          <a:p>
            <a:fld id="{70A743B7-4783-42B4-A417-17CDBD9DB73F}" type="slidenum">
              <a:rPr lang="en-US" smtClean="0"/>
              <a:t>45</a:t>
            </a:fld>
            <a:endParaRPr lang="en-US"/>
          </a:p>
        </p:txBody>
      </p:sp>
    </p:spTree>
    <p:extLst>
      <p:ext uri="{BB962C8B-B14F-4D97-AF65-F5344CB8AC3E}">
        <p14:creationId xmlns:p14="http://schemas.microsoft.com/office/powerpoint/2010/main" val="39986175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6195" y="246534"/>
            <a:ext cx="7772400" cy="1143000"/>
          </a:xfrm>
        </p:spPr>
        <p:txBody>
          <a:bodyPr/>
          <a:lstStyle/>
          <a:p>
            <a:r>
              <a:rPr lang="en-US" b="1" dirty="0"/>
              <a:t>Using the </a:t>
            </a:r>
            <a:r>
              <a:rPr lang="en-US" b="1" dirty="0" smtClean="0"/>
              <a:t>Model For Improvement (MFI) </a:t>
            </a:r>
            <a:r>
              <a:rPr lang="en-US" b="1" dirty="0"/>
              <a:t>Framework</a:t>
            </a:r>
          </a:p>
        </p:txBody>
      </p:sp>
      <p:sp>
        <p:nvSpPr>
          <p:cNvPr id="14" name="Slide Number Placeholder 13"/>
          <p:cNvSpPr>
            <a:spLocks noGrp="1"/>
          </p:cNvSpPr>
          <p:nvPr>
            <p:ph type="sldNum" sz="quarter" idx="12"/>
          </p:nvPr>
        </p:nvSpPr>
        <p:spPr/>
        <p:txBody>
          <a:bodyPr/>
          <a:lstStyle/>
          <a:p>
            <a:fld id="{70A743B7-4783-42B4-A417-17CDBD9DB73F}" type="slidenum">
              <a:rPr lang="en-US" smtClean="0"/>
              <a:t>46</a:t>
            </a:fld>
            <a:endParaRPr lang="en-US"/>
          </a:p>
        </p:txBody>
      </p:sp>
      <p:grpSp>
        <p:nvGrpSpPr>
          <p:cNvPr id="4" name="Group 3"/>
          <p:cNvGrpSpPr>
            <a:grpSpLocks/>
          </p:cNvGrpSpPr>
          <p:nvPr/>
        </p:nvGrpSpPr>
        <p:grpSpPr bwMode="auto">
          <a:xfrm>
            <a:off x="628650" y="1690689"/>
            <a:ext cx="5143069" cy="4149298"/>
            <a:chOff x="4308409" y="1371600"/>
            <a:chExt cx="7145735" cy="4876800"/>
          </a:xfrm>
        </p:grpSpPr>
        <p:pic>
          <p:nvPicPr>
            <p:cNvPr id="5" name="Picture 4" descr="http://www.ihi.org/knowledge/PublishingImages/ModelforImprovement.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2904" y="1371600"/>
              <a:ext cx="2289784"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0"/>
            <p:cNvSpPr txBox="1">
              <a:spLocks noChangeArrowheads="1"/>
            </p:cNvSpPr>
            <p:nvPr/>
          </p:nvSpPr>
          <p:spPr bwMode="auto">
            <a:xfrm>
              <a:off x="7924790" y="5889908"/>
              <a:ext cx="3529354" cy="29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folHlink"/>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folHlink"/>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050" dirty="0"/>
                <a:t>Developed by: Associates in Process Improvement</a:t>
              </a:r>
            </a:p>
          </p:txBody>
        </p:sp>
        <p:sp>
          <p:nvSpPr>
            <p:cNvPr id="7" name="TextBox 6"/>
            <p:cNvSpPr txBox="1"/>
            <p:nvPr/>
          </p:nvSpPr>
          <p:spPr>
            <a:xfrm>
              <a:off x="4308409" y="5106096"/>
              <a:ext cx="1388823" cy="542609"/>
            </a:xfrm>
            <a:prstGeom prst="rect">
              <a:avLst/>
            </a:prstGeom>
            <a:noFill/>
          </p:spPr>
          <p:txBody>
            <a:bodyPr wrap="none">
              <a:spAutoFit/>
            </a:bodyPr>
            <a:lstStyle/>
            <a:p>
              <a:pPr>
                <a:defRPr/>
              </a:pPr>
              <a:r>
                <a:rPr lang="en-US" sz="2400" dirty="0">
                  <a:solidFill>
                    <a:schemeClr val="bg1">
                      <a:lumMod val="50000"/>
                    </a:schemeClr>
                  </a:solidFill>
                  <a:latin typeface="Arial" charset="0"/>
                  <a:cs typeface="Arial" charset="0"/>
                </a:rPr>
                <a:t>PDSA =</a:t>
              </a:r>
            </a:p>
          </p:txBody>
        </p:sp>
      </p:grpSp>
      <p:sp>
        <p:nvSpPr>
          <p:cNvPr id="8" name="TextBox 7"/>
          <p:cNvSpPr txBox="1"/>
          <p:nvPr/>
        </p:nvSpPr>
        <p:spPr>
          <a:xfrm>
            <a:off x="3619472" y="1726140"/>
            <a:ext cx="5235498" cy="646331"/>
          </a:xfrm>
          <a:prstGeom prst="rect">
            <a:avLst/>
          </a:prstGeom>
          <a:noFill/>
        </p:spPr>
        <p:txBody>
          <a:bodyPr wrap="square" rtlCol="0">
            <a:spAutoFit/>
          </a:bodyPr>
          <a:lstStyle/>
          <a:p>
            <a:r>
              <a:rPr lang="en-US" dirty="0"/>
              <a:t>Answer what are we improving, how much, by when.</a:t>
            </a:r>
          </a:p>
          <a:p>
            <a:r>
              <a:rPr lang="en-US" i="1" dirty="0"/>
              <a:t>To increase/decrease XXX by ZZ% by YY date.</a:t>
            </a:r>
          </a:p>
        </p:txBody>
      </p:sp>
      <p:sp>
        <p:nvSpPr>
          <p:cNvPr id="9" name="TextBox 8"/>
          <p:cNvSpPr txBox="1"/>
          <p:nvPr/>
        </p:nvSpPr>
        <p:spPr>
          <a:xfrm>
            <a:off x="3568882" y="2482770"/>
            <a:ext cx="4946468" cy="923330"/>
          </a:xfrm>
          <a:prstGeom prst="rect">
            <a:avLst/>
          </a:prstGeom>
          <a:noFill/>
        </p:spPr>
        <p:txBody>
          <a:bodyPr wrap="square" rtlCol="0">
            <a:spAutoFit/>
          </a:bodyPr>
          <a:lstStyle/>
          <a:p>
            <a:r>
              <a:rPr lang="en-US" dirty="0"/>
              <a:t>Sample measurement </a:t>
            </a:r>
          </a:p>
          <a:p>
            <a:r>
              <a:rPr lang="en-US" dirty="0"/>
              <a:t>                 </a:t>
            </a:r>
            <a:r>
              <a:rPr lang="en-US" u="sng" dirty="0"/>
              <a:t>Number of XXX (numerator)</a:t>
            </a:r>
          </a:p>
          <a:p>
            <a:r>
              <a:rPr lang="en-US" dirty="0"/>
              <a:t>             Total number of XXX (denominator)</a:t>
            </a:r>
          </a:p>
        </p:txBody>
      </p:sp>
      <p:sp>
        <p:nvSpPr>
          <p:cNvPr id="10" name="Left Arrow 9"/>
          <p:cNvSpPr/>
          <p:nvPr/>
        </p:nvSpPr>
        <p:spPr>
          <a:xfrm>
            <a:off x="3826204" y="4848418"/>
            <a:ext cx="696191" cy="381005"/>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5">
                  <a:lumMod val="75000"/>
                </a:schemeClr>
              </a:solidFill>
            </a:endParaRPr>
          </a:p>
        </p:txBody>
      </p:sp>
      <p:sp>
        <p:nvSpPr>
          <p:cNvPr id="11" name="TextBox 10"/>
          <p:cNvSpPr txBox="1"/>
          <p:nvPr/>
        </p:nvSpPr>
        <p:spPr>
          <a:xfrm>
            <a:off x="4501611" y="4868087"/>
            <a:ext cx="4592741" cy="369332"/>
          </a:xfrm>
          <a:prstGeom prst="rect">
            <a:avLst/>
          </a:prstGeom>
          <a:noFill/>
        </p:spPr>
        <p:txBody>
          <a:bodyPr wrap="square" rtlCol="0">
            <a:spAutoFit/>
          </a:bodyPr>
          <a:lstStyle/>
          <a:p>
            <a:r>
              <a:rPr lang="en-US" dirty="0"/>
              <a:t>The PDSA form can be used when you get here</a:t>
            </a:r>
          </a:p>
        </p:txBody>
      </p:sp>
      <p:sp>
        <p:nvSpPr>
          <p:cNvPr id="12" name="TextBox 11"/>
          <p:cNvSpPr txBox="1"/>
          <p:nvPr/>
        </p:nvSpPr>
        <p:spPr>
          <a:xfrm>
            <a:off x="3567957" y="3435613"/>
            <a:ext cx="4946468" cy="369332"/>
          </a:xfrm>
          <a:prstGeom prst="rect">
            <a:avLst/>
          </a:prstGeom>
          <a:noFill/>
        </p:spPr>
        <p:txBody>
          <a:bodyPr wrap="square" rtlCol="0">
            <a:spAutoFit/>
          </a:bodyPr>
          <a:lstStyle/>
          <a:p>
            <a:r>
              <a:rPr lang="en-US" dirty="0"/>
              <a:t>Team to provide test ideas.</a:t>
            </a:r>
          </a:p>
        </p:txBody>
      </p:sp>
    </p:spTree>
    <p:extLst>
      <p:ext uri="{BB962C8B-B14F-4D97-AF65-F5344CB8AC3E}">
        <p14:creationId xmlns:p14="http://schemas.microsoft.com/office/powerpoint/2010/main" val="4356648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22763"/>
            <a:ext cx="7886700" cy="952246"/>
          </a:xfrm>
        </p:spPr>
        <p:txBody>
          <a:bodyPr>
            <a:normAutofit/>
          </a:bodyPr>
          <a:lstStyle/>
          <a:p>
            <a:pPr algn="ctr" fontAlgn="base">
              <a:spcAft>
                <a:spcPct val="0"/>
              </a:spcAft>
            </a:pPr>
            <a:r>
              <a:rPr lang="en-US" sz="4000" b="1" dirty="0">
                <a:latin typeface="Times New Roman" panose="02020603050405020304" pitchFamily="18" charset="0"/>
                <a:cs typeface="Times New Roman" panose="02020603050405020304" pitchFamily="18" charset="0"/>
              </a:rPr>
              <a:t>The three MFI Questions</a:t>
            </a:r>
          </a:p>
        </p:txBody>
      </p:sp>
      <p:sp>
        <p:nvSpPr>
          <p:cNvPr id="14" name="Slide Number Placeholder 13"/>
          <p:cNvSpPr>
            <a:spLocks noGrp="1"/>
          </p:cNvSpPr>
          <p:nvPr>
            <p:ph type="sldNum" sz="quarter" idx="12"/>
          </p:nvPr>
        </p:nvSpPr>
        <p:spPr/>
        <p:txBody>
          <a:bodyPr/>
          <a:lstStyle/>
          <a:p>
            <a:fld id="{70A743B7-4783-42B4-A417-17CDBD9DB73F}" type="slidenum">
              <a:rPr lang="en-US" smtClean="0"/>
              <a:t>47</a:t>
            </a:fld>
            <a:endParaRPr lang="en-US"/>
          </a:p>
        </p:txBody>
      </p:sp>
      <p:sp>
        <p:nvSpPr>
          <p:cNvPr id="3" name="TextBox 2"/>
          <p:cNvSpPr txBox="1"/>
          <p:nvPr/>
        </p:nvSpPr>
        <p:spPr>
          <a:xfrm>
            <a:off x="493509" y="1648325"/>
            <a:ext cx="3164092" cy="830997"/>
          </a:xfrm>
          <a:prstGeom prst="rect">
            <a:avLst/>
          </a:prstGeom>
          <a:noFill/>
        </p:spPr>
        <p:txBody>
          <a:bodyPr wrap="square" rtlCol="0">
            <a:spAutoFit/>
          </a:bodyPr>
          <a:lstStyle/>
          <a:p>
            <a:endParaRPr lang="en-US" sz="2400" b="1" dirty="0"/>
          </a:p>
          <a:p>
            <a:endParaRPr lang="en-US" sz="2400" b="1" dirty="0"/>
          </a:p>
        </p:txBody>
      </p:sp>
      <p:graphicFrame>
        <p:nvGraphicFramePr>
          <p:cNvPr id="15" name="Table 14"/>
          <p:cNvGraphicFramePr>
            <a:graphicFrameLocks noGrp="1"/>
          </p:cNvGraphicFramePr>
          <p:nvPr>
            <p:extLst>
              <p:ext uri="{D42A27DB-BD31-4B8C-83A1-F6EECF244321}">
                <p14:modId xmlns:p14="http://schemas.microsoft.com/office/powerpoint/2010/main" val="1168366812"/>
              </p:ext>
            </p:extLst>
          </p:nvPr>
        </p:nvGraphicFramePr>
        <p:xfrm>
          <a:off x="628650" y="1478916"/>
          <a:ext cx="8158122" cy="5197560"/>
        </p:xfrm>
        <a:graphic>
          <a:graphicData uri="http://schemas.openxmlformats.org/drawingml/2006/table">
            <a:tbl>
              <a:tblPr firstRow="1" bandRow="1">
                <a:tableStyleId>{93296810-A885-4BE3-A3E7-6D5BEEA58F35}</a:tableStyleId>
              </a:tblPr>
              <a:tblGrid>
                <a:gridCol w="4079061">
                  <a:extLst>
                    <a:ext uri="{9D8B030D-6E8A-4147-A177-3AD203B41FA5}">
                      <a16:colId xmlns:a16="http://schemas.microsoft.com/office/drawing/2014/main" xmlns="" val="3097189824"/>
                    </a:ext>
                  </a:extLst>
                </a:gridCol>
                <a:gridCol w="4079061">
                  <a:extLst>
                    <a:ext uri="{9D8B030D-6E8A-4147-A177-3AD203B41FA5}">
                      <a16:colId xmlns:a16="http://schemas.microsoft.com/office/drawing/2014/main" xmlns="" val="2211398524"/>
                    </a:ext>
                  </a:extLst>
                </a:gridCol>
              </a:tblGrid>
              <a:tr h="382635">
                <a:tc>
                  <a:txBody>
                    <a:bodyPr/>
                    <a:lstStyle/>
                    <a:p>
                      <a:r>
                        <a:rPr lang="en-US" sz="2000" dirty="0">
                          <a:latin typeface="Times New Roman" panose="02020603050405020304" pitchFamily="18" charset="0"/>
                          <a:cs typeface="Times New Roman" panose="02020603050405020304" pitchFamily="18" charset="0"/>
                        </a:rPr>
                        <a:t>MFI questions</a:t>
                      </a:r>
                    </a:p>
                  </a:txBody>
                  <a:tcPr/>
                </a:tc>
                <a:tc>
                  <a:txBody>
                    <a:bodyPr/>
                    <a:lstStyle/>
                    <a:p>
                      <a:r>
                        <a:rPr lang="en-US" sz="2000" dirty="0">
                          <a:latin typeface="Times New Roman" panose="02020603050405020304" pitchFamily="18" charset="0"/>
                          <a:cs typeface="Times New Roman" panose="02020603050405020304" pitchFamily="18" charset="0"/>
                        </a:rPr>
                        <a:t>Sample answers</a:t>
                      </a:r>
                    </a:p>
                  </a:txBody>
                  <a:tcPr/>
                </a:tc>
                <a:extLst>
                  <a:ext uri="{0D108BD9-81ED-4DB2-BD59-A6C34878D82A}">
                    <a16:rowId xmlns:a16="http://schemas.microsoft.com/office/drawing/2014/main" xmlns="" val="3172900075"/>
                  </a:ext>
                </a:extLst>
              </a:tr>
              <a:tr h="18543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a:latin typeface="Times New Roman" panose="02020603050405020304" pitchFamily="18" charset="0"/>
                          <a:cs typeface="Times New Roman" panose="02020603050405020304" pitchFamily="18" charset="0"/>
                        </a:rPr>
                        <a:t>1. What are we trying to accomplish?</a:t>
                      </a:r>
                    </a:p>
                    <a:p>
                      <a:endParaRPr lang="en-US" sz="2000" dirty="0">
                        <a:latin typeface="Times New Roman" panose="02020603050405020304" pitchFamily="18" charset="0"/>
                        <a:cs typeface="Times New Roman" panose="02020603050405020304" pitchFamily="18" charset="0"/>
                      </a:endParaRPr>
                    </a:p>
                  </a:txBody>
                  <a:tcPr/>
                </a:tc>
                <a:tc>
                  <a:txBody>
                    <a:bodyPr/>
                    <a:lstStyle/>
                    <a:p>
                      <a:pPr>
                        <a:buSzTx/>
                        <a:buFont typeface="Wingdings" pitchFamily="2" charset="2"/>
                        <a:buChar char="§"/>
                      </a:pPr>
                      <a:r>
                        <a:rPr lang="en-US" sz="2000" b="1" dirty="0">
                          <a:latin typeface="Times New Roman" panose="02020603050405020304" pitchFamily="18" charset="0"/>
                          <a:cs typeface="Times New Roman" panose="02020603050405020304" pitchFamily="18" charset="0"/>
                        </a:rPr>
                        <a:t>Aim Statement </a:t>
                      </a:r>
                      <a:r>
                        <a:rPr lang="en-US" sz="2000"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Our current rate of closing the loop with FOBTs</a:t>
                      </a:r>
                      <a:r>
                        <a:rPr lang="en-US" altLang="en-US" sz="2000" baseline="0"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is 33% within 15</a:t>
                      </a:r>
                      <a:r>
                        <a:rPr lang="en-US" altLang="en-US" sz="2000" baseline="0" dirty="0">
                          <a:latin typeface="Times New Roman" panose="02020603050405020304" pitchFamily="18" charset="0"/>
                          <a:cs typeface="Times New Roman" panose="02020603050405020304" pitchFamily="18" charset="0"/>
                        </a:rPr>
                        <a:t> business days</a:t>
                      </a:r>
                      <a:r>
                        <a:rPr lang="en-US" altLang="en-US" sz="2000" dirty="0">
                          <a:latin typeface="Times New Roman" panose="02020603050405020304" pitchFamily="18" charset="0"/>
                          <a:cs typeface="Times New Roman" panose="02020603050405020304" pitchFamily="18" charset="0"/>
                        </a:rPr>
                        <a:t>. Our Aim is to close 90% within 15 business days by 6/30/</a:t>
                      </a:r>
                      <a:r>
                        <a:rPr lang="en-US" altLang="en-US" sz="2000" dirty="0" err="1">
                          <a:latin typeface="Times New Roman" panose="02020603050405020304" pitchFamily="18" charset="0"/>
                          <a:cs typeface="Times New Roman" panose="02020603050405020304" pitchFamily="18" charset="0"/>
                        </a:rPr>
                        <a:t>xxxx</a:t>
                      </a:r>
                      <a:r>
                        <a:rPr lang="en-US" altLang="en-US" sz="2000" dirty="0">
                          <a:latin typeface="Times New Roman" panose="02020603050405020304" pitchFamily="18" charset="0"/>
                          <a:cs typeface="Times New Roman" panose="02020603050405020304" pitchFamily="18" charset="0"/>
                        </a:rPr>
                        <a:t>.</a:t>
                      </a:r>
                    </a:p>
                    <a:p>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281966360"/>
                  </a:ext>
                </a:extLst>
              </a:tr>
              <a:tr h="1559975">
                <a:tc>
                  <a:txBody>
                    <a:bodyPr/>
                    <a:lstStyle/>
                    <a:p>
                      <a:r>
                        <a:rPr lang="en-US" sz="2000" b="1" dirty="0">
                          <a:latin typeface="Times New Roman" panose="02020603050405020304" pitchFamily="18" charset="0"/>
                          <a:cs typeface="Times New Roman" panose="02020603050405020304" pitchFamily="18" charset="0"/>
                        </a:rPr>
                        <a:t>2. How will we </a:t>
                      </a:r>
                      <a:r>
                        <a:rPr lang="en-US" sz="2000" b="1" dirty="0" smtClean="0">
                          <a:latin typeface="Times New Roman" panose="02020603050405020304" pitchFamily="18" charset="0"/>
                          <a:cs typeface="Times New Roman" panose="02020603050405020304" pitchFamily="18" charset="0"/>
                        </a:rPr>
                        <a:t>know that </a:t>
                      </a:r>
                      <a:r>
                        <a:rPr lang="en-US" sz="2000" b="1" dirty="0">
                          <a:latin typeface="Times New Roman" panose="02020603050405020304" pitchFamily="18" charset="0"/>
                          <a:cs typeface="Times New Roman" panose="02020603050405020304" pitchFamily="18" charset="0"/>
                        </a:rPr>
                        <a:t>a change is </a:t>
                      </a:r>
                      <a:r>
                        <a:rPr lang="en-US" sz="2000" b="1" dirty="0" smtClean="0">
                          <a:latin typeface="Times New Roman" panose="02020603050405020304" pitchFamily="18" charset="0"/>
                          <a:cs typeface="Times New Roman" panose="02020603050405020304" pitchFamily="18" charset="0"/>
                        </a:rPr>
                        <a:t>an improvement</a:t>
                      </a:r>
                      <a:r>
                        <a:rPr lang="en-US" sz="2000" b="1" dirty="0">
                          <a:latin typeface="Times New Roman" panose="02020603050405020304" pitchFamily="18" charset="0"/>
                          <a:cs typeface="Times New Roman" panose="02020603050405020304" pitchFamily="18" charset="0"/>
                        </a:rPr>
                        <a:t>?</a:t>
                      </a:r>
                    </a:p>
                  </a:txBody>
                  <a:tcPr/>
                </a:tc>
                <a:tc>
                  <a:txBody>
                    <a:bodyPr/>
                    <a:lstStyle/>
                    <a:p>
                      <a:r>
                        <a:rPr lang="en-US" sz="2000" b="1" dirty="0">
                          <a:latin typeface="Times New Roman" panose="02020603050405020304" pitchFamily="18" charset="0"/>
                          <a:cs typeface="Times New Roman" panose="02020603050405020304" pitchFamily="18" charset="0"/>
                        </a:rPr>
                        <a:t>Measurement </a:t>
                      </a:r>
                    </a:p>
                    <a:p>
                      <a:r>
                        <a:rPr lang="en-US" sz="2000" dirty="0">
                          <a:latin typeface="Times New Roman" panose="02020603050405020304" pitchFamily="18" charset="0"/>
                          <a:cs typeface="Times New Roman" panose="02020603050405020304" pitchFamily="18" charset="0"/>
                        </a:rPr>
                        <a:t>Number of FOBTs returned</a:t>
                      </a:r>
                      <a:r>
                        <a:rPr lang="en-US" sz="2000" baseline="0" dirty="0">
                          <a:latin typeface="Times New Roman" panose="02020603050405020304" pitchFamily="18" charset="0"/>
                          <a:cs typeface="Times New Roman" panose="02020603050405020304" pitchFamily="18" charset="0"/>
                        </a:rPr>
                        <a:t> within 15 business days</a:t>
                      </a:r>
                      <a:r>
                        <a:rPr lang="en-US" sz="2000" dirty="0">
                          <a:latin typeface="Times New Roman" panose="02020603050405020304" pitchFamily="18" charset="0"/>
                          <a:cs typeface="Times New Roman" panose="02020603050405020304" pitchFamily="18" charset="0"/>
                        </a:rPr>
                        <a:t>/Number of FOBTs </a:t>
                      </a:r>
                      <a:r>
                        <a:rPr lang="en-US" sz="2000" baseline="0" dirty="0">
                          <a:latin typeface="Times New Roman" panose="02020603050405020304" pitchFamily="18" charset="0"/>
                          <a:cs typeface="Times New Roman" panose="02020603050405020304" pitchFamily="18" charset="0"/>
                        </a:rPr>
                        <a:t>given out (per day)</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xmlns="" val="1330292780"/>
                  </a:ext>
                </a:extLst>
              </a:tr>
              <a:tr h="1265640">
                <a:tc>
                  <a:txBody>
                    <a:bodyPr/>
                    <a:lstStyle/>
                    <a:p>
                      <a:r>
                        <a:rPr lang="en-US" sz="2000" b="1" dirty="0">
                          <a:latin typeface="Times New Roman" panose="02020603050405020304" pitchFamily="18" charset="0"/>
                          <a:cs typeface="Times New Roman" panose="02020603050405020304" pitchFamily="18" charset="0"/>
                        </a:rPr>
                        <a:t>3. What changes </a:t>
                      </a:r>
                      <a:r>
                        <a:rPr lang="en-US" sz="2000" b="1" dirty="0" smtClean="0">
                          <a:latin typeface="Times New Roman" panose="02020603050405020304" pitchFamily="18" charset="0"/>
                          <a:cs typeface="Times New Roman" panose="02020603050405020304" pitchFamily="18" charset="0"/>
                        </a:rPr>
                        <a:t>can we </a:t>
                      </a:r>
                      <a:r>
                        <a:rPr lang="en-US" sz="2000" b="1" dirty="0">
                          <a:latin typeface="Times New Roman" panose="02020603050405020304" pitchFamily="18" charset="0"/>
                          <a:cs typeface="Times New Roman" panose="02020603050405020304" pitchFamily="18" charset="0"/>
                        </a:rPr>
                        <a:t>make that </a:t>
                      </a:r>
                      <a:r>
                        <a:rPr lang="en-US" sz="2000" b="1" dirty="0" smtClean="0">
                          <a:latin typeface="Times New Roman" panose="02020603050405020304" pitchFamily="18" charset="0"/>
                          <a:cs typeface="Times New Roman" panose="02020603050405020304" pitchFamily="18" charset="0"/>
                        </a:rPr>
                        <a:t>will result </a:t>
                      </a:r>
                      <a:r>
                        <a:rPr lang="en-US" sz="2000" b="1" dirty="0">
                          <a:latin typeface="Times New Roman" panose="02020603050405020304" pitchFamily="18" charset="0"/>
                          <a:cs typeface="Times New Roman" panose="02020603050405020304" pitchFamily="18" charset="0"/>
                        </a:rPr>
                        <a:t>in an improvement? </a:t>
                      </a:r>
                    </a:p>
                    <a:p>
                      <a:endParaRPr lang="en-US" sz="20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latin typeface="Times New Roman" panose="02020603050405020304" pitchFamily="18" charset="0"/>
                          <a:cs typeface="Times New Roman" panose="02020603050405020304" pitchFamily="18" charset="0"/>
                        </a:rPr>
                        <a:t>Team to provide </a:t>
                      </a:r>
                      <a:r>
                        <a:rPr lang="en-US" sz="2000" b="1" dirty="0">
                          <a:latin typeface="Times New Roman" panose="02020603050405020304" pitchFamily="18" charset="0"/>
                          <a:cs typeface="Times New Roman" panose="02020603050405020304" pitchFamily="18" charset="0"/>
                        </a:rPr>
                        <a:t>test ideas</a:t>
                      </a:r>
                      <a:r>
                        <a:rPr lang="en-US" sz="2000" dirty="0">
                          <a:latin typeface="Times New Roman" panose="02020603050405020304" pitchFamily="18" charset="0"/>
                          <a:cs typeface="Times New Roman" panose="02020603050405020304" pitchFamily="18" charset="0"/>
                        </a:rPr>
                        <a:t>.</a:t>
                      </a:r>
                    </a:p>
                    <a:p>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09785859"/>
                  </a:ext>
                </a:extLst>
              </a:tr>
            </a:tbl>
          </a:graphicData>
        </a:graphic>
      </p:graphicFrame>
    </p:spTree>
    <p:extLst>
      <p:ext uri="{BB962C8B-B14F-4D97-AF65-F5344CB8AC3E}">
        <p14:creationId xmlns:p14="http://schemas.microsoft.com/office/powerpoint/2010/main" val="11473239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a:t>
            </a:r>
            <a:r>
              <a:rPr lang="en-US" sz="4000" b="1" dirty="0" smtClean="0"/>
              <a:t>Flow Mapping to Focus: Visualize the Steps </a:t>
            </a:r>
            <a:endParaRPr lang="en-US" sz="4000" b="1" dirty="0"/>
          </a:p>
        </p:txBody>
      </p:sp>
      <p:sp>
        <p:nvSpPr>
          <p:cNvPr id="3" name="Content Placeholder 2"/>
          <p:cNvSpPr>
            <a:spLocks noGrp="1"/>
          </p:cNvSpPr>
          <p:nvPr>
            <p:ph idx="1"/>
          </p:nvPr>
        </p:nvSpPr>
        <p:spPr/>
        <p:txBody>
          <a:bodyPr/>
          <a:lstStyle/>
          <a:p>
            <a:pPr>
              <a:lnSpc>
                <a:spcPct val="150000"/>
              </a:lnSpc>
            </a:pPr>
            <a:r>
              <a:rPr lang="en-US" sz="2800" dirty="0" smtClean="0"/>
              <a:t>High level (work) flow diagram</a:t>
            </a:r>
          </a:p>
          <a:p>
            <a:pPr>
              <a:lnSpc>
                <a:spcPct val="150000"/>
              </a:lnSpc>
            </a:pPr>
            <a:r>
              <a:rPr lang="en-US" sz="2800" dirty="0" smtClean="0"/>
              <a:t>3 to 5 </a:t>
            </a:r>
            <a:r>
              <a:rPr lang="en-US" sz="2800" dirty="0"/>
              <a:t>Steps-keep it </a:t>
            </a:r>
            <a:r>
              <a:rPr lang="en-US" sz="2800" dirty="0" smtClean="0"/>
              <a:t>simple</a:t>
            </a:r>
          </a:p>
          <a:p>
            <a:pPr>
              <a:lnSpc>
                <a:spcPct val="150000"/>
              </a:lnSpc>
            </a:pPr>
            <a:r>
              <a:rPr lang="en-US" sz="2800" dirty="0"/>
              <a:t>Identify </a:t>
            </a:r>
            <a:r>
              <a:rPr lang="en-US" sz="2800" dirty="0" smtClean="0"/>
              <a:t>defects - problems that hinder the process</a:t>
            </a:r>
          </a:p>
          <a:p>
            <a:pPr lvl="1"/>
            <a:r>
              <a:rPr lang="en-US" sz="2400" dirty="0"/>
              <a:t>Is there a cascade</a:t>
            </a:r>
            <a:r>
              <a:rPr lang="en-US" sz="2400" dirty="0" smtClean="0"/>
              <a:t>?</a:t>
            </a:r>
          </a:p>
          <a:p>
            <a:pPr lvl="1"/>
            <a:r>
              <a:rPr lang="en-US" sz="2400" dirty="0"/>
              <a:t>Which is the biggest </a:t>
            </a:r>
            <a:r>
              <a:rPr lang="en-US" sz="2400" dirty="0" smtClean="0"/>
              <a:t>defect?</a:t>
            </a:r>
          </a:p>
          <a:p>
            <a:pPr lvl="1"/>
            <a:r>
              <a:rPr lang="en-US" sz="2400" dirty="0" smtClean="0"/>
              <a:t>Identify what you will fix – What change can you test?</a:t>
            </a:r>
          </a:p>
          <a:p>
            <a:pPr marL="457200" lvl="1" indent="0">
              <a:buNone/>
            </a:pPr>
            <a:endParaRPr lang="en-US" dirty="0" smtClean="0"/>
          </a:p>
          <a:p>
            <a:pPr lvl="1"/>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48</a:t>
            </a:fld>
            <a:endParaRPr lang="en-US" altLang="en-US"/>
          </a:p>
        </p:txBody>
      </p:sp>
    </p:spTree>
    <p:extLst>
      <p:ext uri="{BB962C8B-B14F-4D97-AF65-F5344CB8AC3E}">
        <p14:creationId xmlns:p14="http://schemas.microsoft.com/office/powerpoint/2010/main" val="41901791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High Level Flow Chart</a:t>
            </a:r>
          </a:p>
        </p:txBody>
      </p:sp>
      <p:sp>
        <p:nvSpPr>
          <p:cNvPr id="3" name="Content Placeholder 2"/>
          <p:cNvSpPr>
            <a:spLocks noGrp="1"/>
          </p:cNvSpPr>
          <p:nvPr>
            <p:ph idx="1"/>
          </p:nvPr>
        </p:nvSpPr>
        <p:spPr>
          <a:xfrm>
            <a:off x="557181" y="2163651"/>
            <a:ext cx="8015319" cy="2950760"/>
          </a:xfrm>
        </p:spPr>
        <p:txBody>
          <a:bodyPr/>
          <a:lstStyle/>
          <a:p>
            <a:r>
              <a:rPr lang="en-US" sz="2400" dirty="0" smtClean="0">
                <a:solidFill>
                  <a:srgbClr val="FF0000"/>
                </a:solidFill>
              </a:rPr>
              <a:t>How is the process supposed to work? </a:t>
            </a:r>
          </a:p>
          <a:p>
            <a:r>
              <a:rPr lang="en-US" sz="2400" dirty="0" smtClean="0">
                <a:solidFill>
                  <a:srgbClr val="FF0000"/>
                </a:solidFill>
              </a:rPr>
              <a:t>How does it really works?  </a:t>
            </a:r>
            <a:r>
              <a:rPr lang="en-US" sz="2400" u="sng" dirty="0" smtClean="0">
                <a:solidFill>
                  <a:srgbClr val="FF0000"/>
                </a:solidFill>
              </a:rPr>
              <a:t>Where do things fall apart?</a:t>
            </a:r>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49</a:t>
            </a:fld>
            <a:endParaRPr lang="en-US"/>
          </a:p>
        </p:txBody>
      </p:sp>
      <p:sp>
        <p:nvSpPr>
          <p:cNvPr id="8" name="Flowchart: Process 7"/>
          <p:cNvSpPr/>
          <p:nvPr/>
        </p:nvSpPr>
        <p:spPr>
          <a:xfrm>
            <a:off x="923193" y="3544421"/>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i.e. Diagnose  Order test or referral </a:t>
            </a:r>
          </a:p>
        </p:txBody>
      </p:sp>
      <p:sp>
        <p:nvSpPr>
          <p:cNvPr id="9" name="Flowchart: Process 8"/>
          <p:cNvSpPr/>
          <p:nvPr/>
        </p:nvSpPr>
        <p:spPr>
          <a:xfrm>
            <a:off x="2341685" y="3544421"/>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Process 9"/>
          <p:cNvSpPr/>
          <p:nvPr/>
        </p:nvSpPr>
        <p:spPr>
          <a:xfrm>
            <a:off x="3760177" y="3544420"/>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Process 10"/>
          <p:cNvSpPr/>
          <p:nvPr/>
        </p:nvSpPr>
        <p:spPr>
          <a:xfrm>
            <a:off x="5178669" y="3544419"/>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Process 11"/>
          <p:cNvSpPr/>
          <p:nvPr/>
        </p:nvSpPr>
        <p:spPr>
          <a:xfrm>
            <a:off x="6597161" y="3544419"/>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 </a:t>
            </a:r>
            <a:r>
              <a:rPr lang="en-US" sz="1400" b="1" dirty="0">
                <a:solidFill>
                  <a:srgbClr val="FF0000"/>
                </a:solidFill>
              </a:rPr>
              <a:t>Patient receives follow-up</a:t>
            </a:r>
          </a:p>
        </p:txBody>
      </p:sp>
      <p:sp>
        <p:nvSpPr>
          <p:cNvPr id="6" name="Up Arrow 5"/>
          <p:cNvSpPr/>
          <p:nvPr/>
        </p:nvSpPr>
        <p:spPr>
          <a:xfrm>
            <a:off x="1267207" y="4613039"/>
            <a:ext cx="516517" cy="440801"/>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TextBox 6"/>
          <p:cNvSpPr txBox="1"/>
          <p:nvPr/>
        </p:nvSpPr>
        <p:spPr>
          <a:xfrm>
            <a:off x="484985" y="5114411"/>
            <a:ext cx="2989050" cy="646331"/>
          </a:xfrm>
          <a:prstGeom prst="rect">
            <a:avLst/>
          </a:prstGeom>
          <a:noFill/>
        </p:spPr>
        <p:txBody>
          <a:bodyPr wrap="square" rtlCol="0">
            <a:spAutoFit/>
          </a:bodyPr>
          <a:lstStyle/>
          <a:p>
            <a:r>
              <a:rPr lang="en-US" dirty="0"/>
              <a:t>Some action that starts the process</a:t>
            </a:r>
            <a:r>
              <a:rPr lang="en-US" dirty="0" smtClean="0"/>
              <a:t>. Can </a:t>
            </a:r>
            <a:r>
              <a:rPr lang="en-US" dirty="0"/>
              <a:t>start with a verb.</a:t>
            </a:r>
          </a:p>
        </p:txBody>
      </p:sp>
    </p:spTree>
    <p:extLst>
      <p:ext uri="{BB962C8B-B14F-4D97-AF65-F5344CB8AC3E}">
        <p14:creationId xmlns:p14="http://schemas.microsoft.com/office/powerpoint/2010/main" val="8323706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457200" y="383219"/>
            <a:ext cx="8229600" cy="1252398"/>
          </a:xfrm>
        </p:spPr>
        <p:txBody>
          <a:bodyPr>
            <a:normAutofit/>
          </a:bodyPr>
          <a:lstStyle/>
          <a:p>
            <a:pPr eaLnBrk="1" hangingPunct="1"/>
            <a:r>
              <a:rPr lang="en-US" altLang="en-US" sz="4000" b="1" dirty="0" smtClean="0">
                <a:cs typeface="Arial" charset="0"/>
              </a:rPr>
              <a:t>Why do things fall apart?</a:t>
            </a:r>
            <a:br>
              <a:rPr lang="en-US" altLang="en-US" sz="4000" b="1" dirty="0" smtClean="0">
                <a:cs typeface="Arial" charset="0"/>
              </a:rPr>
            </a:br>
            <a:r>
              <a:rPr lang="en-US" altLang="en-US" sz="3100" b="1" dirty="0" smtClean="0">
                <a:cs typeface="Arial" charset="0"/>
              </a:rPr>
              <a:t>Tool: Ask “Why?” Five Times</a:t>
            </a:r>
          </a:p>
        </p:txBody>
      </p:sp>
      <p:sp>
        <p:nvSpPr>
          <p:cNvPr id="56323" name="Content Placeholder 2"/>
          <p:cNvSpPr>
            <a:spLocks noGrp="1"/>
          </p:cNvSpPr>
          <p:nvPr>
            <p:ph idx="1"/>
          </p:nvPr>
        </p:nvSpPr>
        <p:spPr>
          <a:xfrm>
            <a:off x="573110" y="2025204"/>
            <a:ext cx="8229600" cy="3680138"/>
          </a:xfrm>
        </p:spPr>
        <p:txBody>
          <a:bodyPr rtlCol="0">
            <a:normAutofit fontScale="92500" lnSpcReduction="10000"/>
          </a:bodyPr>
          <a:lstStyle/>
          <a:p>
            <a:pPr marL="0" indent="0" algn="ctr" eaLnBrk="1" fontAlgn="auto" hangingPunct="1">
              <a:spcAft>
                <a:spcPts val="0"/>
              </a:spcAft>
              <a:buFontTx/>
              <a:buNone/>
              <a:defRPr/>
            </a:pPr>
            <a:r>
              <a:rPr lang="en-US" i="1" dirty="0">
                <a:ea typeface="+mn-ea"/>
              </a:rPr>
              <a:t>Curiosity! </a:t>
            </a:r>
          </a:p>
          <a:p>
            <a:pPr marL="0" indent="0" algn="ctr" eaLnBrk="1" fontAlgn="auto" hangingPunct="1">
              <a:spcAft>
                <a:spcPts val="0"/>
              </a:spcAft>
              <a:buFontTx/>
              <a:buNone/>
              <a:defRPr/>
            </a:pPr>
            <a:r>
              <a:rPr lang="en-US" i="1" dirty="0">
                <a:ea typeface="+mn-ea"/>
              </a:rPr>
              <a:t>To help you understand the underlying reasons </a:t>
            </a:r>
            <a:r>
              <a:rPr lang="en-US" i="1" dirty="0" smtClean="0">
                <a:ea typeface="+mn-ea"/>
              </a:rPr>
              <a:t>why your process does always work.</a:t>
            </a:r>
            <a:endParaRPr lang="en-US" i="1" dirty="0">
              <a:ea typeface="+mn-ea"/>
            </a:endParaRPr>
          </a:p>
          <a:p>
            <a:pPr marL="0" indent="0" algn="ctr" eaLnBrk="1" fontAlgn="auto" hangingPunct="1">
              <a:spcAft>
                <a:spcPts val="0"/>
              </a:spcAft>
              <a:buFontTx/>
              <a:buNone/>
              <a:defRPr/>
            </a:pPr>
            <a:r>
              <a:rPr lang="en-US" sz="2600" b="1" dirty="0" smtClean="0">
                <a:solidFill>
                  <a:srgbClr val="009EC2"/>
                </a:solidFill>
                <a:latin typeface="Arial" charset="0"/>
                <a:ea typeface="+mn-ea"/>
                <a:cs typeface="Arial" charset="0"/>
              </a:rPr>
              <a:t>Why? </a:t>
            </a:r>
          </a:p>
          <a:p>
            <a:pPr marL="0" indent="0" algn="ctr" eaLnBrk="1" fontAlgn="auto" hangingPunct="1">
              <a:spcAft>
                <a:spcPts val="0"/>
              </a:spcAft>
              <a:buFontTx/>
              <a:buNone/>
              <a:defRPr/>
            </a:pPr>
            <a:r>
              <a:rPr lang="en-US" sz="2600" b="1" dirty="0" smtClean="0">
                <a:solidFill>
                  <a:srgbClr val="009EC2"/>
                </a:solidFill>
                <a:latin typeface="Arial" charset="0"/>
                <a:ea typeface="+mn-ea"/>
                <a:cs typeface="Arial" charset="0"/>
              </a:rPr>
              <a:t>Why?</a:t>
            </a:r>
          </a:p>
          <a:p>
            <a:pPr marL="0" indent="0" algn="ctr" eaLnBrk="1" fontAlgn="auto" hangingPunct="1">
              <a:spcAft>
                <a:spcPts val="0"/>
              </a:spcAft>
              <a:buFontTx/>
              <a:buNone/>
              <a:defRPr/>
            </a:pPr>
            <a:r>
              <a:rPr lang="en-US" sz="2600" b="1" dirty="0" smtClean="0">
                <a:solidFill>
                  <a:srgbClr val="009EC2"/>
                </a:solidFill>
                <a:latin typeface="Arial" charset="0"/>
                <a:ea typeface="+mn-ea"/>
                <a:cs typeface="Arial" charset="0"/>
              </a:rPr>
              <a:t>Why?</a:t>
            </a:r>
          </a:p>
          <a:p>
            <a:pPr marL="0" indent="0" algn="ctr" eaLnBrk="1" fontAlgn="auto" hangingPunct="1">
              <a:spcAft>
                <a:spcPts val="0"/>
              </a:spcAft>
              <a:buFontTx/>
              <a:buNone/>
              <a:defRPr/>
            </a:pPr>
            <a:r>
              <a:rPr lang="en-US" sz="2600" b="1" dirty="0" smtClean="0">
                <a:solidFill>
                  <a:srgbClr val="009EC2"/>
                </a:solidFill>
                <a:latin typeface="Arial" charset="0"/>
                <a:ea typeface="+mn-ea"/>
                <a:cs typeface="Arial" charset="0"/>
              </a:rPr>
              <a:t>Why?</a:t>
            </a:r>
          </a:p>
          <a:p>
            <a:pPr marL="0" indent="0" algn="ctr" eaLnBrk="1" fontAlgn="auto" hangingPunct="1">
              <a:spcAft>
                <a:spcPts val="0"/>
              </a:spcAft>
              <a:buFontTx/>
              <a:buNone/>
              <a:defRPr/>
            </a:pPr>
            <a:r>
              <a:rPr lang="en-US" sz="2600" b="1" dirty="0" smtClean="0">
                <a:solidFill>
                  <a:srgbClr val="009EC2"/>
                </a:solidFill>
                <a:latin typeface="Arial" charset="0"/>
                <a:ea typeface="+mn-ea"/>
                <a:cs typeface="Arial" charset="0"/>
              </a:rPr>
              <a:t>Why?</a:t>
            </a:r>
          </a:p>
        </p:txBody>
      </p:sp>
      <p:sp>
        <p:nvSpPr>
          <p:cNvPr id="2" name="Slide Number Placeholder 1"/>
          <p:cNvSpPr>
            <a:spLocks noGrp="1"/>
          </p:cNvSpPr>
          <p:nvPr>
            <p:ph type="sldNum" sz="quarter" idx="4"/>
          </p:nvPr>
        </p:nvSpPr>
        <p:spPr/>
        <p:txBody>
          <a:bodyPr/>
          <a:lstStyle/>
          <a:p>
            <a:fld id="{144970FF-6123-42CA-A003-B0DD987502E2}" type="slidenum">
              <a:rPr lang="en-US" smtClean="0">
                <a:solidFill>
                  <a:srgbClr val="8C9BA3"/>
                </a:solidFill>
              </a:rPr>
              <a:pPr/>
              <a:t>50</a:t>
            </a:fld>
            <a:endParaRPr lang="en-US" dirty="0">
              <a:solidFill>
                <a:srgbClr val="8C9BA3"/>
              </a:solidFill>
            </a:endParaRPr>
          </a:p>
        </p:txBody>
      </p:sp>
    </p:spTree>
    <p:extLst>
      <p:ext uri="{BB962C8B-B14F-4D97-AF65-F5344CB8AC3E}">
        <p14:creationId xmlns:p14="http://schemas.microsoft.com/office/powerpoint/2010/main" val="20253335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cstate="print"/>
          <a:stretch>
            <a:fillRect/>
          </a:stretch>
        </p:blipFill>
        <p:spPr>
          <a:xfrm>
            <a:off x="457201" y="141668"/>
            <a:ext cx="8340436" cy="5872766"/>
          </a:xfrm>
          <a:prstGeom prst="rect">
            <a:avLst/>
          </a:prstGeom>
        </p:spPr>
      </p:pic>
      <p:sp>
        <p:nvSpPr>
          <p:cNvPr id="4" name="TextBox 3"/>
          <p:cNvSpPr txBox="1"/>
          <p:nvPr/>
        </p:nvSpPr>
        <p:spPr>
          <a:xfrm>
            <a:off x="6583296" y="5116707"/>
            <a:ext cx="2126950" cy="1200329"/>
          </a:xfrm>
          <a:prstGeom prst="rect">
            <a:avLst/>
          </a:prstGeom>
          <a:noFill/>
        </p:spPr>
        <p:txBody>
          <a:bodyPr wrap="square" rtlCol="0">
            <a:spAutoFit/>
          </a:bodyPr>
          <a:lstStyle/>
          <a:p>
            <a:r>
              <a:rPr lang="en-US" sz="1200" i="1" dirty="0" smtClean="0">
                <a:solidFill>
                  <a:prstClr val="black"/>
                </a:solidFill>
              </a:rPr>
              <a:t>Source: </a:t>
            </a:r>
            <a:r>
              <a:rPr lang="en-US" sz="1200" i="1" dirty="0" smtClean="0">
                <a:solidFill>
                  <a:prstClr val="black"/>
                </a:solidFill>
                <a:hlinkClick r:id="rId4"/>
              </a:rPr>
              <a:t>http://www.rch.org.au/uploadedImages/Main/Content/quality/Washington%20Monument.jpg</a:t>
            </a:r>
            <a:endParaRPr lang="en-US" sz="1200" i="1" dirty="0" smtClean="0">
              <a:solidFill>
                <a:prstClr val="black"/>
              </a:solidFill>
            </a:endParaRPr>
          </a:p>
          <a:p>
            <a:endParaRPr lang="en-US" sz="1200" i="1" dirty="0">
              <a:solidFill>
                <a:prstClr val="black"/>
              </a:solidFill>
            </a:endParaRPr>
          </a:p>
          <a:p>
            <a:r>
              <a:rPr lang="en-US" sz="1200" i="1" dirty="0">
                <a:solidFill>
                  <a:prstClr val="black"/>
                </a:solidFill>
              </a:rPr>
              <a:t>Our thanks to </a:t>
            </a:r>
            <a:r>
              <a:rPr lang="en-US" sz="1200" i="1" dirty="0" smtClean="0">
                <a:solidFill>
                  <a:prstClr val="black"/>
                </a:solidFill>
              </a:rPr>
              <a:t>Sue Butts Dion</a:t>
            </a:r>
            <a:endParaRPr lang="en-US" sz="1200" i="1" dirty="0">
              <a:solidFill>
                <a:prstClr val="black"/>
              </a:solidFill>
            </a:endParaRPr>
          </a:p>
        </p:txBody>
      </p:sp>
    </p:spTree>
    <p:extLst>
      <p:ext uri="{BB962C8B-B14F-4D97-AF65-F5344CB8AC3E}">
        <p14:creationId xmlns:p14="http://schemas.microsoft.com/office/powerpoint/2010/main" val="21608034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What might improve this step?</a:t>
            </a:r>
            <a:r>
              <a:rPr lang="en-US" sz="4000" b="1" dirty="0" smtClean="0"/>
              <a:t/>
            </a:r>
            <a:br>
              <a:rPr lang="en-US" sz="4000" b="1" dirty="0" smtClean="0"/>
            </a:br>
            <a:r>
              <a:rPr lang="en-US" sz="4000" b="1" dirty="0" smtClean="0"/>
              <a:t>What change do we want to test?</a:t>
            </a:r>
            <a:endParaRPr lang="en-US" sz="4000" b="1" dirty="0"/>
          </a:p>
        </p:txBody>
      </p:sp>
      <p:sp>
        <p:nvSpPr>
          <p:cNvPr id="3" name="Content Placeholder 2"/>
          <p:cNvSpPr>
            <a:spLocks noGrp="1"/>
          </p:cNvSpPr>
          <p:nvPr>
            <p:ph idx="1"/>
          </p:nvPr>
        </p:nvSpPr>
        <p:spPr>
          <a:xfrm>
            <a:off x="459398" y="1906248"/>
            <a:ext cx="8225204" cy="4450103"/>
          </a:xfrm>
        </p:spPr>
        <p:txBody>
          <a:bodyPr>
            <a:normAutofit fontScale="92500" lnSpcReduction="10000"/>
          </a:bodyPr>
          <a:lstStyle/>
          <a:p>
            <a:pPr marL="0" indent="0" algn="ctr">
              <a:buNone/>
            </a:pPr>
            <a:r>
              <a:rPr lang="en-US" dirty="0"/>
              <a:t>A good </a:t>
            </a:r>
            <a:r>
              <a:rPr lang="en-US" dirty="0" smtClean="0"/>
              <a:t>test idea </a:t>
            </a:r>
            <a:r>
              <a:rPr lang="en-US" dirty="0"/>
              <a:t>answers a hypothesis</a:t>
            </a:r>
            <a:r>
              <a:rPr lang="en-US" b="1" dirty="0"/>
              <a:t>.</a:t>
            </a:r>
          </a:p>
          <a:p>
            <a:pPr lvl="1"/>
            <a:r>
              <a:rPr lang="en-US" b="1" dirty="0"/>
              <a:t>Hypothesis</a:t>
            </a:r>
            <a:r>
              <a:rPr lang="en-US" dirty="0"/>
              <a:t> – if  we send a patient letter explaining why a diabetic eye exam is so important, an educated patient would be more likely to complete the eye exam. </a:t>
            </a:r>
          </a:p>
          <a:p>
            <a:pPr lvl="1"/>
            <a:endParaRPr lang="en-US" sz="1000" dirty="0"/>
          </a:p>
          <a:p>
            <a:pPr marL="1828800" lvl="4" indent="0">
              <a:buNone/>
            </a:pPr>
            <a:r>
              <a:rPr lang="en-US" sz="2200" b="1" dirty="0"/>
              <a:t>Test</a:t>
            </a:r>
            <a:r>
              <a:rPr lang="en-US" sz="2200" dirty="0"/>
              <a:t> – Send letter to diabetic patient population with clearly stated reasons why eye exams are necessary, and give names/locations/times of eye exam providers</a:t>
            </a:r>
            <a:r>
              <a:rPr lang="en-US" sz="2200" dirty="0" smtClean="0"/>
              <a:t>.</a:t>
            </a:r>
          </a:p>
          <a:p>
            <a:pPr marL="1828800" lvl="4" indent="0">
              <a:buNone/>
            </a:pPr>
            <a:endParaRPr lang="en-US" dirty="0"/>
          </a:p>
          <a:p>
            <a:pPr marL="1828800" lvl="4" indent="0">
              <a:buNone/>
            </a:pPr>
            <a:r>
              <a:rPr lang="en-US" sz="2200" b="1" dirty="0"/>
              <a:t>Task</a:t>
            </a:r>
            <a:r>
              <a:rPr lang="en-US" sz="2200" dirty="0"/>
              <a:t> – Write draft letter.</a:t>
            </a:r>
          </a:p>
          <a:p>
            <a:pPr marL="1828800" lvl="4" indent="0">
              <a:buNone/>
            </a:pPr>
            <a:r>
              <a:rPr lang="en-US" sz="2200" b="1" dirty="0"/>
              <a:t>Task</a:t>
            </a:r>
            <a:r>
              <a:rPr lang="en-US" sz="2200" dirty="0"/>
              <a:t> – show draft letter to select patients to get feed-back</a:t>
            </a:r>
            <a:endParaRPr lang="en-US" sz="3600" dirty="0" smtClean="0"/>
          </a:p>
          <a:p>
            <a:pPr marL="1828800" lvl="4" indent="0">
              <a:buNone/>
            </a:pPr>
            <a:r>
              <a:rPr lang="en-US" sz="2200" dirty="0" smtClean="0"/>
              <a:t>.</a:t>
            </a:r>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52</a:t>
            </a:fld>
            <a:endParaRPr lang="en-US"/>
          </a:p>
        </p:txBody>
      </p:sp>
      <p:sp>
        <p:nvSpPr>
          <p:cNvPr id="7" name="Left Brace 6"/>
          <p:cNvSpPr/>
          <p:nvPr/>
        </p:nvSpPr>
        <p:spPr>
          <a:xfrm>
            <a:off x="1783284" y="4060518"/>
            <a:ext cx="364355" cy="83312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354257" y="3970308"/>
            <a:ext cx="1450730" cy="923330"/>
          </a:xfrm>
          <a:prstGeom prst="rect">
            <a:avLst/>
          </a:prstGeom>
          <a:noFill/>
        </p:spPr>
        <p:txBody>
          <a:bodyPr wrap="square" rtlCol="0">
            <a:spAutoFit/>
          </a:bodyPr>
          <a:lstStyle/>
          <a:p>
            <a:r>
              <a:rPr lang="en-US" dirty="0"/>
              <a:t>Allows you to answer y/n to hypothesis</a:t>
            </a:r>
          </a:p>
        </p:txBody>
      </p:sp>
      <p:sp>
        <p:nvSpPr>
          <p:cNvPr id="9" name="Left Brace 8"/>
          <p:cNvSpPr/>
          <p:nvPr/>
        </p:nvSpPr>
        <p:spPr>
          <a:xfrm>
            <a:off x="1835394" y="5226873"/>
            <a:ext cx="386980" cy="735196"/>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354257" y="5224057"/>
            <a:ext cx="1375996" cy="646331"/>
          </a:xfrm>
          <a:prstGeom prst="rect">
            <a:avLst/>
          </a:prstGeom>
          <a:noFill/>
        </p:spPr>
        <p:txBody>
          <a:bodyPr wrap="square" rtlCol="0">
            <a:spAutoFit/>
          </a:bodyPr>
          <a:lstStyle/>
          <a:p>
            <a:r>
              <a:rPr lang="en-US" dirty="0"/>
              <a:t>Makes the test possible</a:t>
            </a:r>
          </a:p>
        </p:txBody>
      </p:sp>
    </p:spTree>
    <p:extLst>
      <p:ext uri="{BB962C8B-B14F-4D97-AF65-F5344CB8AC3E}">
        <p14:creationId xmlns:p14="http://schemas.microsoft.com/office/powerpoint/2010/main" val="5135471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Test on a Small Scale</a:t>
            </a:r>
            <a:endParaRPr lang="en-US" sz="4000" b="1" dirty="0"/>
          </a:p>
        </p:txBody>
      </p:sp>
      <p:sp>
        <p:nvSpPr>
          <p:cNvPr id="3" name="Content Placeholder 2"/>
          <p:cNvSpPr>
            <a:spLocks noGrp="1"/>
          </p:cNvSpPr>
          <p:nvPr>
            <p:ph idx="1"/>
          </p:nvPr>
        </p:nvSpPr>
        <p:spPr>
          <a:xfrm>
            <a:off x="685800" y="1981200"/>
            <a:ext cx="7772400" cy="3208986"/>
          </a:xfrm>
        </p:spPr>
        <p:txBody>
          <a:bodyPr/>
          <a:lstStyle/>
          <a:p>
            <a:pPr marL="457200" lvl="1" indent="0">
              <a:buNone/>
            </a:pPr>
            <a:endParaRPr lang="en-US" i="1" dirty="0" smtClean="0"/>
          </a:p>
          <a:p>
            <a:pPr marL="457200" lvl="1" indent="0">
              <a:buNone/>
            </a:pPr>
            <a:r>
              <a:rPr lang="en-US" i="1" dirty="0" smtClean="0"/>
              <a:t>What </a:t>
            </a:r>
            <a:r>
              <a:rPr lang="en-US" i="1" dirty="0"/>
              <a:t>can you do by Tuesday? What can you by this afternoon?</a:t>
            </a:r>
          </a:p>
          <a:p>
            <a:pPr marL="457200" lvl="1" indent="0">
              <a:buNone/>
            </a:pPr>
            <a:endParaRPr lang="en-US" i="1" dirty="0"/>
          </a:p>
          <a:p>
            <a:pPr marL="457200" lvl="1" indent="0">
              <a:buNone/>
            </a:pPr>
            <a:r>
              <a:rPr lang="en-US" i="1" dirty="0"/>
              <a:t>“The Power of One” – one patient, one clinician, one visit</a:t>
            </a:r>
          </a:p>
          <a:p>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53</a:t>
            </a:fld>
            <a:endParaRPr lang="en-US" altLang="en-US"/>
          </a:p>
        </p:txBody>
      </p:sp>
    </p:spTree>
    <p:extLst>
      <p:ext uri="{BB962C8B-B14F-4D97-AF65-F5344CB8AC3E}">
        <p14:creationId xmlns:p14="http://schemas.microsoft.com/office/powerpoint/2010/main" val="268593796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5771" y="612463"/>
            <a:ext cx="7886700" cy="793973"/>
          </a:xfrm>
        </p:spPr>
        <p:txBody>
          <a:bodyPr>
            <a:normAutofit fontScale="90000"/>
          </a:bodyPr>
          <a:lstStyle/>
          <a:p>
            <a:pPr algn="ctr"/>
            <a:r>
              <a:rPr lang="en-US" dirty="0" smtClean="0">
                <a:latin typeface="+mn-lt"/>
                <a:cs typeface="Times New Roman" panose="02020603050405020304" pitchFamily="18" charset="0"/>
              </a:rPr>
              <a:t>IHI Videos</a:t>
            </a:r>
            <a:br>
              <a:rPr lang="en-US" dirty="0" smtClean="0">
                <a:latin typeface="+mn-lt"/>
                <a:cs typeface="Times New Roman" panose="02020603050405020304" pitchFamily="18" charset="0"/>
              </a:rPr>
            </a:br>
            <a:r>
              <a:rPr lang="en-US" sz="2200" i="1" dirty="0" smtClean="0">
                <a:latin typeface="+mn-lt"/>
                <a:cs typeface="Times New Roman" panose="02020603050405020304" pitchFamily="18" charset="0"/>
              </a:rPr>
              <a:t>(3-4 minutes each)</a:t>
            </a:r>
            <a:endParaRPr lang="en-US" sz="2200" i="1" dirty="0">
              <a:latin typeface="+mn-lt"/>
              <a:cs typeface="Times New Roman" panose="02020603050405020304" pitchFamily="18" charset="0"/>
            </a:endParaRPr>
          </a:p>
        </p:txBody>
      </p:sp>
      <p:sp>
        <p:nvSpPr>
          <p:cNvPr id="3" name="Content Placeholder 2"/>
          <p:cNvSpPr>
            <a:spLocks noGrp="1"/>
          </p:cNvSpPr>
          <p:nvPr>
            <p:ph idx="1"/>
          </p:nvPr>
        </p:nvSpPr>
        <p:spPr>
          <a:xfrm>
            <a:off x="309093" y="1826674"/>
            <a:ext cx="8435661" cy="4110488"/>
          </a:xfrm>
        </p:spPr>
        <p:txBody>
          <a:bodyPr>
            <a:normAutofit/>
          </a:bodyPr>
          <a:lstStyle/>
          <a:p>
            <a:pPr marL="0" indent="0">
              <a:buNone/>
            </a:pPr>
            <a:r>
              <a:rPr lang="en-US" sz="2400" b="1" dirty="0" smtClean="0"/>
              <a:t>Using the Model for Improvement (Parts 1 &amp; 2)</a:t>
            </a:r>
            <a:endParaRPr lang="en-US" sz="2400" b="1" dirty="0" smtClean="0">
              <a:hlinkClick r:id="rId3"/>
            </a:endParaRPr>
          </a:p>
          <a:p>
            <a:r>
              <a:rPr lang="en-US" sz="1900" b="1" u="sng" dirty="0" smtClean="0">
                <a:hlinkClick r:id="rId3"/>
              </a:rPr>
              <a:t>http</a:t>
            </a:r>
            <a:r>
              <a:rPr lang="en-US" sz="1900" b="1" u="sng" dirty="0">
                <a:hlinkClick r:id="rId3"/>
              </a:rPr>
              <a:t>://</a:t>
            </a:r>
            <a:r>
              <a:rPr lang="en-US" sz="1900" b="1" u="sng" dirty="0" smtClean="0">
                <a:hlinkClick r:id="rId3"/>
              </a:rPr>
              <a:t>www.ihi.org/education/IHIOpenSchool/resources/Pages/AudioandVideo/Whiteboard3.aspx</a:t>
            </a:r>
            <a:r>
              <a:rPr lang="en-US" sz="1900" b="1" u="sng" dirty="0" smtClean="0"/>
              <a:t> </a:t>
            </a:r>
          </a:p>
          <a:p>
            <a:r>
              <a:rPr lang="en-US" sz="1900" b="1" u="sng" dirty="0" smtClean="0">
                <a:hlinkClick r:id="rId4"/>
              </a:rPr>
              <a:t>http</a:t>
            </a:r>
            <a:r>
              <a:rPr lang="en-US" sz="1900" b="1" u="sng" dirty="0">
                <a:hlinkClick r:id="rId4"/>
              </a:rPr>
              <a:t>://</a:t>
            </a:r>
            <a:r>
              <a:rPr lang="en-US" sz="1900" b="1" u="sng" dirty="0" smtClean="0">
                <a:hlinkClick r:id="rId4"/>
              </a:rPr>
              <a:t>www.ihi.org/education/IHIOpenSchool/resources/Pages/AudioandVideo/Whiteboard4.aspx</a:t>
            </a:r>
            <a:endParaRPr lang="en-US" sz="1900" b="1" u="sng" dirty="0" smtClean="0"/>
          </a:p>
          <a:p>
            <a:pPr marL="0" indent="0">
              <a:buNone/>
            </a:pPr>
            <a:endParaRPr lang="en-US" sz="1300" b="1" dirty="0" smtClean="0"/>
          </a:p>
          <a:p>
            <a:pPr marL="0" indent="0">
              <a:buNone/>
            </a:pPr>
            <a:r>
              <a:rPr lang="en-US" sz="2400" b="1" dirty="0" smtClean="0"/>
              <a:t>Plan, Do, Study, Act (PDSA) Cycles to Test Changes (Parts </a:t>
            </a:r>
            <a:r>
              <a:rPr lang="en-US" sz="2400" b="1" dirty="0"/>
              <a:t>1 &amp; 2)</a:t>
            </a:r>
            <a:endParaRPr lang="en-US" sz="2400" b="1" dirty="0">
              <a:hlinkClick r:id="rId3"/>
            </a:endParaRPr>
          </a:p>
          <a:p>
            <a:r>
              <a:rPr lang="en-US" sz="1900" b="1" u="sng" dirty="0">
                <a:hlinkClick r:id="rId5"/>
              </a:rPr>
              <a:t>http://www.ihi.org/education/IHIOpenSchool/resources/Pages/AudioandVideo/Whiteboard5.aspx</a:t>
            </a:r>
            <a:endParaRPr lang="en-US" sz="1900" b="1" u="sng" dirty="0"/>
          </a:p>
          <a:p>
            <a:r>
              <a:rPr lang="en-US" sz="1900" b="1" u="sng" dirty="0">
                <a:hlinkClick r:id="rId6"/>
              </a:rPr>
              <a:t>http://www.ihi.org/education/IHIOpenSchool/resources/Pages/AudioandVideo/Whiteboard6.aspx</a:t>
            </a:r>
            <a:r>
              <a:rPr lang="en-US" sz="1900" b="1" u="sng" dirty="0"/>
              <a:t> </a:t>
            </a:r>
          </a:p>
        </p:txBody>
      </p:sp>
      <p:sp>
        <p:nvSpPr>
          <p:cNvPr id="4" name="Slide Number Placeholder 3"/>
          <p:cNvSpPr>
            <a:spLocks noGrp="1"/>
          </p:cNvSpPr>
          <p:nvPr>
            <p:ph type="sldNum" sz="quarter" idx="12"/>
          </p:nvPr>
        </p:nvSpPr>
        <p:spPr/>
        <p:txBody>
          <a:bodyPr/>
          <a:lstStyle/>
          <a:p>
            <a:fld id="{70A743B7-4783-42B4-A417-17CDBD9DB73F}" type="slidenum">
              <a:rPr lang="en-US" smtClean="0"/>
              <a:t>54</a:t>
            </a:fld>
            <a:endParaRPr lang="en-US"/>
          </a:p>
        </p:txBody>
      </p:sp>
    </p:spTree>
    <p:extLst>
      <p:ext uri="{BB962C8B-B14F-4D97-AF65-F5344CB8AC3E}">
        <p14:creationId xmlns:p14="http://schemas.microsoft.com/office/powerpoint/2010/main" val="39964982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872"/>
            <a:ext cx="7886700" cy="1089602"/>
          </a:xfrm>
        </p:spPr>
        <p:txBody>
          <a:bodyPr>
            <a:normAutofit/>
          </a:bodyPr>
          <a:lstStyle/>
          <a:p>
            <a:pPr algn="ctr"/>
            <a:r>
              <a:rPr lang="en-US" sz="3600" b="1" dirty="0">
                <a:solidFill>
                  <a:schemeClr val="tx2"/>
                </a:solidFill>
                <a:latin typeface="+mn-lt"/>
                <a:cs typeface="Times New Roman" panose="02020603050405020304" pitchFamily="18" charset="0"/>
              </a:rPr>
              <a:t>Process Improvement Check List</a:t>
            </a:r>
          </a:p>
        </p:txBody>
      </p:sp>
      <p:sp>
        <p:nvSpPr>
          <p:cNvPr id="4" name="Slide Number Placeholder 3"/>
          <p:cNvSpPr>
            <a:spLocks noGrp="1"/>
          </p:cNvSpPr>
          <p:nvPr>
            <p:ph type="sldNum" sz="quarter" idx="12"/>
          </p:nvPr>
        </p:nvSpPr>
        <p:spPr/>
        <p:txBody>
          <a:bodyPr/>
          <a:lstStyle/>
          <a:p>
            <a:fld id="{70A743B7-4783-42B4-A417-17CDBD9DB73F}" type="slidenum">
              <a:rPr lang="en-US" smtClean="0"/>
              <a:pPr/>
              <a:t>55</a:t>
            </a:fld>
            <a:endParaRPr lang="en-US"/>
          </a:p>
        </p:txBody>
      </p:sp>
      <p:graphicFrame>
        <p:nvGraphicFramePr>
          <p:cNvPr id="7" name="Diagram 6"/>
          <p:cNvGraphicFramePr/>
          <p:nvPr>
            <p:extLst>
              <p:ext uri="{D42A27DB-BD31-4B8C-83A1-F6EECF244321}">
                <p14:modId xmlns:p14="http://schemas.microsoft.com/office/powerpoint/2010/main" val="1679273225"/>
              </p:ext>
            </p:extLst>
          </p:nvPr>
        </p:nvGraphicFramePr>
        <p:xfrm>
          <a:off x="535998" y="1397000"/>
          <a:ext cx="8072004" cy="4959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96119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872"/>
            <a:ext cx="7886700" cy="1089602"/>
          </a:xfrm>
        </p:spPr>
        <p:txBody>
          <a:bodyPr>
            <a:normAutofit/>
          </a:bodyPr>
          <a:lstStyle/>
          <a:p>
            <a:pPr algn="ctr"/>
            <a:r>
              <a:rPr lang="en-US" sz="3600" b="1" dirty="0">
                <a:solidFill>
                  <a:schemeClr val="tx2"/>
                </a:solidFill>
                <a:latin typeface="+mn-lt"/>
                <a:cs typeface="Times New Roman" panose="02020603050405020304" pitchFamily="18" charset="0"/>
              </a:rPr>
              <a:t>Process Improvement Check List</a:t>
            </a:r>
          </a:p>
        </p:txBody>
      </p:sp>
      <p:sp>
        <p:nvSpPr>
          <p:cNvPr id="4" name="Slide Number Placeholder 3"/>
          <p:cNvSpPr>
            <a:spLocks noGrp="1"/>
          </p:cNvSpPr>
          <p:nvPr>
            <p:ph type="sldNum" sz="quarter" idx="12"/>
          </p:nvPr>
        </p:nvSpPr>
        <p:spPr/>
        <p:txBody>
          <a:bodyPr/>
          <a:lstStyle/>
          <a:p>
            <a:fld id="{70A743B7-4783-42B4-A417-17CDBD9DB73F}" type="slidenum">
              <a:rPr lang="en-US" smtClean="0"/>
              <a:pPr/>
              <a:t>56</a:t>
            </a:fld>
            <a:endParaRPr lang="en-US"/>
          </a:p>
        </p:txBody>
      </p:sp>
      <p:graphicFrame>
        <p:nvGraphicFramePr>
          <p:cNvPr id="7" name="Diagram 6"/>
          <p:cNvGraphicFramePr/>
          <p:nvPr>
            <p:extLst>
              <p:ext uri="{D42A27DB-BD31-4B8C-83A1-F6EECF244321}">
                <p14:modId xmlns:p14="http://schemas.microsoft.com/office/powerpoint/2010/main" val="1859667936"/>
              </p:ext>
            </p:extLst>
          </p:nvPr>
        </p:nvGraphicFramePr>
        <p:xfrm>
          <a:off x="535998" y="1397000"/>
          <a:ext cx="8072004" cy="4959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55516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872"/>
            <a:ext cx="7886700" cy="1089602"/>
          </a:xfrm>
        </p:spPr>
        <p:txBody>
          <a:bodyPr>
            <a:normAutofit/>
          </a:bodyPr>
          <a:lstStyle/>
          <a:p>
            <a:pPr algn="ctr"/>
            <a:r>
              <a:rPr lang="en-US" sz="3600" b="1" dirty="0">
                <a:solidFill>
                  <a:schemeClr val="tx2"/>
                </a:solidFill>
                <a:latin typeface="+mn-lt"/>
                <a:cs typeface="Times New Roman" panose="02020603050405020304" pitchFamily="18" charset="0"/>
              </a:rPr>
              <a:t>Process Improvement Check List</a:t>
            </a:r>
          </a:p>
        </p:txBody>
      </p:sp>
      <p:sp>
        <p:nvSpPr>
          <p:cNvPr id="4" name="Slide Number Placeholder 3"/>
          <p:cNvSpPr>
            <a:spLocks noGrp="1"/>
          </p:cNvSpPr>
          <p:nvPr>
            <p:ph type="sldNum" sz="quarter" idx="12"/>
          </p:nvPr>
        </p:nvSpPr>
        <p:spPr/>
        <p:txBody>
          <a:bodyPr/>
          <a:lstStyle/>
          <a:p>
            <a:fld id="{70A743B7-4783-42B4-A417-17CDBD9DB73F}" type="slidenum">
              <a:rPr lang="en-US" smtClean="0"/>
              <a:pPr/>
              <a:t>57</a:t>
            </a:fld>
            <a:endParaRPr lang="en-US"/>
          </a:p>
        </p:txBody>
      </p:sp>
      <p:graphicFrame>
        <p:nvGraphicFramePr>
          <p:cNvPr id="7" name="Diagram 6"/>
          <p:cNvGraphicFramePr/>
          <p:nvPr>
            <p:extLst>
              <p:ext uri="{D42A27DB-BD31-4B8C-83A1-F6EECF244321}">
                <p14:modId xmlns:p14="http://schemas.microsoft.com/office/powerpoint/2010/main" val="3293757321"/>
              </p:ext>
            </p:extLst>
          </p:nvPr>
        </p:nvGraphicFramePr>
        <p:xfrm>
          <a:off x="535998" y="1197736"/>
          <a:ext cx="8072004" cy="5158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96481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872"/>
            <a:ext cx="7886700" cy="1089602"/>
          </a:xfrm>
        </p:spPr>
        <p:txBody>
          <a:bodyPr>
            <a:normAutofit/>
          </a:bodyPr>
          <a:lstStyle/>
          <a:p>
            <a:pPr algn="ctr"/>
            <a:r>
              <a:rPr lang="en-US" sz="3600" b="1" dirty="0">
                <a:solidFill>
                  <a:schemeClr val="tx2"/>
                </a:solidFill>
                <a:latin typeface="+mn-lt"/>
                <a:cs typeface="Times New Roman" panose="02020603050405020304" pitchFamily="18" charset="0"/>
              </a:rPr>
              <a:t>Process Improvement Check List</a:t>
            </a:r>
          </a:p>
        </p:txBody>
      </p:sp>
      <p:sp>
        <p:nvSpPr>
          <p:cNvPr id="4" name="Slide Number Placeholder 3"/>
          <p:cNvSpPr>
            <a:spLocks noGrp="1"/>
          </p:cNvSpPr>
          <p:nvPr>
            <p:ph type="sldNum" sz="quarter" idx="12"/>
          </p:nvPr>
        </p:nvSpPr>
        <p:spPr/>
        <p:txBody>
          <a:bodyPr/>
          <a:lstStyle/>
          <a:p>
            <a:fld id="{70A743B7-4783-42B4-A417-17CDBD9DB73F}" type="slidenum">
              <a:rPr lang="en-US" smtClean="0"/>
              <a:pPr/>
              <a:t>58</a:t>
            </a:fld>
            <a:endParaRPr lang="en-US"/>
          </a:p>
        </p:txBody>
      </p:sp>
      <p:graphicFrame>
        <p:nvGraphicFramePr>
          <p:cNvPr id="7" name="Diagram 6"/>
          <p:cNvGraphicFramePr/>
          <p:nvPr>
            <p:extLst>
              <p:ext uri="{D42A27DB-BD31-4B8C-83A1-F6EECF244321}">
                <p14:modId xmlns:p14="http://schemas.microsoft.com/office/powerpoint/2010/main" val="701286527"/>
              </p:ext>
            </p:extLst>
          </p:nvPr>
        </p:nvGraphicFramePr>
        <p:xfrm>
          <a:off x="535998" y="1397000"/>
          <a:ext cx="8072004" cy="4959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006026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872"/>
            <a:ext cx="7886700" cy="1089602"/>
          </a:xfrm>
        </p:spPr>
        <p:txBody>
          <a:bodyPr>
            <a:normAutofit/>
          </a:bodyPr>
          <a:lstStyle/>
          <a:p>
            <a:pPr algn="ctr"/>
            <a:r>
              <a:rPr lang="en-US" sz="3600" b="1" dirty="0">
                <a:solidFill>
                  <a:schemeClr val="tx2"/>
                </a:solidFill>
                <a:latin typeface="+mn-lt"/>
                <a:cs typeface="Times New Roman" panose="02020603050405020304" pitchFamily="18" charset="0"/>
              </a:rPr>
              <a:t>Process Improvement Check List</a:t>
            </a:r>
          </a:p>
        </p:txBody>
      </p:sp>
      <p:sp>
        <p:nvSpPr>
          <p:cNvPr id="4" name="Slide Number Placeholder 3"/>
          <p:cNvSpPr>
            <a:spLocks noGrp="1"/>
          </p:cNvSpPr>
          <p:nvPr>
            <p:ph type="sldNum" sz="quarter" idx="12"/>
          </p:nvPr>
        </p:nvSpPr>
        <p:spPr/>
        <p:txBody>
          <a:bodyPr/>
          <a:lstStyle/>
          <a:p>
            <a:fld id="{70A743B7-4783-42B4-A417-17CDBD9DB73F}" type="slidenum">
              <a:rPr lang="en-US" smtClean="0"/>
              <a:pPr/>
              <a:t>59</a:t>
            </a:fld>
            <a:endParaRPr lang="en-US"/>
          </a:p>
        </p:txBody>
      </p:sp>
      <p:graphicFrame>
        <p:nvGraphicFramePr>
          <p:cNvPr id="7" name="Diagram 6"/>
          <p:cNvGraphicFramePr/>
          <p:nvPr>
            <p:extLst>
              <p:ext uri="{D42A27DB-BD31-4B8C-83A1-F6EECF244321}">
                <p14:modId xmlns:p14="http://schemas.microsoft.com/office/powerpoint/2010/main" val="53165441"/>
              </p:ext>
            </p:extLst>
          </p:nvPr>
        </p:nvGraphicFramePr>
        <p:xfrm>
          <a:off x="535998" y="1397000"/>
          <a:ext cx="8072004" cy="4959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794867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Example of PI Project selection</a:t>
            </a:r>
          </a:p>
        </p:txBody>
      </p:sp>
      <p:sp>
        <p:nvSpPr>
          <p:cNvPr id="11" name="Slide Number Placeholder 10"/>
          <p:cNvSpPr>
            <a:spLocks noGrp="1"/>
          </p:cNvSpPr>
          <p:nvPr>
            <p:ph type="sldNum" sz="quarter" idx="12"/>
          </p:nvPr>
        </p:nvSpPr>
        <p:spPr/>
        <p:txBody>
          <a:bodyPr/>
          <a:lstStyle/>
          <a:p>
            <a:fld id="{61470DDB-8FAF-49FC-AFD1-313D7AD5C4D2}" type="slidenum">
              <a:rPr lang="en-US" smtClean="0"/>
              <a:t>60</a:t>
            </a:fld>
            <a:endParaRPr lang="en-US"/>
          </a:p>
        </p:txBody>
      </p:sp>
      <p:sp>
        <p:nvSpPr>
          <p:cNvPr id="5" name="TextBox 4"/>
          <p:cNvSpPr txBox="1"/>
          <p:nvPr/>
        </p:nvSpPr>
        <p:spPr>
          <a:xfrm>
            <a:off x="2621192" y="2113725"/>
            <a:ext cx="3622915" cy="461665"/>
          </a:xfrm>
          <a:prstGeom prst="rect">
            <a:avLst/>
          </a:prstGeom>
          <a:noFill/>
        </p:spPr>
        <p:txBody>
          <a:bodyPr wrap="none" rtlCol="0" anchor="ctr">
            <a:spAutoFit/>
          </a:bodyPr>
          <a:lstStyle/>
          <a:p>
            <a:r>
              <a:rPr lang="en-US" sz="2400" dirty="0"/>
              <a:t>Let’s fix the referral process</a:t>
            </a:r>
          </a:p>
        </p:txBody>
      </p:sp>
      <p:sp>
        <p:nvSpPr>
          <p:cNvPr id="6" name="TextBox 5"/>
          <p:cNvSpPr txBox="1"/>
          <p:nvPr/>
        </p:nvSpPr>
        <p:spPr>
          <a:xfrm>
            <a:off x="2487182" y="2700987"/>
            <a:ext cx="3962751" cy="461665"/>
          </a:xfrm>
          <a:prstGeom prst="rect">
            <a:avLst/>
          </a:prstGeom>
          <a:noFill/>
        </p:spPr>
        <p:txBody>
          <a:bodyPr wrap="none" rtlCol="0" anchor="ctr">
            <a:spAutoFit/>
          </a:bodyPr>
          <a:lstStyle/>
          <a:p>
            <a:r>
              <a:rPr lang="en-US" sz="2400" dirty="0"/>
              <a:t>Let’s fix the GI referral process</a:t>
            </a:r>
          </a:p>
        </p:txBody>
      </p:sp>
      <p:sp>
        <p:nvSpPr>
          <p:cNvPr id="7" name="TextBox 6"/>
          <p:cNvSpPr txBox="1"/>
          <p:nvPr/>
        </p:nvSpPr>
        <p:spPr>
          <a:xfrm>
            <a:off x="1834701" y="3276434"/>
            <a:ext cx="5246564" cy="461665"/>
          </a:xfrm>
          <a:prstGeom prst="rect">
            <a:avLst/>
          </a:prstGeom>
          <a:noFill/>
        </p:spPr>
        <p:txBody>
          <a:bodyPr wrap="none" rtlCol="0" anchor="ctr">
            <a:spAutoFit/>
          </a:bodyPr>
          <a:lstStyle/>
          <a:p>
            <a:r>
              <a:rPr lang="en-US" sz="2400" dirty="0"/>
              <a:t>Let’s fix the colonoscopy referral process</a:t>
            </a:r>
          </a:p>
        </p:txBody>
      </p:sp>
      <p:sp>
        <p:nvSpPr>
          <p:cNvPr id="8" name="TextBox 7"/>
          <p:cNvSpPr txBox="1"/>
          <p:nvPr/>
        </p:nvSpPr>
        <p:spPr>
          <a:xfrm>
            <a:off x="1291035" y="3875525"/>
            <a:ext cx="6230680" cy="461665"/>
          </a:xfrm>
          <a:prstGeom prst="rect">
            <a:avLst/>
          </a:prstGeom>
          <a:noFill/>
        </p:spPr>
        <p:txBody>
          <a:bodyPr wrap="none" rtlCol="0" anchor="ctr">
            <a:spAutoFit/>
          </a:bodyPr>
          <a:lstStyle/>
          <a:p>
            <a:pPr algn="ctr"/>
            <a:r>
              <a:rPr lang="en-US" sz="2400" dirty="0"/>
              <a:t>Let’s fix the routine colonoscopy referral process</a:t>
            </a:r>
          </a:p>
        </p:txBody>
      </p:sp>
      <p:sp>
        <p:nvSpPr>
          <p:cNvPr id="9" name="TextBox 8"/>
          <p:cNvSpPr txBox="1"/>
          <p:nvPr/>
        </p:nvSpPr>
        <p:spPr>
          <a:xfrm>
            <a:off x="726454" y="4469243"/>
            <a:ext cx="7394039" cy="830997"/>
          </a:xfrm>
          <a:prstGeom prst="rect">
            <a:avLst/>
          </a:prstGeom>
          <a:noFill/>
        </p:spPr>
        <p:txBody>
          <a:bodyPr wrap="square" rtlCol="0" anchor="ctr">
            <a:spAutoFit/>
          </a:bodyPr>
          <a:lstStyle/>
          <a:p>
            <a:pPr algn="ctr"/>
            <a:r>
              <a:rPr lang="en-US" sz="2400" dirty="0"/>
              <a:t>Let’s fix the routine colonoscopy referral process between 1 PCP and 1 GI doc</a:t>
            </a:r>
          </a:p>
        </p:txBody>
      </p:sp>
      <p:sp>
        <p:nvSpPr>
          <p:cNvPr id="4" name="Down Arrow 3"/>
          <p:cNvSpPr/>
          <p:nvPr/>
        </p:nvSpPr>
        <p:spPr>
          <a:xfrm>
            <a:off x="4052447" y="2563848"/>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Down Arrow 11"/>
          <p:cNvSpPr/>
          <p:nvPr/>
        </p:nvSpPr>
        <p:spPr>
          <a:xfrm>
            <a:off x="4052447" y="3124958"/>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Down Arrow 12"/>
          <p:cNvSpPr/>
          <p:nvPr/>
        </p:nvSpPr>
        <p:spPr>
          <a:xfrm>
            <a:off x="4052447" y="3717243"/>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Down Arrow 13"/>
          <p:cNvSpPr/>
          <p:nvPr/>
        </p:nvSpPr>
        <p:spPr>
          <a:xfrm>
            <a:off x="4052447" y="4392657"/>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8835952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75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5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75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5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4" grpId="0" animBg="1"/>
      <p:bldP spid="12" grpId="0" animBg="1"/>
      <p:bldP spid="13" grpId="0" animBg="1"/>
      <p:bldP spid="1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2515" y="515144"/>
            <a:ext cx="7886700" cy="828550"/>
          </a:xfrm>
        </p:spPr>
        <p:txBody>
          <a:bodyPr>
            <a:normAutofit/>
          </a:bodyPr>
          <a:lstStyle/>
          <a:p>
            <a:pPr algn="ctr"/>
            <a:r>
              <a:rPr lang="en-US" sz="3600" b="1" dirty="0">
                <a:solidFill>
                  <a:schemeClr val="tx2"/>
                </a:solidFill>
                <a:latin typeface="+mn-lt"/>
                <a:cs typeface="Times New Roman" panose="02020603050405020304" pitchFamily="18" charset="0"/>
              </a:rPr>
              <a:t>Measurement</a:t>
            </a:r>
          </a:p>
        </p:txBody>
      </p:sp>
      <p:sp>
        <p:nvSpPr>
          <p:cNvPr id="3" name="Content Placeholder 2"/>
          <p:cNvSpPr>
            <a:spLocks noGrp="1"/>
          </p:cNvSpPr>
          <p:nvPr>
            <p:ph idx="1"/>
          </p:nvPr>
        </p:nvSpPr>
        <p:spPr>
          <a:xfrm>
            <a:off x="512885" y="1898665"/>
            <a:ext cx="8194430" cy="4249708"/>
          </a:xfrm>
        </p:spPr>
        <p:txBody>
          <a:bodyPr>
            <a:normAutofit/>
          </a:bodyPr>
          <a:lstStyle/>
          <a:p>
            <a:pPr marL="274320">
              <a:spcBef>
                <a:spcPts val="0"/>
              </a:spcBef>
            </a:pPr>
            <a:r>
              <a:rPr lang="en-US" sz="2400" dirty="0">
                <a:latin typeface="Times New Roman" panose="02020603050405020304" pitchFamily="18" charset="0"/>
                <a:cs typeface="Times New Roman" panose="02020603050405020304" pitchFamily="18" charset="0"/>
              </a:rPr>
              <a:t>You know you have a clear Aim Statement when it is easy to identify what to measure.</a:t>
            </a:r>
          </a:p>
          <a:p>
            <a:pPr lvl="1"/>
            <a:r>
              <a:rPr lang="en-US" sz="2000" dirty="0">
                <a:latin typeface="Times New Roman" panose="02020603050405020304" pitchFamily="18" charset="0"/>
                <a:cs typeface="Times New Roman" panose="02020603050405020304" pitchFamily="18" charset="0"/>
              </a:rPr>
              <a:t>Increase Diabetic Eye exams from baseline of 30% to 75% by 12/31/2016.</a:t>
            </a:r>
          </a:p>
          <a:p>
            <a:pPr marL="0" indent="0">
              <a:buNone/>
            </a:pPr>
            <a:endParaRPr lang="en-US" dirty="0" smtClean="0"/>
          </a:p>
          <a:p>
            <a:r>
              <a:rPr lang="en-US" sz="2400" dirty="0" smtClean="0"/>
              <a:t>Rapid </a:t>
            </a:r>
            <a:r>
              <a:rPr lang="en-US" sz="2400" b="1" dirty="0">
                <a:solidFill>
                  <a:srgbClr val="FF0000"/>
                </a:solidFill>
              </a:rPr>
              <a:t>small</a:t>
            </a:r>
            <a:r>
              <a:rPr lang="en-US" sz="2400" dirty="0"/>
              <a:t> tests to check if idea works or not. </a:t>
            </a:r>
            <a:r>
              <a:rPr lang="en-US" sz="2400" b="1" i="1" dirty="0">
                <a:solidFill>
                  <a:srgbClr val="0070C0"/>
                </a:solidFill>
              </a:rPr>
              <a:t>Fail often, Fail fast</a:t>
            </a:r>
            <a:r>
              <a:rPr lang="en-US" sz="2400" b="1" dirty="0"/>
              <a:t>.</a:t>
            </a:r>
            <a:r>
              <a:rPr lang="en-US" sz="2400" dirty="0"/>
              <a:t> </a:t>
            </a:r>
          </a:p>
          <a:p>
            <a:r>
              <a:rPr lang="en-US" sz="2400" dirty="0"/>
              <a:t>A fun TED Talk on celebrating failure:</a:t>
            </a:r>
            <a:r>
              <a:rPr lang="en-US" sz="2400" b="1" dirty="0"/>
              <a:t> </a:t>
            </a:r>
            <a:r>
              <a:rPr lang="en-US" sz="2000" b="1" dirty="0"/>
              <a:t>https://www.ted.com/talks/astro_teller_the_unexpected_benefit_of_celebrating_failure</a:t>
            </a:r>
            <a:endParaRPr lang="en-US" sz="2400" dirty="0"/>
          </a:p>
        </p:txBody>
      </p:sp>
      <p:sp>
        <p:nvSpPr>
          <p:cNvPr id="4" name="Slide Number Placeholder 3"/>
          <p:cNvSpPr>
            <a:spLocks noGrp="1"/>
          </p:cNvSpPr>
          <p:nvPr>
            <p:ph type="sldNum" sz="quarter" idx="12"/>
          </p:nvPr>
        </p:nvSpPr>
        <p:spPr/>
        <p:txBody>
          <a:bodyPr/>
          <a:lstStyle/>
          <a:p>
            <a:fld id="{70A743B7-4783-42B4-A417-17CDBD9DB73F}" type="slidenum">
              <a:rPr lang="en-US" smtClean="0"/>
              <a:t>61</a:t>
            </a:fld>
            <a:endParaRPr lang="en-US" dirty="0"/>
          </a:p>
        </p:txBody>
      </p:sp>
      <p:sp>
        <p:nvSpPr>
          <p:cNvPr id="5" name="Oval 4"/>
          <p:cNvSpPr/>
          <p:nvPr/>
        </p:nvSpPr>
        <p:spPr>
          <a:xfrm>
            <a:off x="6045792" y="2545218"/>
            <a:ext cx="576506" cy="67253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gradFill>
                <a:gsLst>
                  <a:gs pos="21000">
                    <a:srgbClr val="53575C"/>
                  </a:gs>
                  <a:gs pos="88000">
                    <a:srgbClr val="C5C7CA"/>
                  </a:gs>
                </a:gsLst>
                <a:lin ang="5400000"/>
              </a:gradFill>
            </a:endParaRPr>
          </a:p>
        </p:txBody>
      </p:sp>
      <p:sp>
        <p:nvSpPr>
          <p:cNvPr id="6" name="Oval 5"/>
          <p:cNvSpPr/>
          <p:nvPr/>
        </p:nvSpPr>
        <p:spPr>
          <a:xfrm>
            <a:off x="6819556" y="2534892"/>
            <a:ext cx="517016" cy="64659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gradFill>
                <a:gsLst>
                  <a:gs pos="21000">
                    <a:srgbClr val="53575C"/>
                  </a:gs>
                  <a:gs pos="88000">
                    <a:srgbClr val="C5C7CA"/>
                  </a:gs>
                </a:gsLst>
                <a:lin ang="5400000"/>
              </a:gradFill>
            </a:endParaRPr>
          </a:p>
        </p:txBody>
      </p:sp>
      <p:cxnSp>
        <p:nvCxnSpPr>
          <p:cNvPr id="8" name="Straight Arrow Connector 7"/>
          <p:cNvCxnSpPr/>
          <p:nvPr/>
        </p:nvCxnSpPr>
        <p:spPr>
          <a:xfrm flipV="1">
            <a:off x="5747897" y="3181490"/>
            <a:ext cx="297895" cy="26800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011063" y="3100189"/>
            <a:ext cx="2159552" cy="646331"/>
          </a:xfrm>
          <a:prstGeom prst="rect">
            <a:avLst/>
          </a:prstGeom>
          <a:noFill/>
        </p:spPr>
        <p:txBody>
          <a:bodyPr wrap="square" rtlCol="0">
            <a:spAutoFit/>
          </a:bodyPr>
          <a:lstStyle/>
          <a:p>
            <a:r>
              <a:rPr lang="en-US" dirty="0"/>
              <a:t>This is </a:t>
            </a:r>
            <a:r>
              <a:rPr lang="en-US" dirty="0" smtClean="0"/>
              <a:t>where </a:t>
            </a:r>
            <a:r>
              <a:rPr lang="en-US" dirty="0"/>
              <a:t>you</a:t>
            </a:r>
          </a:p>
          <a:p>
            <a:r>
              <a:rPr lang="en-US" dirty="0"/>
              <a:t>get your </a:t>
            </a:r>
            <a:r>
              <a:rPr lang="en-US" dirty="0" smtClean="0"/>
              <a:t>denominator</a:t>
            </a:r>
            <a:endParaRPr lang="en-US" dirty="0"/>
          </a:p>
        </p:txBody>
      </p:sp>
      <p:sp>
        <p:nvSpPr>
          <p:cNvPr id="13" name="TextBox 12"/>
          <p:cNvSpPr txBox="1"/>
          <p:nvPr/>
        </p:nvSpPr>
        <p:spPr>
          <a:xfrm>
            <a:off x="6518030" y="3236793"/>
            <a:ext cx="2189285" cy="646331"/>
          </a:xfrm>
          <a:prstGeom prst="rect">
            <a:avLst/>
          </a:prstGeom>
          <a:noFill/>
        </p:spPr>
        <p:txBody>
          <a:bodyPr wrap="square" rtlCol="0">
            <a:spAutoFit/>
          </a:bodyPr>
          <a:lstStyle/>
          <a:p>
            <a:r>
              <a:rPr lang="en-US" dirty="0"/>
              <a:t>Use this to figure out </a:t>
            </a:r>
            <a:r>
              <a:rPr lang="en-US" dirty="0" smtClean="0"/>
              <a:t>your numerator</a:t>
            </a:r>
            <a:endParaRPr lang="en-US" dirty="0"/>
          </a:p>
        </p:txBody>
      </p:sp>
      <p:cxnSp>
        <p:nvCxnSpPr>
          <p:cNvPr id="14" name="Straight Arrow Connector 13"/>
          <p:cNvCxnSpPr/>
          <p:nvPr/>
        </p:nvCxnSpPr>
        <p:spPr>
          <a:xfrm flipH="1" flipV="1">
            <a:off x="7461394" y="3124077"/>
            <a:ext cx="258494" cy="18148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88534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3900" y="461812"/>
            <a:ext cx="7772400" cy="1143000"/>
          </a:xfrm>
        </p:spPr>
        <p:txBody>
          <a:bodyPr/>
          <a:lstStyle/>
          <a:p>
            <a:r>
              <a:rPr lang="en-US" b="1" dirty="0"/>
              <a:t>Sample Run Chart</a:t>
            </a:r>
          </a:p>
        </p:txBody>
      </p:sp>
      <p:sp>
        <p:nvSpPr>
          <p:cNvPr id="4" name="Slide Number Placeholder 3"/>
          <p:cNvSpPr>
            <a:spLocks noGrp="1"/>
          </p:cNvSpPr>
          <p:nvPr>
            <p:ph type="sldNum" sz="quarter" idx="12"/>
          </p:nvPr>
        </p:nvSpPr>
        <p:spPr/>
        <p:txBody>
          <a:bodyPr/>
          <a:lstStyle/>
          <a:p>
            <a:fld id="{70A743B7-4783-42B4-A417-17CDBD9DB73F}" type="slidenum">
              <a:rPr lang="en-US" smtClean="0"/>
              <a:t>62</a:t>
            </a:fld>
            <a:endParaRPr lang="en-US"/>
          </a:p>
        </p:txBody>
      </p:sp>
      <p:pic>
        <p:nvPicPr>
          <p:cNvPr id="5" name="Picture 4"/>
          <p:cNvPicPr>
            <a:picLocks noChangeAspect="1"/>
          </p:cNvPicPr>
          <p:nvPr/>
        </p:nvPicPr>
        <p:blipFill>
          <a:blip r:embed="rId3"/>
          <a:stretch>
            <a:fillRect/>
          </a:stretch>
        </p:blipFill>
        <p:spPr>
          <a:xfrm>
            <a:off x="723900" y="1780841"/>
            <a:ext cx="7740001" cy="4009334"/>
          </a:xfrm>
          <a:prstGeom prst="rect">
            <a:avLst/>
          </a:prstGeom>
        </p:spPr>
      </p:pic>
    </p:spTree>
    <p:extLst>
      <p:ext uri="{BB962C8B-B14F-4D97-AF65-F5344CB8AC3E}">
        <p14:creationId xmlns:p14="http://schemas.microsoft.com/office/powerpoint/2010/main" val="143522735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Hierarchy of Sustaining Change</a:t>
            </a:r>
          </a:p>
        </p:txBody>
      </p:sp>
      <p:sp>
        <p:nvSpPr>
          <p:cNvPr id="4" name="Slide Number Placeholder 3"/>
          <p:cNvSpPr>
            <a:spLocks noGrp="1"/>
          </p:cNvSpPr>
          <p:nvPr>
            <p:ph type="sldNum" sz="quarter" idx="12"/>
          </p:nvPr>
        </p:nvSpPr>
        <p:spPr/>
        <p:txBody>
          <a:bodyPr/>
          <a:lstStyle/>
          <a:p>
            <a:fld id="{70A743B7-4783-42B4-A417-17CDBD9DB73F}" type="slidenum">
              <a:rPr lang="en-US" smtClean="0"/>
              <a:t>63</a:t>
            </a:fld>
            <a:endParaRPr lang="en-US"/>
          </a:p>
        </p:txBody>
      </p:sp>
      <p:grpSp>
        <p:nvGrpSpPr>
          <p:cNvPr id="5" name="Group 21"/>
          <p:cNvGrpSpPr>
            <a:grpSpLocks/>
          </p:cNvGrpSpPr>
          <p:nvPr/>
        </p:nvGrpSpPr>
        <p:grpSpPr bwMode="auto">
          <a:xfrm>
            <a:off x="814754" y="1606062"/>
            <a:ext cx="6324600" cy="4656138"/>
            <a:chOff x="2133600" y="1676400"/>
            <a:chExt cx="6324600" cy="4656931"/>
          </a:xfrm>
        </p:grpSpPr>
        <p:sp>
          <p:nvSpPr>
            <p:cNvPr id="6" name="Line 2"/>
            <p:cNvSpPr>
              <a:spLocks noChangeShapeType="1"/>
            </p:cNvSpPr>
            <p:nvPr/>
          </p:nvSpPr>
          <p:spPr bwMode="auto">
            <a:xfrm>
              <a:off x="3043238" y="4497388"/>
              <a:ext cx="31242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AutoShape 5"/>
            <p:cNvSpPr>
              <a:spLocks noChangeAspect="1" noChangeArrowheads="1"/>
            </p:cNvSpPr>
            <p:nvPr/>
          </p:nvSpPr>
          <p:spPr bwMode="auto">
            <a:xfrm>
              <a:off x="2133600" y="1739900"/>
              <a:ext cx="4652963" cy="4051300"/>
            </a:xfrm>
            <a:prstGeom prst="triangle">
              <a:avLst>
                <a:gd name="adj" fmla="val 50000"/>
              </a:avLst>
            </a:prstGeom>
            <a:noFill/>
            <a:ln w="38100">
              <a:solidFill>
                <a:srgbClr val="97B49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folHlink"/>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folHlink"/>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3600" b="0"/>
            </a:p>
          </p:txBody>
        </p:sp>
        <p:sp>
          <p:nvSpPr>
            <p:cNvPr id="8" name="Rectangle 6"/>
            <p:cNvSpPr>
              <a:spLocks noChangeAspect="1" noChangeArrowheads="1"/>
            </p:cNvSpPr>
            <p:nvPr/>
          </p:nvSpPr>
          <p:spPr bwMode="auto">
            <a:xfrm>
              <a:off x="2133600" y="5858587"/>
              <a:ext cx="4652963" cy="474744"/>
            </a:xfrm>
            <a:prstGeom prst="rect">
              <a:avLst/>
            </a:prstGeom>
            <a:solidFill>
              <a:schemeClr val="hlink"/>
            </a:solidFill>
            <a:ln w="9525">
              <a:solidFill>
                <a:schemeClr val="tx1"/>
              </a:solidFill>
              <a:miter lim="800000"/>
              <a:headEnd/>
              <a:tailEnd/>
            </a:ln>
            <a:effectLst/>
          </p:spPr>
          <p:txBody>
            <a:bodyPr wrap="none" anchor="ctr"/>
            <a:lstStyle/>
            <a:p>
              <a:pPr algn="ctr" eaLnBrk="1" hangingPunct="1">
                <a:defRPr/>
              </a:pPr>
              <a:r>
                <a:rPr lang="en-US" dirty="0">
                  <a:effectLst>
                    <a:outerShdw blurRad="38100" dist="38100" dir="2700000" algn="tl">
                      <a:srgbClr val="FFFFFF"/>
                    </a:outerShdw>
                  </a:effectLst>
                  <a:latin typeface="Arial" charset="0"/>
                  <a:cs typeface="Arial" charset="0"/>
                </a:rPr>
                <a:t> </a:t>
              </a:r>
              <a:r>
                <a:rPr lang="en-US" dirty="0">
                  <a:solidFill>
                    <a:schemeClr val="bg1">
                      <a:lumMod val="50000"/>
                    </a:schemeClr>
                  </a:solidFill>
                  <a:effectLst>
                    <a:outerShdw blurRad="38100" dist="38100" dir="2700000" algn="tl">
                      <a:srgbClr val="FFFFFF"/>
                    </a:outerShdw>
                  </a:effectLst>
                  <a:latin typeface="Arial" charset="0"/>
                  <a:cs typeface="Arial" charset="0"/>
                </a:rPr>
                <a:t>  </a:t>
              </a:r>
              <a:r>
                <a:rPr lang="en-US" dirty="0">
                  <a:solidFill>
                    <a:schemeClr val="tx1">
                      <a:lumMod val="75000"/>
                      <a:lumOff val="25000"/>
                    </a:schemeClr>
                  </a:solidFill>
                  <a:latin typeface="Arial" charset="0"/>
                  <a:cs typeface="Arial" charset="0"/>
                </a:rPr>
                <a:t>Standardization &amp; Simplification</a:t>
              </a:r>
            </a:p>
          </p:txBody>
        </p:sp>
        <p:sp>
          <p:nvSpPr>
            <p:cNvPr id="9" name="Line 7"/>
            <p:cNvSpPr>
              <a:spLocks noChangeAspect="1" noChangeShapeType="1"/>
            </p:cNvSpPr>
            <p:nvPr/>
          </p:nvSpPr>
          <p:spPr bwMode="auto">
            <a:xfrm>
              <a:off x="3576638" y="3354388"/>
              <a:ext cx="1752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8"/>
            <p:cNvSpPr>
              <a:spLocks noChangeAspect="1" noChangeShapeType="1"/>
            </p:cNvSpPr>
            <p:nvPr/>
          </p:nvSpPr>
          <p:spPr bwMode="auto">
            <a:xfrm>
              <a:off x="2890838" y="4497388"/>
              <a:ext cx="3124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9"/>
            <p:cNvSpPr>
              <a:spLocks noChangeAspect="1" noChangeShapeType="1"/>
            </p:cNvSpPr>
            <p:nvPr/>
          </p:nvSpPr>
          <p:spPr bwMode="auto">
            <a:xfrm>
              <a:off x="2433638" y="5335588"/>
              <a:ext cx="403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Text Box 10"/>
            <p:cNvSpPr txBox="1">
              <a:spLocks noChangeAspect="1" noChangeArrowheads="1"/>
            </p:cNvSpPr>
            <p:nvPr/>
          </p:nvSpPr>
          <p:spPr bwMode="auto">
            <a:xfrm>
              <a:off x="3886200" y="2514743"/>
              <a:ext cx="1143000" cy="738314"/>
            </a:xfrm>
            <a:prstGeom prst="rect">
              <a:avLst/>
            </a:prstGeom>
            <a:noFill/>
            <a:ln w="9525">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Policies, </a:t>
              </a:r>
            </a:p>
            <a:p>
              <a:pPr algn="ctr" eaLnBrk="1" hangingPunct="1">
                <a:defRPr/>
              </a:pPr>
              <a:r>
                <a:rPr lang="en-US" sz="1400" b="0" dirty="0">
                  <a:solidFill>
                    <a:schemeClr val="tx1">
                      <a:lumMod val="75000"/>
                      <a:lumOff val="25000"/>
                    </a:schemeClr>
                  </a:solidFill>
                  <a:latin typeface="Arial" charset="0"/>
                  <a:cs typeface="Arial" charset="0"/>
                </a:rPr>
                <a:t>training, </a:t>
              </a:r>
            </a:p>
            <a:p>
              <a:pPr algn="ctr" eaLnBrk="1" hangingPunct="1">
                <a:defRPr/>
              </a:pPr>
              <a:r>
                <a:rPr lang="en-US" sz="1400" b="0" dirty="0">
                  <a:solidFill>
                    <a:schemeClr val="tx1">
                      <a:lumMod val="75000"/>
                      <a:lumOff val="25000"/>
                    </a:schemeClr>
                  </a:solidFill>
                  <a:latin typeface="Arial" charset="0"/>
                  <a:cs typeface="Arial" charset="0"/>
                </a:rPr>
                <a:t>inspection</a:t>
              </a:r>
            </a:p>
          </p:txBody>
        </p:sp>
        <p:sp>
          <p:nvSpPr>
            <p:cNvPr id="13" name="Text Box 11"/>
            <p:cNvSpPr txBox="1">
              <a:spLocks noChangeAspect="1" noChangeArrowheads="1"/>
            </p:cNvSpPr>
            <p:nvPr/>
          </p:nvSpPr>
          <p:spPr bwMode="auto">
            <a:xfrm>
              <a:off x="3352800" y="3429298"/>
              <a:ext cx="2286000" cy="522377"/>
            </a:xfrm>
            <a:prstGeom prst="rect">
              <a:avLst/>
            </a:prstGeom>
            <a:noFill/>
            <a:ln w="9525" algn="ctr">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Minimize</a:t>
              </a:r>
            </a:p>
            <a:p>
              <a:pPr algn="ctr" eaLnBrk="1" hangingPunct="1">
                <a:defRPr/>
              </a:pPr>
              <a:r>
                <a:rPr lang="en-US" sz="1400" b="0" dirty="0">
                  <a:solidFill>
                    <a:schemeClr val="tx1">
                      <a:lumMod val="75000"/>
                      <a:lumOff val="25000"/>
                    </a:schemeClr>
                  </a:solidFill>
                  <a:latin typeface="Arial" charset="0"/>
                  <a:cs typeface="Arial" charset="0"/>
                </a:rPr>
                <a:t>consequences of errors</a:t>
              </a:r>
            </a:p>
          </p:txBody>
        </p:sp>
        <p:sp>
          <p:nvSpPr>
            <p:cNvPr id="14" name="Text Box 12"/>
            <p:cNvSpPr txBox="1">
              <a:spLocks noChangeAspect="1" noChangeArrowheads="1"/>
            </p:cNvSpPr>
            <p:nvPr/>
          </p:nvSpPr>
          <p:spPr bwMode="auto">
            <a:xfrm>
              <a:off x="2819400" y="4572493"/>
              <a:ext cx="3200400" cy="304852"/>
            </a:xfrm>
            <a:prstGeom prst="rect">
              <a:avLst/>
            </a:prstGeom>
            <a:noFill/>
            <a:ln w="9525">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Make it easy to do the right thing</a:t>
              </a:r>
            </a:p>
          </p:txBody>
        </p:sp>
        <p:sp>
          <p:nvSpPr>
            <p:cNvPr id="15" name="Text Box 13"/>
            <p:cNvSpPr txBox="1">
              <a:spLocks noChangeAspect="1" noChangeArrowheads="1"/>
            </p:cNvSpPr>
            <p:nvPr/>
          </p:nvSpPr>
          <p:spPr bwMode="auto">
            <a:xfrm>
              <a:off x="2667000" y="4953558"/>
              <a:ext cx="3581400" cy="304852"/>
            </a:xfrm>
            <a:prstGeom prst="rect">
              <a:avLst/>
            </a:prstGeom>
            <a:noFill/>
            <a:ln w="9525">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Make it hard to do the wrong thing</a:t>
              </a:r>
              <a:r>
                <a:rPr lang="en-US" sz="1400" dirty="0">
                  <a:solidFill>
                    <a:schemeClr val="tx1">
                      <a:lumMod val="75000"/>
                      <a:lumOff val="25000"/>
                    </a:schemeClr>
                  </a:solidFill>
                  <a:latin typeface="Arial" charset="0"/>
                  <a:cs typeface="Arial" charset="0"/>
                </a:rPr>
                <a:t> </a:t>
              </a:r>
            </a:p>
          </p:txBody>
        </p:sp>
        <p:sp>
          <p:nvSpPr>
            <p:cNvPr id="16" name="Text Box 14"/>
            <p:cNvSpPr txBox="1">
              <a:spLocks noChangeAspect="1" noChangeArrowheads="1"/>
            </p:cNvSpPr>
            <p:nvPr/>
          </p:nvSpPr>
          <p:spPr bwMode="auto">
            <a:xfrm>
              <a:off x="2362200" y="5410836"/>
              <a:ext cx="4114800" cy="304852"/>
            </a:xfrm>
            <a:prstGeom prst="rect">
              <a:avLst/>
            </a:prstGeom>
            <a:noFill/>
            <a:ln w="9525">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Eliminate opportunity for error</a:t>
              </a:r>
              <a:endParaRPr lang="en-US" sz="1400" dirty="0">
                <a:solidFill>
                  <a:schemeClr val="tx1">
                    <a:lumMod val="75000"/>
                    <a:lumOff val="25000"/>
                  </a:schemeClr>
                </a:solidFill>
                <a:latin typeface="Arial" charset="0"/>
                <a:cs typeface="Arial" charset="0"/>
              </a:endParaRPr>
            </a:p>
          </p:txBody>
        </p:sp>
        <p:sp>
          <p:nvSpPr>
            <p:cNvPr id="17" name="Line 20"/>
            <p:cNvSpPr>
              <a:spLocks noChangeAspect="1" noChangeShapeType="1"/>
            </p:cNvSpPr>
            <p:nvPr/>
          </p:nvSpPr>
          <p:spPr bwMode="auto">
            <a:xfrm>
              <a:off x="2662238" y="4878933"/>
              <a:ext cx="3581400" cy="0"/>
            </a:xfrm>
            <a:prstGeom prst="line">
              <a:avLst/>
            </a:prstGeom>
            <a:noFill/>
            <a:ln w="9525">
              <a:solidFill>
                <a:schemeClr val="tx1"/>
              </a:solidFill>
              <a:round/>
              <a:headEnd/>
              <a:tailEnd/>
            </a:ln>
          </p:spPr>
          <p:txBody>
            <a:bodyPr/>
            <a:lstStyle/>
            <a:p>
              <a:pPr eaLnBrk="1" hangingPunct="1">
                <a:defRPr/>
              </a:pPr>
              <a:endParaRPr lang="en-US" dirty="0">
                <a:solidFill>
                  <a:schemeClr val="tx1">
                    <a:lumMod val="75000"/>
                    <a:lumOff val="25000"/>
                  </a:schemeClr>
                </a:solidFill>
                <a:latin typeface="Arial" charset="0"/>
                <a:cs typeface="Arial" charset="0"/>
              </a:endParaRPr>
            </a:p>
          </p:txBody>
        </p:sp>
        <p:sp>
          <p:nvSpPr>
            <p:cNvPr id="18" name="Line 23"/>
            <p:cNvSpPr>
              <a:spLocks noChangeAspect="1" noChangeShapeType="1"/>
            </p:cNvSpPr>
            <p:nvPr/>
          </p:nvSpPr>
          <p:spPr bwMode="auto">
            <a:xfrm>
              <a:off x="3195638" y="3963988"/>
              <a:ext cx="2514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Text Box 24"/>
            <p:cNvSpPr txBox="1">
              <a:spLocks noChangeAspect="1" noChangeArrowheads="1"/>
            </p:cNvSpPr>
            <p:nvPr/>
          </p:nvSpPr>
          <p:spPr bwMode="auto">
            <a:xfrm>
              <a:off x="2971800" y="4115215"/>
              <a:ext cx="2971800" cy="304852"/>
            </a:xfrm>
            <a:prstGeom prst="rect">
              <a:avLst/>
            </a:prstGeom>
            <a:noFill/>
            <a:ln w="9525">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Make errors visible</a:t>
              </a:r>
            </a:p>
          </p:txBody>
        </p:sp>
        <p:sp>
          <p:nvSpPr>
            <p:cNvPr id="20" name="Text Box 28"/>
            <p:cNvSpPr txBox="1">
              <a:spLocks noChangeArrowheads="1"/>
            </p:cNvSpPr>
            <p:nvPr/>
          </p:nvSpPr>
          <p:spPr bwMode="auto">
            <a:xfrm>
              <a:off x="4953000" y="1676400"/>
              <a:ext cx="1477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folHlink"/>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folHlink"/>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1800">
                  <a:solidFill>
                    <a:srgbClr val="97B49D"/>
                  </a:solidFill>
                </a:rPr>
                <a:t>Weakest</a:t>
              </a:r>
            </a:p>
          </p:txBody>
        </p:sp>
        <p:sp>
          <p:nvSpPr>
            <p:cNvPr id="21" name="Text Box 29"/>
            <p:cNvSpPr txBox="1">
              <a:spLocks noChangeArrowheads="1"/>
            </p:cNvSpPr>
            <p:nvPr/>
          </p:nvSpPr>
          <p:spPr bwMode="auto">
            <a:xfrm>
              <a:off x="7010400" y="5334000"/>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folHlink"/>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folHlink"/>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1800">
                  <a:solidFill>
                    <a:srgbClr val="97B49D"/>
                  </a:solidFill>
                </a:rPr>
                <a:t>Strongest</a:t>
              </a:r>
            </a:p>
          </p:txBody>
        </p:sp>
        <p:sp>
          <p:nvSpPr>
            <p:cNvPr id="22" name="Line 20"/>
            <p:cNvSpPr>
              <a:spLocks noChangeShapeType="1"/>
            </p:cNvSpPr>
            <p:nvPr/>
          </p:nvSpPr>
          <p:spPr bwMode="auto">
            <a:xfrm>
              <a:off x="5105400" y="1981200"/>
              <a:ext cx="1981200" cy="3429000"/>
            </a:xfrm>
            <a:prstGeom prst="line">
              <a:avLst/>
            </a:prstGeom>
            <a:noFill/>
            <a:ln w="38100">
              <a:solidFill>
                <a:srgbClr val="97B49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3" name="TextBox 1"/>
          <p:cNvSpPr txBox="1">
            <a:spLocks noChangeArrowheads="1"/>
          </p:cNvSpPr>
          <p:nvPr/>
        </p:nvSpPr>
        <p:spPr bwMode="auto">
          <a:xfrm>
            <a:off x="4696192" y="6329576"/>
            <a:ext cx="3048000" cy="277813"/>
          </a:xfrm>
          <a:prstGeom prst="rect">
            <a:avLst/>
          </a:prstGeom>
          <a:noFill/>
          <a:ln w="9525">
            <a:noFill/>
            <a:miter lim="800000"/>
            <a:headEnd/>
            <a:tailEnd/>
          </a:ln>
        </p:spPr>
        <p:txBody>
          <a:bodyPr>
            <a:spAutoFit/>
          </a:bodyPr>
          <a:lstStyle/>
          <a:p>
            <a:pPr eaLnBrk="1" hangingPunct="1">
              <a:defRPr/>
            </a:pPr>
            <a:r>
              <a:rPr lang="en-US" sz="1200" b="0" dirty="0">
                <a:solidFill>
                  <a:schemeClr val="bg1">
                    <a:lumMod val="50000"/>
                  </a:schemeClr>
                </a:solidFill>
                <a:latin typeface="Arial" charset="0"/>
                <a:cs typeface="Arial" charset="0"/>
              </a:rPr>
              <a:t>Doug Bonacum, Kaiser Permanente</a:t>
            </a:r>
            <a:r>
              <a:rPr lang="en-US" sz="1200" b="0" dirty="0">
                <a:latin typeface="Arial" charset="0"/>
                <a:cs typeface="Arial" charset="0"/>
              </a:rPr>
              <a:t> </a:t>
            </a:r>
          </a:p>
        </p:txBody>
      </p:sp>
      <p:sp>
        <p:nvSpPr>
          <p:cNvPr id="24" name="TextBox 23"/>
          <p:cNvSpPr txBox="1"/>
          <p:nvPr/>
        </p:nvSpPr>
        <p:spPr>
          <a:xfrm>
            <a:off x="5112117" y="2692931"/>
            <a:ext cx="3420208" cy="1569660"/>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ASK: does the change depend on well meaning person or well designed system?</a:t>
            </a:r>
          </a:p>
        </p:txBody>
      </p:sp>
    </p:spTree>
    <p:extLst>
      <p:ext uri="{BB962C8B-B14F-4D97-AF65-F5344CB8AC3E}">
        <p14:creationId xmlns:p14="http://schemas.microsoft.com/office/powerpoint/2010/main" val="25574203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Improving - Tricks of the Trade</a:t>
            </a:r>
            <a:endParaRPr lang="en-US" sz="4000" b="1" dirty="0"/>
          </a:p>
        </p:txBody>
      </p:sp>
      <p:sp>
        <p:nvSpPr>
          <p:cNvPr id="3" name="Content Placeholder 2"/>
          <p:cNvSpPr>
            <a:spLocks noGrp="1"/>
          </p:cNvSpPr>
          <p:nvPr>
            <p:ph sz="half" idx="1"/>
          </p:nvPr>
        </p:nvSpPr>
        <p:spPr>
          <a:xfrm>
            <a:off x="838200" y="1981200"/>
            <a:ext cx="7620000" cy="3867150"/>
          </a:xfrm>
        </p:spPr>
        <p:txBody>
          <a:bodyPr/>
          <a:lstStyle/>
          <a:p>
            <a:pPr marL="57150" indent="0">
              <a:buNone/>
            </a:pPr>
            <a:r>
              <a:rPr lang="en-US" sz="3000" dirty="0"/>
              <a:t>Don’t drive yourself crazy with work-arounds</a:t>
            </a:r>
          </a:p>
          <a:p>
            <a:pPr lvl="1">
              <a:buFont typeface="Wingdings" panose="05000000000000000000" pitchFamily="2" charset="2"/>
              <a:buChar char="§"/>
            </a:pPr>
            <a:r>
              <a:rPr lang="en-US" sz="2800" dirty="0" smtClean="0"/>
              <a:t>Test </a:t>
            </a:r>
            <a:r>
              <a:rPr lang="en-US" sz="2800" dirty="0"/>
              <a:t>small – very small – one patient/one hour </a:t>
            </a:r>
          </a:p>
          <a:p>
            <a:pPr lvl="1">
              <a:buFont typeface="Wingdings" panose="05000000000000000000" pitchFamily="2" charset="2"/>
              <a:buChar char="§"/>
            </a:pPr>
            <a:r>
              <a:rPr lang="en-US" sz="2800" dirty="0"/>
              <a:t>S</a:t>
            </a:r>
            <a:r>
              <a:rPr lang="en-US" sz="2800" dirty="0" smtClean="0"/>
              <a:t>ee </a:t>
            </a:r>
            <a:r>
              <a:rPr lang="en-US" sz="2800" dirty="0"/>
              <a:t>what happens  - measure</a:t>
            </a:r>
          </a:p>
          <a:p>
            <a:pPr lvl="1">
              <a:buFont typeface="Wingdings" panose="05000000000000000000" pitchFamily="2" charset="2"/>
              <a:buChar char="§"/>
            </a:pPr>
            <a:r>
              <a:rPr lang="en-US" sz="2800" dirty="0"/>
              <a:t>Test again, measure </a:t>
            </a:r>
            <a:r>
              <a:rPr lang="en-US" sz="2800" dirty="0" smtClean="0"/>
              <a:t>again</a:t>
            </a:r>
          </a:p>
          <a:p>
            <a:pPr lvl="1">
              <a:buFont typeface="Wingdings" panose="05000000000000000000" pitchFamily="2" charset="2"/>
              <a:buChar char="§"/>
            </a:pPr>
            <a:r>
              <a:rPr lang="en-US" sz="2800" dirty="0" smtClean="0"/>
              <a:t>Implement </a:t>
            </a:r>
            <a:r>
              <a:rPr lang="en-US" sz="2800" dirty="0"/>
              <a:t>change – or if it fails try something else </a:t>
            </a:r>
          </a:p>
          <a:p>
            <a:pPr lvl="1">
              <a:buFont typeface="Wingdings" panose="05000000000000000000" pitchFamily="2" charset="2"/>
              <a:buChar char="§"/>
            </a:pPr>
            <a:r>
              <a:rPr lang="en-US" sz="2800" dirty="0"/>
              <a:t>Celebrate and share success </a:t>
            </a:r>
          </a:p>
          <a:p>
            <a:endParaRPr lang="en-US" dirty="0"/>
          </a:p>
        </p:txBody>
      </p:sp>
      <p:sp>
        <p:nvSpPr>
          <p:cNvPr id="5" name="Slide Number Placeholder 4"/>
          <p:cNvSpPr>
            <a:spLocks noGrp="1"/>
          </p:cNvSpPr>
          <p:nvPr>
            <p:ph type="sldNum" sz="quarter" idx="12"/>
          </p:nvPr>
        </p:nvSpPr>
        <p:spPr/>
        <p:txBody>
          <a:bodyPr/>
          <a:lstStyle/>
          <a:p>
            <a:fld id="{943C1326-3102-4DE4-A603-9A87FC98AAD2}" type="slidenum">
              <a:rPr lang="en-US" altLang="en-US" smtClean="0">
                <a:solidFill>
                  <a:srgbClr val="000000"/>
                </a:solidFill>
              </a:rPr>
              <a:pPr/>
              <a:t>64</a:t>
            </a:fld>
            <a:endParaRPr lang="en-US" altLang="en-US">
              <a:solidFill>
                <a:srgbClr val="000000"/>
              </a:solidFill>
            </a:endParaRPr>
          </a:p>
        </p:txBody>
      </p:sp>
    </p:spTree>
    <p:extLst>
      <p:ext uri="{BB962C8B-B14F-4D97-AF65-F5344CB8AC3E}">
        <p14:creationId xmlns:p14="http://schemas.microsoft.com/office/powerpoint/2010/main" val="8575779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3900" y="110029"/>
            <a:ext cx="7772400" cy="1500187"/>
          </a:xfrm>
        </p:spPr>
        <p:txBody>
          <a:bodyPr/>
          <a:lstStyle/>
          <a:p>
            <a:pPr algn="ctr"/>
            <a:r>
              <a:rPr lang="en-US" sz="4000" b="1" u="sng" dirty="0" smtClean="0"/>
              <a:t>Appendix – Tools &amp; Resources</a:t>
            </a:r>
            <a:endParaRPr lang="en-US" sz="4000" b="1" u="sng" dirty="0"/>
          </a:p>
          <a:p>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65</a:t>
            </a:fld>
            <a:endParaRPr lang="en-US"/>
          </a:p>
        </p:txBody>
      </p:sp>
      <p:sp>
        <p:nvSpPr>
          <p:cNvPr id="6" name="TextBox 5"/>
          <p:cNvSpPr txBox="1"/>
          <p:nvPr/>
        </p:nvSpPr>
        <p:spPr>
          <a:xfrm>
            <a:off x="723900" y="2047741"/>
            <a:ext cx="6040191" cy="3062377"/>
          </a:xfrm>
          <a:prstGeom prst="rect">
            <a:avLst/>
          </a:prstGeom>
          <a:noFill/>
        </p:spPr>
        <p:txBody>
          <a:bodyPr wrap="square" rtlCol="0">
            <a:spAutoFit/>
          </a:bodyPr>
          <a:lstStyle/>
          <a:p>
            <a:pPr>
              <a:spcAft>
                <a:spcPts val="600"/>
              </a:spcAft>
            </a:pPr>
            <a:r>
              <a:rPr lang="en-US" sz="2800" dirty="0" smtClean="0"/>
              <a:t>Patient Engagement Improvement Tools</a:t>
            </a:r>
          </a:p>
          <a:p>
            <a:pPr>
              <a:spcAft>
                <a:spcPts val="600"/>
              </a:spcAft>
            </a:pPr>
            <a:r>
              <a:rPr lang="en-US" sz="2800" dirty="0" smtClean="0"/>
              <a:t>Sample PDSA Form</a:t>
            </a:r>
          </a:p>
          <a:p>
            <a:pPr>
              <a:spcAft>
                <a:spcPts val="600"/>
              </a:spcAft>
            </a:pPr>
            <a:r>
              <a:rPr lang="en-US" sz="2800" dirty="0" smtClean="0"/>
              <a:t>Blank PDSA Form</a:t>
            </a:r>
          </a:p>
          <a:p>
            <a:pPr>
              <a:spcAft>
                <a:spcPts val="600"/>
              </a:spcAft>
            </a:pPr>
            <a:r>
              <a:rPr lang="en-US" sz="2800" dirty="0" smtClean="0"/>
              <a:t>Sample Driver Diagram</a:t>
            </a:r>
          </a:p>
          <a:p>
            <a:pPr>
              <a:spcAft>
                <a:spcPts val="600"/>
              </a:spcAft>
            </a:pPr>
            <a:r>
              <a:rPr lang="en-US" sz="2800" dirty="0" smtClean="0"/>
              <a:t>Blank Driver Diagram</a:t>
            </a:r>
          </a:p>
          <a:p>
            <a:pPr>
              <a:spcAft>
                <a:spcPts val="600"/>
              </a:spcAft>
            </a:pPr>
            <a:r>
              <a:rPr lang="en-US" sz="2800" dirty="0" smtClean="0"/>
              <a:t>Videos</a:t>
            </a:r>
            <a:endParaRPr lang="en-US" dirty="0"/>
          </a:p>
        </p:txBody>
      </p:sp>
    </p:spTree>
    <p:extLst>
      <p:ext uri="{BB962C8B-B14F-4D97-AF65-F5344CB8AC3E}">
        <p14:creationId xmlns:p14="http://schemas.microsoft.com/office/powerpoint/2010/main" val="92759272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Patient Engagement Improvement </a:t>
            </a:r>
            <a:r>
              <a:rPr lang="en-US" b="1" dirty="0"/>
              <a:t>Tools</a:t>
            </a: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
            </a:pPr>
            <a:r>
              <a:rPr lang="en-US" dirty="0"/>
              <a:t>Patient Question Tool: On a scale of 1 to 10, 10 being the most likely, ask -</a:t>
            </a:r>
          </a:p>
          <a:p>
            <a:pPr lvl="1">
              <a:buFont typeface="Wingdings" panose="05000000000000000000" pitchFamily="2" charset="2"/>
              <a:buChar char="§"/>
            </a:pPr>
            <a:r>
              <a:rPr lang="en-US" i="1" dirty="0"/>
              <a:t>How important do you think it is to complete XYZ?</a:t>
            </a:r>
          </a:p>
          <a:p>
            <a:pPr lvl="1">
              <a:buFont typeface="Wingdings" panose="05000000000000000000" pitchFamily="2" charset="2"/>
              <a:buChar char="§"/>
            </a:pPr>
            <a:r>
              <a:rPr lang="en-US" i="1" dirty="0"/>
              <a:t>How likely are you going to complete the appointment/test?</a:t>
            </a:r>
          </a:p>
          <a:p>
            <a:pPr lvl="1">
              <a:buFont typeface="Wingdings" panose="05000000000000000000" pitchFamily="2" charset="2"/>
              <a:buChar char="§"/>
            </a:pPr>
            <a:r>
              <a:rPr lang="en-US" i="1" dirty="0"/>
              <a:t>What would make it a 10?</a:t>
            </a:r>
          </a:p>
          <a:p>
            <a:pPr lvl="2">
              <a:buFont typeface="Wingdings" panose="05000000000000000000" pitchFamily="2" charset="2"/>
              <a:buChar char="§"/>
            </a:pPr>
            <a:endParaRPr lang="en-US" sz="1100" i="1" dirty="0"/>
          </a:p>
          <a:p>
            <a:pPr>
              <a:buFont typeface="Wingdings" panose="05000000000000000000" pitchFamily="2" charset="2"/>
              <a:buChar char="§"/>
            </a:pPr>
            <a:r>
              <a:rPr lang="en-US" dirty="0"/>
              <a:t>Teach back: ask the patient –</a:t>
            </a:r>
          </a:p>
          <a:p>
            <a:pPr lvl="1">
              <a:buFont typeface="Wingdings" panose="05000000000000000000" pitchFamily="2" charset="2"/>
              <a:buChar char="§"/>
            </a:pPr>
            <a:r>
              <a:rPr lang="en-US" i="1" dirty="0"/>
              <a:t>“We went through quite a bit of information today.  Just so I know I was clear, can you tell me how you will do this test when you get home?”</a:t>
            </a:r>
          </a:p>
          <a:p>
            <a:pPr marL="0" indent="0">
              <a:buNone/>
            </a:pPr>
            <a:endParaRPr lang="en-US" dirty="0"/>
          </a:p>
          <a:p>
            <a:pPr marL="0" indent="0">
              <a:buNone/>
            </a:pPr>
            <a:r>
              <a:rPr lang="en-US" b="1" dirty="0"/>
              <a:t>Open-ended questions</a:t>
            </a:r>
          </a:p>
        </p:txBody>
      </p:sp>
      <p:sp>
        <p:nvSpPr>
          <p:cNvPr id="4" name="Slide Number Placeholder 3"/>
          <p:cNvSpPr>
            <a:spLocks noGrp="1"/>
          </p:cNvSpPr>
          <p:nvPr>
            <p:ph type="sldNum" sz="quarter" idx="12"/>
          </p:nvPr>
        </p:nvSpPr>
        <p:spPr/>
        <p:txBody>
          <a:bodyPr/>
          <a:lstStyle/>
          <a:p>
            <a:fld id="{70A743B7-4783-42B4-A417-17CDBD9DB73F}" type="slidenum">
              <a:rPr lang="en-US" smtClean="0"/>
              <a:t>66</a:t>
            </a:fld>
            <a:endParaRPr lang="en-US"/>
          </a:p>
        </p:txBody>
      </p:sp>
    </p:spTree>
    <p:extLst>
      <p:ext uri="{BB962C8B-B14F-4D97-AF65-F5344CB8AC3E}">
        <p14:creationId xmlns:p14="http://schemas.microsoft.com/office/powerpoint/2010/main" val="422299603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7124" y="452845"/>
            <a:ext cx="5902682" cy="769441"/>
          </a:xfrm>
          <a:prstGeom prst="rect">
            <a:avLst/>
          </a:prstGeom>
          <a:noFill/>
        </p:spPr>
        <p:txBody>
          <a:bodyPr wrap="square" rtlCol="0">
            <a:spAutoFit/>
          </a:bodyPr>
          <a:lstStyle/>
          <a:p>
            <a:r>
              <a:rPr lang="en-US" sz="4400" b="1" dirty="0"/>
              <a:t>Sample PDSA Form - 1</a:t>
            </a:r>
          </a:p>
        </p:txBody>
      </p:sp>
      <p:sp>
        <p:nvSpPr>
          <p:cNvPr id="7" name="Slide Number Placeholder 6"/>
          <p:cNvSpPr>
            <a:spLocks noGrp="1"/>
          </p:cNvSpPr>
          <p:nvPr>
            <p:ph type="sldNum" sz="quarter" idx="12"/>
          </p:nvPr>
        </p:nvSpPr>
        <p:spPr/>
        <p:txBody>
          <a:bodyPr/>
          <a:lstStyle/>
          <a:p>
            <a:fld id="{70A743B7-4783-42B4-A417-17CDBD9DB73F}" type="slidenum">
              <a:rPr lang="en-US" smtClean="0"/>
              <a:t>67</a:t>
            </a:fld>
            <a:endParaRPr lang="en-US"/>
          </a:p>
        </p:txBody>
      </p:sp>
      <p:cxnSp>
        <p:nvCxnSpPr>
          <p:cNvPr id="9" name="Straight Connector 8"/>
          <p:cNvCxnSpPr/>
          <p:nvPr/>
        </p:nvCxnSpPr>
        <p:spPr>
          <a:xfrm>
            <a:off x="775063" y="6339840"/>
            <a:ext cx="782900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stretch>
            <a:fillRect/>
          </a:stretch>
        </p:blipFill>
        <p:spPr>
          <a:xfrm>
            <a:off x="364849" y="1258156"/>
            <a:ext cx="8564535" cy="5463320"/>
          </a:xfrm>
          <a:prstGeom prst="rect">
            <a:avLst/>
          </a:prstGeom>
        </p:spPr>
      </p:pic>
    </p:spTree>
    <p:extLst>
      <p:ext uri="{BB962C8B-B14F-4D97-AF65-F5344CB8AC3E}">
        <p14:creationId xmlns:p14="http://schemas.microsoft.com/office/powerpoint/2010/main" val="290625998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7124" y="452845"/>
            <a:ext cx="5902682" cy="769441"/>
          </a:xfrm>
          <a:prstGeom prst="rect">
            <a:avLst/>
          </a:prstGeom>
          <a:noFill/>
        </p:spPr>
        <p:txBody>
          <a:bodyPr wrap="square" rtlCol="0">
            <a:spAutoFit/>
          </a:bodyPr>
          <a:lstStyle/>
          <a:p>
            <a:r>
              <a:rPr lang="en-US" sz="4400" b="1" dirty="0"/>
              <a:t>Sample PDSA Form - 2</a:t>
            </a:r>
          </a:p>
        </p:txBody>
      </p:sp>
      <p:cxnSp>
        <p:nvCxnSpPr>
          <p:cNvPr id="7" name="Straight Connector 6"/>
          <p:cNvCxnSpPr/>
          <p:nvPr/>
        </p:nvCxnSpPr>
        <p:spPr>
          <a:xfrm>
            <a:off x="592183" y="1419498"/>
            <a:ext cx="7924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9"/>
          <p:cNvSpPr>
            <a:spLocks noGrp="1"/>
          </p:cNvSpPr>
          <p:nvPr>
            <p:ph type="sldNum" sz="quarter" idx="12"/>
          </p:nvPr>
        </p:nvSpPr>
        <p:spPr/>
        <p:txBody>
          <a:bodyPr/>
          <a:lstStyle/>
          <a:p>
            <a:fld id="{70A743B7-4783-42B4-A417-17CDBD9DB73F}" type="slidenum">
              <a:rPr lang="en-US" smtClean="0"/>
              <a:t>68</a:t>
            </a:fld>
            <a:endParaRPr lang="en-US"/>
          </a:p>
        </p:txBody>
      </p:sp>
      <p:pic>
        <p:nvPicPr>
          <p:cNvPr id="2" name="Picture 1"/>
          <p:cNvPicPr>
            <a:picLocks noChangeAspect="1"/>
          </p:cNvPicPr>
          <p:nvPr/>
        </p:nvPicPr>
        <p:blipFill>
          <a:blip r:embed="rId3"/>
          <a:stretch>
            <a:fillRect/>
          </a:stretch>
        </p:blipFill>
        <p:spPr>
          <a:xfrm>
            <a:off x="492370" y="1686960"/>
            <a:ext cx="8353791" cy="4762930"/>
          </a:xfrm>
          <a:prstGeom prst="rect">
            <a:avLst/>
          </a:prstGeom>
        </p:spPr>
      </p:pic>
    </p:spTree>
    <p:extLst>
      <p:ext uri="{BB962C8B-B14F-4D97-AF65-F5344CB8AC3E}">
        <p14:creationId xmlns:p14="http://schemas.microsoft.com/office/powerpoint/2010/main" val="117113521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7124" y="452845"/>
            <a:ext cx="5902682" cy="769441"/>
          </a:xfrm>
          <a:prstGeom prst="rect">
            <a:avLst/>
          </a:prstGeom>
          <a:noFill/>
        </p:spPr>
        <p:txBody>
          <a:bodyPr wrap="square" rtlCol="0">
            <a:spAutoFit/>
          </a:bodyPr>
          <a:lstStyle/>
          <a:p>
            <a:r>
              <a:rPr lang="en-US" sz="4400" b="1" dirty="0"/>
              <a:t>Blank PDSA Form</a:t>
            </a:r>
          </a:p>
        </p:txBody>
      </p:sp>
      <p:sp>
        <p:nvSpPr>
          <p:cNvPr id="7" name="Slide Number Placeholder 6"/>
          <p:cNvSpPr>
            <a:spLocks noGrp="1"/>
          </p:cNvSpPr>
          <p:nvPr>
            <p:ph type="sldNum" sz="quarter" idx="12"/>
          </p:nvPr>
        </p:nvSpPr>
        <p:spPr/>
        <p:txBody>
          <a:bodyPr/>
          <a:lstStyle/>
          <a:p>
            <a:fld id="{70A743B7-4783-42B4-A417-17CDBD9DB73F}" type="slidenum">
              <a:rPr lang="en-US" smtClean="0"/>
              <a:t>69</a:t>
            </a:fld>
            <a:endParaRPr lang="en-US"/>
          </a:p>
        </p:txBody>
      </p:sp>
      <p:cxnSp>
        <p:nvCxnSpPr>
          <p:cNvPr id="9" name="Straight Connector 8"/>
          <p:cNvCxnSpPr/>
          <p:nvPr/>
        </p:nvCxnSpPr>
        <p:spPr>
          <a:xfrm>
            <a:off x="775063" y="6339840"/>
            <a:ext cx="782900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stretch>
            <a:fillRect/>
          </a:stretch>
        </p:blipFill>
        <p:spPr>
          <a:xfrm>
            <a:off x="457200" y="1073725"/>
            <a:ext cx="8058149" cy="5282625"/>
          </a:xfrm>
          <a:prstGeom prst="rect">
            <a:avLst/>
          </a:prstGeom>
        </p:spPr>
      </p:pic>
    </p:spTree>
    <p:extLst>
      <p:ext uri="{BB962C8B-B14F-4D97-AF65-F5344CB8AC3E}">
        <p14:creationId xmlns:p14="http://schemas.microsoft.com/office/powerpoint/2010/main" val="403976716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7124" y="452845"/>
            <a:ext cx="5902682" cy="769441"/>
          </a:xfrm>
          <a:prstGeom prst="rect">
            <a:avLst/>
          </a:prstGeom>
          <a:noFill/>
        </p:spPr>
        <p:txBody>
          <a:bodyPr wrap="square" rtlCol="0">
            <a:spAutoFit/>
          </a:bodyPr>
          <a:lstStyle/>
          <a:p>
            <a:r>
              <a:rPr lang="en-US" sz="4400" b="1" dirty="0"/>
              <a:t>Blank PDSA Form</a:t>
            </a:r>
          </a:p>
        </p:txBody>
      </p:sp>
      <p:sp>
        <p:nvSpPr>
          <p:cNvPr id="7" name="Slide Number Placeholder 6"/>
          <p:cNvSpPr>
            <a:spLocks noGrp="1"/>
          </p:cNvSpPr>
          <p:nvPr>
            <p:ph type="sldNum" sz="quarter" idx="12"/>
          </p:nvPr>
        </p:nvSpPr>
        <p:spPr/>
        <p:txBody>
          <a:bodyPr/>
          <a:lstStyle/>
          <a:p>
            <a:fld id="{70A743B7-4783-42B4-A417-17CDBD9DB73F}" type="slidenum">
              <a:rPr lang="en-US" smtClean="0"/>
              <a:t>70</a:t>
            </a:fld>
            <a:endParaRPr lang="en-US"/>
          </a:p>
        </p:txBody>
      </p:sp>
      <p:cxnSp>
        <p:nvCxnSpPr>
          <p:cNvPr id="9" name="Straight Connector 8"/>
          <p:cNvCxnSpPr/>
          <p:nvPr/>
        </p:nvCxnSpPr>
        <p:spPr>
          <a:xfrm>
            <a:off x="775063" y="6339840"/>
            <a:ext cx="782900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stretch>
            <a:fillRect/>
          </a:stretch>
        </p:blipFill>
        <p:spPr>
          <a:xfrm>
            <a:off x="775063" y="1359666"/>
            <a:ext cx="7829006" cy="5110408"/>
          </a:xfrm>
          <a:prstGeom prst="rect">
            <a:avLst/>
          </a:prstGeom>
        </p:spPr>
      </p:pic>
    </p:spTree>
    <p:extLst>
      <p:ext uri="{BB962C8B-B14F-4D97-AF65-F5344CB8AC3E}">
        <p14:creationId xmlns:p14="http://schemas.microsoft.com/office/powerpoint/2010/main" val="411888911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Sample Driver Diagram</a:t>
            </a:r>
          </a:p>
        </p:txBody>
      </p:sp>
      <p:sp>
        <p:nvSpPr>
          <p:cNvPr id="4" name="Slide Number Placeholder 3"/>
          <p:cNvSpPr>
            <a:spLocks noGrp="1"/>
          </p:cNvSpPr>
          <p:nvPr>
            <p:ph type="sldNum" sz="quarter" idx="12"/>
          </p:nvPr>
        </p:nvSpPr>
        <p:spPr/>
        <p:txBody>
          <a:bodyPr/>
          <a:lstStyle/>
          <a:p>
            <a:fld id="{70A743B7-4783-42B4-A417-17CDBD9DB73F}" type="slidenum">
              <a:rPr lang="en-US" smtClean="0"/>
              <a:t>71</a:t>
            </a:fld>
            <a:endParaRPr lang="en-US"/>
          </a:p>
        </p:txBody>
      </p:sp>
      <p:sp>
        <p:nvSpPr>
          <p:cNvPr id="5" name="Rectangle 4"/>
          <p:cNvSpPr/>
          <p:nvPr/>
        </p:nvSpPr>
        <p:spPr>
          <a:xfrm>
            <a:off x="1002323" y="2901462"/>
            <a:ext cx="1767254" cy="1943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Increase Diabetic Eye exams from baseline of 30% to 75% by 12/31/2016</a:t>
            </a:r>
          </a:p>
        </p:txBody>
      </p:sp>
      <p:sp>
        <p:nvSpPr>
          <p:cNvPr id="6" name="Rounded Rectangle 5"/>
          <p:cNvSpPr/>
          <p:nvPr/>
        </p:nvSpPr>
        <p:spPr>
          <a:xfrm>
            <a:off x="3619503" y="2380610"/>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Correct identification of Diabetic Patients</a:t>
            </a:r>
          </a:p>
        </p:txBody>
      </p:sp>
      <p:sp>
        <p:nvSpPr>
          <p:cNvPr id="7" name="Rounded Rectangle 6"/>
          <p:cNvSpPr/>
          <p:nvPr/>
        </p:nvSpPr>
        <p:spPr>
          <a:xfrm>
            <a:off x="3619501" y="3604297"/>
            <a:ext cx="1855177" cy="110007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Patients complete Diabetic Eye Exams</a:t>
            </a:r>
          </a:p>
        </p:txBody>
      </p:sp>
      <p:sp>
        <p:nvSpPr>
          <p:cNvPr id="8" name="Rounded Rectangle 7"/>
          <p:cNvSpPr/>
          <p:nvPr/>
        </p:nvSpPr>
        <p:spPr>
          <a:xfrm>
            <a:off x="3619501" y="5034082"/>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Practice receives results</a:t>
            </a:r>
          </a:p>
        </p:txBody>
      </p:sp>
      <p:sp>
        <p:nvSpPr>
          <p:cNvPr id="9" name="Rounded Rectangle 8"/>
          <p:cNvSpPr/>
          <p:nvPr/>
        </p:nvSpPr>
        <p:spPr>
          <a:xfrm>
            <a:off x="6002953" y="1967379"/>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Correct diagnosis codes in EMR</a:t>
            </a:r>
          </a:p>
        </p:txBody>
      </p:sp>
      <p:sp>
        <p:nvSpPr>
          <p:cNvPr id="10" name="Rounded Rectangle 9"/>
          <p:cNvSpPr/>
          <p:nvPr/>
        </p:nvSpPr>
        <p:spPr>
          <a:xfrm>
            <a:off x="6002953" y="2562579"/>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Ran correct </a:t>
            </a:r>
            <a:r>
              <a:rPr lang="en-US" sz="1400" dirty="0" err="1">
                <a:ln w="0"/>
                <a:solidFill>
                  <a:schemeClr val="tx1"/>
                </a:solidFill>
                <a:effectLst>
                  <a:outerShdw blurRad="38100" dist="19050" dir="2700000" algn="tl" rotWithShape="0">
                    <a:schemeClr val="dk1">
                      <a:alpha val="40000"/>
                    </a:schemeClr>
                  </a:outerShdw>
                </a:effectLst>
              </a:rPr>
              <a:t>pt</a:t>
            </a:r>
            <a:r>
              <a:rPr lang="en-US" sz="1400" dirty="0">
                <a:ln w="0"/>
                <a:solidFill>
                  <a:schemeClr val="tx1"/>
                </a:solidFill>
                <a:effectLst>
                  <a:outerShdw blurRad="38100" dist="19050" dir="2700000" algn="tl" rotWithShape="0">
                    <a:schemeClr val="dk1">
                      <a:alpha val="40000"/>
                    </a:schemeClr>
                  </a:outerShdw>
                </a:effectLst>
              </a:rPr>
              <a:t> reports</a:t>
            </a:r>
          </a:p>
        </p:txBody>
      </p:sp>
      <p:sp>
        <p:nvSpPr>
          <p:cNvPr id="11" name="Rounded Rectangle 10"/>
          <p:cNvSpPr/>
          <p:nvPr/>
        </p:nvSpPr>
        <p:spPr>
          <a:xfrm>
            <a:off x="6002952" y="3356097"/>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Pt has correct info to make </a:t>
            </a:r>
            <a:r>
              <a:rPr lang="en-US" sz="1400" dirty="0" err="1">
                <a:ln w="0"/>
                <a:solidFill>
                  <a:schemeClr val="tx1"/>
                </a:solidFill>
                <a:effectLst>
                  <a:outerShdw blurRad="38100" dist="19050" dir="2700000" algn="tl" rotWithShape="0">
                    <a:schemeClr val="dk1">
                      <a:alpha val="40000"/>
                    </a:schemeClr>
                  </a:outerShdw>
                </a:effectLst>
              </a:rPr>
              <a:t>apptmt</a:t>
            </a:r>
            <a:endParaRPr lang="en-US" sz="1400" dirty="0">
              <a:ln w="0"/>
              <a:solidFill>
                <a:schemeClr val="tx1"/>
              </a:solidFill>
              <a:effectLst>
                <a:outerShdw blurRad="38100" dist="19050" dir="2700000" algn="tl" rotWithShape="0">
                  <a:schemeClr val="dk1">
                    <a:alpha val="40000"/>
                  </a:schemeClr>
                </a:outerShdw>
              </a:effectLst>
            </a:endParaRPr>
          </a:p>
        </p:txBody>
      </p:sp>
      <p:sp>
        <p:nvSpPr>
          <p:cNvPr id="12" name="Rounded Rectangle 11"/>
          <p:cNvSpPr/>
          <p:nvPr/>
        </p:nvSpPr>
        <p:spPr>
          <a:xfrm>
            <a:off x="6002953" y="3954359"/>
            <a:ext cx="1582613" cy="64321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Pt understands importance of eye exam</a:t>
            </a:r>
          </a:p>
        </p:txBody>
      </p:sp>
      <p:sp>
        <p:nvSpPr>
          <p:cNvPr id="13" name="Rounded Rectangle 12"/>
          <p:cNvSpPr/>
          <p:nvPr/>
        </p:nvSpPr>
        <p:spPr>
          <a:xfrm>
            <a:off x="6002953" y="5147609"/>
            <a:ext cx="1582613" cy="61354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Specialist has correct practice contact info</a:t>
            </a:r>
          </a:p>
        </p:txBody>
      </p:sp>
      <p:cxnSp>
        <p:nvCxnSpPr>
          <p:cNvPr id="15" name="Straight Arrow Connector 14"/>
          <p:cNvCxnSpPr>
            <a:stCxn id="6" idx="1"/>
          </p:cNvCxnSpPr>
          <p:nvPr/>
        </p:nvCxnSpPr>
        <p:spPr>
          <a:xfrm flipH="1">
            <a:off x="2839915" y="2816593"/>
            <a:ext cx="779588" cy="7618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7" idx="1"/>
          </p:cNvCxnSpPr>
          <p:nvPr/>
        </p:nvCxnSpPr>
        <p:spPr>
          <a:xfrm flipH="1" flipV="1">
            <a:off x="2866293" y="3894993"/>
            <a:ext cx="753208" cy="2593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8" idx="1"/>
          </p:cNvCxnSpPr>
          <p:nvPr/>
        </p:nvCxnSpPr>
        <p:spPr>
          <a:xfrm flipH="1" flipV="1">
            <a:off x="2839915" y="4167554"/>
            <a:ext cx="779586" cy="1302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9" idx="1"/>
            <a:endCxn id="6" idx="3"/>
          </p:cNvCxnSpPr>
          <p:nvPr/>
        </p:nvCxnSpPr>
        <p:spPr>
          <a:xfrm flipH="1">
            <a:off x="5474680" y="2210858"/>
            <a:ext cx="528273" cy="605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0" idx="1"/>
            <a:endCxn id="6" idx="3"/>
          </p:cNvCxnSpPr>
          <p:nvPr/>
        </p:nvCxnSpPr>
        <p:spPr>
          <a:xfrm flipH="1">
            <a:off x="5474680" y="2806058"/>
            <a:ext cx="528273" cy="105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1" idx="1"/>
            <a:endCxn id="7" idx="3"/>
          </p:cNvCxnSpPr>
          <p:nvPr/>
        </p:nvCxnSpPr>
        <p:spPr>
          <a:xfrm flipH="1">
            <a:off x="5474678" y="3599576"/>
            <a:ext cx="528274" cy="5547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2" idx="1"/>
            <a:endCxn id="7" idx="3"/>
          </p:cNvCxnSpPr>
          <p:nvPr/>
        </p:nvCxnSpPr>
        <p:spPr>
          <a:xfrm flipH="1" flipV="1">
            <a:off x="5474678" y="4154335"/>
            <a:ext cx="528275" cy="1216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1"/>
            <a:endCxn id="8" idx="3"/>
          </p:cNvCxnSpPr>
          <p:nvPr/>
        </p:nvCxnSpPr>
        <p:spPr>
          <a:xfrm flipH="1">
            <a:off x="5474678" y="5454380"/>
            <a:ext cx="528275" cy="15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002323" y="2380610"/>
            <a:ext cx="1767254" cy="369332"/>
          </a:xfrm>
          <a:prstGeom prst="rect">
            <a:avLst/>
          </a:prstGeom>
          <a:noFill/>
        </p:spPr>
        <p:txBody>
          <a:bodyPr wrap="square" rtlCol="0">
            <a:spAutoFit/>
          </a:bodyPr>
          <a:lstStyle/>
          <a:p>
            <a:pPr algn="ctr"/>
            <a:r>
              <a:rPr lang="en-US" b="1" dirty="0"/>
              <a:t>Aim Statement</a:t>
            </a:r>
          </a:p>
        </p:txBody>
      </p:sp>
      <p:sp>
        <p:nvSpPr>
          <p:cNvPr id="22" name="TextBox 21"/>
          <p:cNvSpPr txBox="1"/>
          <p:nvPr/>
        </p:nvSpPr>
        <p:spPr>
          <a:xfrm>
            <a:off x="3619501" y="1431233"/>
            <a:ext cx="1767254" cy="369332"/>
          </a:xfrm>
          <a:prstGeom prst="rect">
            <a:avLst/>
          </a:prstGeom>
          <a:noFill/>
        </p:spPr>
        <p:txBody>
          <a:bodyPr wrap="square" rtlCol="0">
            <a:spAutoFit/>
          </a:bodyPr>
          <a:lstStyle/>
          <a:p>
            <a:pPr algn="ctr"/>
            <a:r>
              <a:rPr lang="en-US" b="1" dirty="0"/>
              <a:t>Primary Drivers</a:t>
            </a:r>
          </a:p>
        </p:txBody>
      </p:sp>
      <p:sp>
        <p:nvSpPr>
          <p:cNvPr id="23" name="TextBox 22"/>
          <p:cNvSpPr txBox="1"/>
          <p:nvPr/>
        </p:nvSpPr>
        <p:spPr>
          <a:xfrm>
            <a:off x="5841357" y="1430992"/>
            <a:ext cx="2034951" cy="369332"/>
          </a:xfrm>
          <a:prstGeom prst="rect">
            <a:avLst/>
          </a:prstGeom>
          <a:noFill/>
        </p:spPr>
        <p:txBody>
          <a:bodyPr wrap="square" rtlCol="0">
            <a:spAutoFit/>
          </a:bodyPr>
          <a:lstStyle/>
          <a:p>
            <a:pPr algn="ctr"/>
            <a:r>
              <a:rPr lang="en-US" b="1" dirty="0"/>
              <a:t>Secondary Drivers</a:t>
            </a:r>
          </a:p>
        </p:txBody>
      </p:sp>
    </p:spTree>
    <p:extLst>
      <p:ext uri="{BB962C8B-B14F-4D97-AF65-F5344CB8AC3E}">
        <p14:creationId xmlns:p14="http://schemas.microsoft.com/office/powerpoint/2010/main" val="177436704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Blank Driver Diagram</a:t>
            </a:r>
          </a:p>
        </p:txBody>
      </p:sp>
      <p:sp>
        <p:nvSpPr>
          <p:cNvPr id="4" name="Slide Number Placeholder 3"/>
          <p:cNvSpPr>
            <a:spLocks noGrp="1"/>
          </p:cNvSpPr>
          <p:nvPr>
            <p:ph type="sldNum" sz="quarter" idx="12"/>
          </p:nvPr>
        </p:nvSpPr>
        <p:spPr/>
        <p:txBody>
          <a:bodyPr/>
          <a:lstStyle/>
          <a:p>
            <a:fld id="{70A743B7-4783-42B4-A417-17CDBD9DB73F}" type="slidenum">
              <a:rPr lang="en-US" smtClean="0"/>
              <a:t>72</a:t>
            </a:fld>
            <a:endParaRPr lang="en-US"/>
          </a:p>
        </p:txBody>
      </p:sp>
      <p:grpSp>
        <p:nvGrpSpPr>
          <p:cNvPr id="18" name="Group 17"/>
          <p:cNvGrpSpPr/>
          <p:nvPr/>
        </p:nvGrpSpPr>
        <p:grpSpPr>
          <a:xfrm>
            <a:off x="729761" y="1690689"/>
            <a:ext cx="5978769" cy="2701336"/>
            <a:chOff x="1002323" y="1967379"/>
            <a:chExt cx="6583244" cy="3938668"/>
          </a:xfrm>
        </p:grpSpPr>
        <p:sp>
          <p:nvSpPr>
            <p:cNvPr id="5" name="Rectangle 4"/>
            <p:cNvSpPr/>
            <p:nvPr/>
          </p:nvSpPr>
          <p:spPr>
            <a:xfrm>
              <a:off x="1002323" y="3217985"/>
              <a:ext cx="1767254" cy="1099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Statement</a:t>
              </a:r>
            </a:p>
          </p:txBody>
        </p:sp>
        <p:sp>
          <p:nvSpPr>
            <p:cNvPr id="6" name="Rounded Rectangle 5"/>
            <p:cNvSpPr/>
            <p:nvPr/>
          </p:nvSpPr>
          <p:spPr>
            <a:xfrm>
              <a:off x="3619503" y="2380610"/>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7" name="Rounded Rectangle 6"/>
            <p:cNvSpPr/>
            <p:nvPr/>
          </p:nvSpPr>
          <p:spPr>
            <a:xfrm>
              <a:off x="3631224" y="3792005"/>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8" name="Rounded Rectangle 7"/>
            <p:cNvSpPr/>
            <p:nvPr/>
          </p:nvSpPr>
          <p:spPr>
            <a:xfrm>
              <a:off x="3619501" y="5034082"/>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9" name="Rounded Rectangle 8"/>
            <p:cNvSpPr/>
            <p:nvPr/>
          </p:nvSpPr>
          <p:spPr>
            <a:xfrm>
              <a:off x="6002953" y="1967379"/>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0" name="Rounded Rectangle 9"/>
            <p:cNvSpPr/>
            <p:nvPr/>
          </p:nvSpPr>
          <p:spPr>
            <a:xfrm>
              <a:off x="6002953" y="2562579"/>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1" name="Rounded Rectangle 10"/>
            <p:cNvSpPr/>
            <p:nvPr/>
          </p:nvSpPr>
          <p:spPr>
            <a:xfrm>
              <a:off x="6002954" y="3180268"/>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2" name="Rounded Rectangle 11"/>
            <p:cNvSpPr/>
            <p:nvPr/>
          </p:nvSpPr>
          <p:spPr>
            <a:xfrm>
              <a:off x="6002953" y="3985994"/>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3" name="Rounded Rectangle 12"/>
            <p:cNvSpPr/>
            <p:nvPr/>
          </p:nvSpPr>
          <p:spPr>
            <a:xfrm>
              <a:off x="6002953" y="5226585"/>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cxnSp>
          <p:nvCxnSpPr>
            <p:cNvPr id="15" name="Straight Arrow Connector 14"/>
            <p:cNvCxnSpPr>
              <a:stCxn id="6" idx="1"/>
            </p:cNvCxnSpPr>
            <p:nvPr/>
          </p:nvCxnSpPr>
          <p:spPr>
            <a:xfrm flipH="1">
              <a:off x="2831123" y="2816593"/>
              <a:ext cx="788380" cy="850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7" idx="1"/>
            </p:cNvCxnSpPr>
            <p:nvPr/>
          </p:nvCxnSpPr>
          <p:spPr>
            <a:xfrm flipH="1" flipV="1">
              <a:off x="2825263" y="3834426"/>
              <a:ext cx="805961" cy="393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2831123" y="3974123"/>
              <a:ext cx="712178" cy="1529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1"/>
              <a:endCxn id="6" idx="3"/>
            </p:cNvCxnSpPr>
            <p:nvPr/>
          </p:nvCxnSpPr>
          <p:spPr>
            <a:xfrm flipH="1">
              <a:off x="5474680" y="2210858"/>
              <a:ext cx="528273" cy="605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1"/>
              <a:endCxn id="6" idx="3"/>
            </p:cNvCxnSpPr>
            <p:nvPr/>
          </p:nvCxnSpPr>
          <p:spPr>
            <a:xfrm flipH="1">
              <a:off x="5474680" y="2806058"/>
              <a:ext cx="528273" cy="105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1" idx="1"/>
            </p:cNvCxnSpPr>
            <p:nvPr/>
          </p:nvCxnSpPr>
          <p:spPr>
            <a:xfrm flipH="1" flipV="1">
              <a:off x="5474678" y="2920360"/>
              <a:ext cx="528276" cy="503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2" idx="1"/>
              <a:endCxn id="7" idx="3"/>
            </p:cNvCxnSpPr>
            <p:nvPr/>
          </p:nvCxnSpPr>
          <p:spPr>
            <a:xfrm flipH="1" flipV="1">
              <a:off x="5486401" y="4227988"/>
              <a:ext cx="516552" cy="1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1"/>
              <a:endCxn id="8" idx="3"/>
            </p:cNvCxnSpPr>
            <p:nvPr/>
          </p:nvCxnSpPr>
          <p:spPr>
            <a:xfrm flipH="1">
              <a:off x="5474678" y="5470064"/>
              <a:ext cx="52827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496765" y="6012352"/>
            <a:ext cx="5857437" cy="615553"/>
          </a:xfrm>
          <a:prstGeom prst="rect">
            <a:avLst/>
          </a:prstGeom>
          <a:noFill/>
        </p:spPr>
        <p:txBody>
          <a:bodyPr wrap="none" rtlCol="0">
            <a:spAutoFit/>
          </a:bodyPr>
          <a:lstStyle/>
          <a:p>
            <a:r>
              <a:rPr lang="en-US" dirty="0"/>
              <a:t>IHI Video on how to use Driver Diagrams</a:t>
            </a:r>
          </a:p>
          <a:p>
            <a:r>
              <a:rPr lang="en-US" sz="1600" dirty="0"/>
              <a:t>https://www.youtube.com/watch?v=yfcE_Q-IRFg&amp;feature=youtu.be</a:t>
            </a:r>
          </a:p>
        </p:txBody>
      </p:sp>
      <p:sp>
        <p:nvSpPr>
          <p:cNvPr id="20" name="TextBox 19"/>
          <p:cNvSpPr txBox="1"/>
          <p:nvPr/>
        </p:nvSpPr>
        <p:spPr>
          <a:xfrm>
            <a:off x="496765" y="4880392"/>
            <a:ext cx="8515351" cy="1138773"/>
          </a:xfrm>
          <a:prstGeom prst="rect">
            <a:avLst/>
          </a:prstGeom>
          <a:noFill/>
        </p:spPr>
        <p:txBody>
          <a:bodyPr wrap="square" rtlCol="0">
            <a:spAutoFit/>
          </a:bodyPr>
          <a:lstStyle/>
          <a:p>
            <a:r>
              <a:rPr lang="en-US" b="1" dirty="0"/>
              <a:t>PRIMARY</a:t>
            </a:r>
            <a:r>
              <a:rPr lang="en-US" dirty="0"/>
              <a:t> – </a:t>
            </a:r>
            <a:r>
              <a:rPr lang="en-US" sz="1600" dirty="0"/>
              <a:t>Key contributors to desired outcome. Examples: Could be a concrete process step such as “Correct identification of Diabetic Patients”; could be a underlying condition in the practice/general concept such as “Leadership” or “ Patient Engagement”    No more than 5.</a:t>
            </a:r>
          </a:p>
          <a:p>
            <a:r>
              <a:rPr lang="en-US" b="1" dirty="0" smtClean="0"/>
              <a:t>SECONDARY</a:t>
            </a:r>
            <a:r>
              <a:rPr lang="en-US" dirty="0" smtClean="0"/>
              <a:t> </a:t>
            </a:r>
            <a:r>
              <a:rPr lang="en-US" dirty="0"/>
              <a:t>– </a:t>
            </a:r>
            <a:r>
              <a:rPr lang="en-US" sz="1600" dirty="0"/>
              <a:t>Factors that influence Primary Drivers. 1 to 3 Secondary Drivers per Primary Driver.</a:t>
            </a:r>
            <a:endParaRPr lang="en-US" dirty="0"/>
          </a:p>
        </p:txBody>
      </p:sp>
    </p:spTree>
    <p:extLst>
      <p:ext uri="{BB962C8B-B14F-4D97-AF65-F5344CB8AC3E}">
        <p14:creationId xmlns:p14="http://schemas.microsoft.com/office/powerpoint/2010/main" val="412293780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Videos</a:t>
            </a:r>
            <a:endParaRPr lang="en-US" dirty="0"/>
          </a:p>
        </p:txBody>
      </p:sp>
      <p:sp>
        <p:nvSpPr>
          <p:cNvPr id="3" name="Content Placeholder 2"/>
          <p:cNvSpPr>
            <a:spLocks noGrp="1"/>
          </p:cNvSpPr>
          <p:nvPr>
            <p:ph idx="1"/>
          </p:nvPr>
        </p:nvSpPr>
        <p:spPr>
          <a:xfrm>
            <a:off x="628650" y="1588232"/>
            <a:ext cx="7886700" cy="4351338"/>
          </a:xfrm>
        </p:spPr>
        <p:txBody>
          <a:bodyPr>
            <a:normAutofit/>
          </a:bodyPr>
          <a:lstStyle/>
          <a:p>
            <a:r>
              <a:rPr lang="en-US" sz="2400" dirty="0"/>
              <a:t>The importance of listening well - </a:t>
            </a:r>
            <a:endParaRPr lang="en-US" dirty="0"/>
          </a:p>
          <a:p>
            <a:pPr lvl="1"/>
            <a:r>
              <a:rPr lang="en-US" sz="1600" u="sng" dirty="0">
                <a:hlinkClick r:id="rId2"/>
              </a:rPr>
              <a:t>https://www.ted.com/talks/ernesto_sirolli_want_to_help_someone_shut_up_and_listen</a:t>
            </a:r>
            <a:r>
              <a:rPr lang="en-US" sz="1600" dirty="0"/>
              <a:t> </a:t>
            </a:r>
          </a:p>
          <a:p>
            <a:r>
              <a:rPr lang="en-US" sz="2400" dirty="0"/>
              <a:t>Making Toast! Or how to do flow charts –</a:t>
            </a:r>
            <a:endParaRPr lang="en-US" dirty="0"/>
          </a:p>
          <a:p>
            <a:pPr lvl="1"/>
            <a:r>
              <a:rPr lang="en-US" sz="2000" u="sng" dirty="0">
                <a:hlinkClick r:id="rId3"/>
              </a:rPr>
              <a:t>https://www.ted.com/talks/tom_wujec_got_a_wicked_problem_first_tell_me_how_you_make_toast#t-37362</a:t>
            </a:r>
            <a:endParaRPr lang="en-US" sz="2000" u="sng" dirty="0"/>
          </a:p>
          <a:p>
            <a:pPr marL="0" lvl="0" indent="0" eaLnBrk="0" fontAlgn="base" hangingPunct="0">
              <a:lnSpc>
                <a:spcPct val="100000"/>
              </a:lnSpc>
              <a:spcBef>
                <a:spcPct val="0"/>
              </a:spcBef>
              <a:spcAft>
                <a:spcPct val="0"/>
              </a:spcAft>
              <a:buNone/>
            </a:pPr>
            <a:endParaRPr lang="en-US" altLang="en-US" sz="900" dirty="0">
              <a:solidFill>
                <a:srgbClr val="1155CC"/>
              </a:solidFill>
              <a:latin typeface="Arial" panose="020B0604020202020204" pitchFamily="34" charset="0"/>
              <a:cs typeface="Arial" panose="020B0604020202020204" pitchFamily="34" charset="0"/>
              <a:hlinkClick r:id="rId4"/>
            </a:endParaRPr>
          </a:p>
          <a:p>
            <a:r>
              <a:rPr lang="en-US" sz="2600" dirty="0"/>
              <a:t>Celebrating failure –</a:t>
            </a:r>
          </a:p>
          <a:p>
            <a:pPr lvl="1"/>
            <a:r>
              <a:rPr lang="en-US" sz="2000" dirty="0">
                <a:hlinkClick r:id="rId5"/>
              </a:rPr>
              <a:t>https://www.ted.com/talks/astro_teller_the_unexpected_benefit_of_celebrating_failure</a:t>
            </a:r>
            <a:endParaRPr lang="en-US" sz="2000" dirty="0"/>
          </a:p>
          <a:p>
            <a:r>
              <a:rPr lang="en-US" sz="2400" dirty="0"/>
              <a:t>IHI Video on Driver Diagrams –</a:t>
            </a:r>
          </a:p>
          <a:p>
            <a:pPr lvl="1"/>
            <a:r>
              <a:rPr lang="en-US" sz="2000" dirty="0">
                <a:solidFill>
                  <a:srgbClr val="0070C0"/>
                </a:solidFill>
                <a:hlinkClick r:id="rId6"/>
              </a:rPr>
              <a:t>https://www.youtube.com/watch?v=yfcE_Q-IRFg</a:t>
            </a:r>
            <a:endParaRPr lang="en-US" sz="2000" dirty="0">
              <a:solidFill>
                <a:srgbClr val="0070C0"/>
              </a:solidFill>
            </a:endParaRPr>
          </a:p>
          <a:p>
            <a:pPr marL="0" indent="0">
              <a:buNone/>
            </a:pPr>
            <a:endParaRPr lang="en-US" sz="2000" dirty="0"/>
          </a:p>
          <a:p>
            <a:endParaRPr lang="en-US" dirty="0"/>
          </a:p>
        </p:txBody>
      </p:sp>
    </p:spTree>
    <p:extLst>
      <p:ext uri="{BB962C8B-B14F-4D97-AF65-F5344CB8AC3E}">
        <p14:creationId xmlns:p14="http://schemas.microsoft.com/office/powerpoint/2010/main" val="15332746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oalition-MAH powerpoint template">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oalition-MAH powerpoint template">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themeOverride>
</file>

<file path=ppt/theme/themeOverride2.xml><?xml version="1.0" encoding="utf-8"?>
<a:themeOverride xmlns:a="http://schemas.openxmlformats.org/drawingml/2006/main">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themeOverride>
</file>

<file path=ppt/theme/themeOverride3.xml><?xml version="1.0" encoding="utf-8"?>
<a:themeOverride xmlns:a="http://schemas.openxmlformats.org/drawingml/2006/main">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themeOverride>
</file>

<file path=ppt/theme/themeOverride4.xml><?xml version="1.0" encoding="utf-8"?>
<a:themeOverride xmlns:a="http://schemas.openxmlformats.org/drawingml/2006/main">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themeOverride>
</file>

<file path=ppt/theme/themeOverride5.xml><?xml version="1.0" encoding="utf-8"?>
<a:themeOverride xmlns:a="http://schemas.openxmlformats.org/drawingml/2006/main">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themeOverride>
</file>

<file path=ppt/theme/themeOverride6.xml><?xml version="1.0" encoding="utf-8"?>
<a:themeOverride xmlns:a="http://schemas.openxmlformats.org/drawingml/2006/main">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themeOverride>
</file>

<file path=ppt/theme/themeOverride7.xml><?xml version="1.0" encoding="utf-8"?>
<a:themeOverride xmlns:a="http://schemas.openxmlformats.org/drawingml/2006/main">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themeOverride>
</file>

<file path=ppt/theme/themeOverride8.xml><?xml version="1.0" encoding="utf-8"?>
<a:themeOverride xmlns:a="http://schemas.openxmlformats.org/drawingml/2006/main">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themeOverride>
</file>

<file path=ppt/theme/themeOverride9.xml><?xml version="1.0" encoding="utf-8"?>
<a:themeOverride xmlns:a="http://schemas.openxmlformats.org/drawingml/2006/main">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themeOverride>
</file>

<file path=ppt/theme/themeOverride10.xml><?xml version="1.0" encoding="utf-8"?>
<a:themeOverride xmlns:a="http://schemas.openxmlformats.org/drawingml/2006/main">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6166</TotalTime>
  <Words>5669</Words>
  <Application>Microsoft Office PowerPoint</Application>
  <PresentationFormat>On-screen Show (4:3)</PresentationFormat>
  <Paragraphs>742</Paragraphs>
  <Slides>73</Slides>
  <Notes>33</Notes>
  <HiddenSlides>0</HiddenSlides>
  <MMClips>0</MMClips>
  <ScaleCrop>false</ScaleCrop>
  <HeadingPairs>
    <vt:vector size="4" baseType="variant">
      <vt:variant>
        <vt:lpstr>Theme</vt:lpstr>
      </vt:variant>
      <vt:variant>
        <vt:i4>3</vt:i4>
      </vt:variant>
      <vt:variant>
        <vt:lpstr>Slide Titles</vt:lpstr>
      </vt:variant>
      <vt:variant>
        <vt:i4>73</vt:i4>
      </vt:variant>
    </vt:vector>
  </HeadingPairs>
  <TitlesOfParts>
    <vt:vector size="76" baseType="lpstr">
      <vt:lpstr>Office Theme</vt:lpstr>
      <vt:lpstr>Coalition-MAH powerpoint template</vt:lpstr>
      <vt:lpstr>1_Coalition-MAH powerpoint template</vt:lpstr>
      <vt:lpstr>Teaching &amp; Coaching:   Patient Safety Science and  the Model for Improvement </vt:lpstr>
      <vt:lpstr>Stop “Putting out Same Fires” Everyday!</vt:lpstr>
      <vt:lpstr>Table of Contents</vt:lpstr>
      <vt:lpstr>PowerPoint Presentation</vt:lpstr>
      <vt:lpstr>PowerPoint Presentation</vt:lpstr>
      <vt:lpstr> Science of Patient Safety </vt:lpstr>
      <vt:lpstr>Systems Thinking:  If we want better performance, we must improve the system</vt:lpstr>
      <vt:lpstr>Human Error Models</vt:lpstr>
      <vt:lpstr>Human Error Models</vt:lpstr>
      <vt:lpstr>Designing Work Processes</vt:lpstr>
      <vt:lpstr>Safety Culture: Key Aspects</vt:lpstr>
      <vt:lpstr>Leadership &amp; Values</vt:lpstr>
      <vt:lpstr>A “Just Culture”/Psychological Safety</vt:lpstr>
      <vt:lpstr>Open communication </vt:lpstr>
      <vt:lpstr>Teamwork</vt:lpstr>
      <vt:lpstr>Staff Empowerment/Engagement</vt:lpstr>
      <vt:lpstr>Patient/Family Engagement </vt:lpstr>
      <vt:lpstr>Improving Safety Culture</vt:lpstr>
      <vt:lpstr>Get Rid of a Blame Culture</vt:lpstr>
      <vt:lpstr>Identify What is Going Right</vt:lpstr>
      <vt:lpstr>Develop a Process for Listening</vt:lpstr>
      <vt:lpstr>Encourage Positive Behavior</vt:lpstr>
      <vt:lpstr>PowerPoint Presentation</vt:lpstr>
      <vt:lpstr>PowerPoint Presentation</vt:lpstr>
      <vt:lpstr>Improving Daily Work:  High Engagement Strategy</vt:lpstr>
      <vt:lpstr>“Seeing” Problems:  Opening our eyes       Identifying risks   to patients</vt:lpstr>
      <vt:lpstr>Discussion</vt:lpstr>
      <vt:lpstr>Opening our eyes   Identifying risks</vt:lpstr>
      <vt:lpstr>Opening our eyes   Identifying risks</vt:lpstr>
      <vt:lpstr>“Seeing” patient safety problems: How can we learn about “risks”  in our processes?</vt:lpstr>
      <vt:lpstr>Some patient safety priorities  in ambulatory care </vt:lpstr>
      <vt:lpstr>Communication </vt:lpstr>
      <vt:lpstr>Communications that can Lead to  Safety Risk </vt:lpstr>
      <vt:lpstr>PowerPoint Presentation</vt:lpstr>
      <vt:lpstr>PowerPoint Presentation</vt:lpstr>
      <vt:lpstr>PowerPoint Presentation</vt:lpstr>
      <vt:lpstr>“Safety Eyes” lead to Improvement</vt:lpstr>
      <vt:lpstr>Patient Engagement</vt:lpstr>
      <vt:lpstr>Patient engagement is  a key lever for improvement</vt:lpstr>
      <vt:lpstr>Engaging Patients </vt:lpstr>
      <vt:lpstr>Not just one patient</vt:lpstr>
      <vt:lpstr>Making Patient Engagement Effective</vt:lpstr>
      <vt:lpstr>Discussion</vt:lpstr>
      <vt:lpstr>Summary</vt:lpstr>
      <vt:lpstr>Strategies for Patient Safety</vt:lpstr>
      <vt:lpstr>Using the Model For Improvement (MFI) Framework</vt:lpstr>
      <vt:lpstr>The three MFI Questions</vt:lpstr>
      <vt:lpstr>Using Flow Mapping to Focus: Visualize the Steps </vt:lpstr>
      <vt:lpstr>High Level Flow Chart</vt:lpstr>
      <vt:lpstr>Why do things fall apart? Tool: Ask “Why?” Five Times</vt:lpstr>
      <vt:lpstr>PowerPoint Presentation</vt:lpstr>
      <vt:lpstr>What might improve this step? What change do we want to test?</vt:lpstr>
      <vt:lpstr>Test on a Small Scale</vt:lpstr>
      <vt:lpstr>IHI Videos (3-4 minutes each)</vt:lpstr>
      <vt:lpstr>Process Improvement Check List</vt:lpstr>
      <vt:lpstr>Process Improvement Check List</vt:lpstr>
      <vt:lpstr>Process Improvement Check List</vt:lpstr>
      <vt:lpstr>Process Improvement Check List</vt:lpstr>
      <vt:lpstr>Process Improvement Check List</vt:lpstr>
      <vt:lpstr>Example of PI Project selection</vt:lpstr>
      <vt:lpstr>Measurement</vt:lpstr>
      <vt:lpstr>Sample Run Chart</vt:lpstr>
      <vt:lpstr>Hierarchy of Sustaining Change</vt:lpstr>
      <vt:lpstr>Improving - Tricks of the Trade</vt:lpstr>
      <vt:lpstr>PowerPoint Presentation</vt:lpstr>
      <vt:lpstr>Patient Engagement Improvement Tools</vt:lpstr>
      <vt:lpstr>PowerPoint Presentation</vt:lpstr>
      <vt:lpstr>PowerPoint Presentation</vt:lpstr>
      <vt:lpstr>PowerPoint Presentation</vt:lpstr>
      <vt:lpstr>PowerPoint Presentation</vt:lpstr>
      <vt:lpstr>Sample Driver Diagram</vt:lpstr>
      <vt:lpstr>Blank Driver Diagram</vt:lpstr>
      <vt:lpstr>Videos</vt:lpstr>
    </vt:vector>
  </TitlesOfParts>
  <Company>Lowell General Hospital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Judy Ling</dc:creator>
  <cp:lastModifiedBy>Emily Biocchi</cp:lastModifiedBy>
  <cp:revision>243</cp:revision>
  <dcterms:created xsi:type="dcterms:W3CDTF">2015-10-06T15:01:32Z</dcterms:created>
  <dcterms:modified xsi:type="dcterms:W3CDTF">2017-02-14T14:42:26Z</dcterms:modified>
</cp:coreProperties>
</file>