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0.xml" ContentType="application/vnd.openxmlformats-officedocument.theme+xml"/>
  <Override PartName="/ppt/slideLayouts/slideLayout13.xml" ContentType="application/vnd.openxmlformats-officedocument.presentationml.slideLayout+xml"/>
  <Override PartName="/ppt/theme/theme11.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12.xml" ContentType="application/vnd.openxmlformats-officedocument.theme+xml"/>
  <Override PartName="/ppt/slideLayouts/slideLayout25.xml" ContentType="application/vnd.openxmlformats-officedocument.presentationml.slideLayout+xml"/>
  <Override PartName="/ppt/theme/theme13.xml" ContentType="application/vnd.openxmlformats-officedocument.theme+xml"/>
  <Override PartName="/ppt/slideLayouts/slideLayout26.xml" ContentType="application/vnd.openxmlformats-officedocument.presentationml.slideLayout+xml"/>
  <Override PartName="/ppt/theme/theme14.xml" ContentType="application/vnd.openxmlformats-officedocument.theme+xml"/>
  <Override PartName="/ppt/slideLayouts/slideLayout27.xml" ContentType="application/vnd.openxmlformats-officedocument.presentationml.slideLayout+xml"/>
  <Override PartName="/ppt/theme/theme15.xml" ContentType="application/vnd.openxmlformats-officedocument.theme+xml"/>
  <Override PartName="/ppt/slideLayouts/slideLayout28.xml" ContentType="application/vnd.openxmlformats-officedocument.presentationml.slideLayout+xml"/>
  <Override PartName="/ppt/theme/theme16.xml" ContentType="application/vnd.openxmlformats-officedocument.theme+xml"/>
  <Override PartName="/ppt/slideLayouts/slideLayout29.xml" ContentType="application/vnd.openxmlformats-officedocument.presentationml.slideLayout+xml"/>
  <Override PartName="/ppt/theme/theme17.xml" ContentType="application/vnd.openxmlformats-officedocument.theme+xml"/>
  <Override PartName="/ppt/slideLayouts/slideLayout30.xml" ContentType="application/vnd.openxmlformats-officedocument.presentationml.slideLayout+xml"/>
  <Override PartName="/ppt/theme/theme18.xml" ContentType="application/vnd.openxmlformats-officedocument.theme+xml"/>
  <Override PartName="/ppt/slideLayouts/slideLayout31.xml" ContentType="application/vnd.openxmlformats-officedocument.presentationml.slideLayout+xml"/>
  <Override PartName="/ppt/theme/theme19.xml" ContentType="application/vnd.openxmlformats-officedocument.theme+xml"/>
  <Override PartName="/ppt/slideLayouts/slideLayout32.xml" ContentType="application/vnd.openxmlformats-officedocument.presentationml.slideLayout+xml"/>
  <Override PartName="/ppt/theme/theme20.xml" ContentType="application/vnd.openxmlformats-officedocument.theme+xml"/>
  <Override PartName="/ppt/slideLayouts/slideLayout33.xml" ContentType="application/vnd.openxmlformats-officedocument.presentationml.slideLayout+xml"/>
  <Override PartName="/ppt/theme/theme21.xml" ContentType="application/vnd.openxmlformats-officedocument.theme+xml"/>
  <Override PartName="/ppt/slideLayouts/slideLayout34.xml" ContentType="application/vnd.openxmlformats-officedocument.presentationml.slideLayout+xml"/>
  <Override PartName="/ppt/theme/theme22.xml" ContentType="application/vnd.openxmlformats-officedocument.theme+xml"/>
  <Override PartName="/ppt/slideLayouts/slideLayout35.xml" ContentType="application/vnd.openxmlformats-officedocument.presentationml.slideLayout+xml"/>
  <Override PartName="/ppt/theme/theme23.xml" ContentType="application/vnd.openxmlformats-officedocument.theme+xml"/>
  <Override PartName="/ppt/slideLayouts/slideLayout36.xml" ContentType="application/vnd.openxmlformats-officedocument.presentationml.slideLayout+xml"/>
  <Override PartName="/ppt/theme/theme24.xml" ContentType="application/vnd.openxmlformats-officedocument.theme+xml"/>
  <Override PartName="/ppt/slideLayouts/slideLayout37.xml" ContentType="application/vnd.openxmlformats-officedocument.presentationml.slideLayout+xml"/>
  <Override PartName="/ppt/theme/theme25.xml" ContentType="application/vnd.openxmlformats-officedocument.theme+xml"/>
  <Override PartName="/ppt/theme/theme2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charts/chart5.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 id="2147483692" r:id="rId2"/>
    <p:sldMasterId id="2147483694" r:id="rId3"/>
    <p:sldMasterId id="2147483696" r:id="rId4"/>
    <p:sldMasterId id="2147483698" r:id="rId5"/>
    <p:sldMasterId id="2147483700" r:id="rId6"/>
    <p:sldMasterId id="2147483702" r:id="rId7"/>
    <p:sldMasterId id="2147483704" r:id="rId8"/>
    <p:sldMasterId id="2147483706" r:id="rId9"/>
    <p:sldMasterId id="2147483732" r:id="rId10"/>
    <p:sldMasterId id="2147483735" r:id="rId11"/>
    <p:sldMasterId id="2147483737" r:id="rId12"/>
    <p:sldMasterId id="2147483749" r:id="rId13"/>
    <p:sldMasterId id="2147483751" r:id="rId14"/>
    <p:sldMasterId id="2147483753" r:id="rId15"/>
    <p:sldMasterId id="2147483755" r:id="rId16"/>
    <p:sldMasterId id="2147483757" r:id="rId17"/>
    <p:sldMasterId id="2147483759" r:id="rId18"/>
    <p:sldMasterId id="2147483761" r:id="rId19"/>
    <p:sldMasterId id="2147483763" r:id="rId20"/>
    <p:sldMasterId id="2147483765" r:id="rId21"/>
    <p:sldMasterId id="2147483767" r:id="rId22"/>
    <p:sldMasterId id="2147483769" r:id="rId23"/>
    <p:sldMasterId id="2147483771" r:id="rId24"/>
    <p:sldMasterId id="2147483773" r:id="rId25"/>
  </p:sldMasterIdLst>
  <p:notesMasterIdLst>
    <p:notesMasterId r:id="rId70"/>
  </p:notesMasterIdLst>
  <p:sldIdLst>
    <p:sldId id="325" r:id="rId26"/>
    <p:sldId id="329" r:id="rId27"/>
    <p:sldId id="330" r:id="rId28"/>
    <p:sldId id="331" r:id="rId29"/>
    <p:sldId id="332" r:id="rId30"/>
    <p:sldId id="333" r:id="rId31"/>
    <p:sldId id="335" r:id="rId32"/>
    <p:sldId id="336" r:id="rId33"/>
    <p:sldId id="339" r:id="rId34"/>
    <p:sldId id="338" r:id="rId35"/>
    <p:sldId id="340" r:id="rId36"/>
    <p:sldId id="341" r:id="rId37"/>
    <p:sldId id="342" r:id="rId38"/>
    <p:sldId id="343" r:id="rId39"/>
    <p:sldId id="344" r:id="rId40"/>
    <p:sldId id="345" r:id="rId41"/>
    <p:sldId id="346" r:id="rId42"/>
    <p:sldId id="347" r:id="rId43"/>
    <p:sldId id="373" r:id="rId44"/>
    <p:sldId id="374" r:id="rId45"/>
    <p:sldId id="375" r:id="rId46"/>
    <p:sldId id="376" r:id="rId47"/>
    <p:sldId id="377" r:id="rId48"/>
    <p:sldId id="378" r:id="rId49"/>
    <p:sldId id="379" r:id="rId50"/>
    <p:sldId id="380" r:id="rId51"/>
    <p:sldId id="381" r:id="rId52"/>
    <p:sldId id="382" r:id="rId53"/>
    <p:sldId id="383" r:id="rId54"/>
    <p:sldId id="384" r:id="rId55"/>
    <p:sldId id="385" r:id="rId56"/>
    <p:sldId id="360" r:id="rId57"/>
    <p:sldId id="361" r:id="rId58"/>
    <p:sldId id="362" r:id="rId59"/>
    <p:sldId id="363" r:id="rId60"/>
    <p:sldId id="364" r:id="rId61"/>
    <p:sldId id="365" r:id="rId62"/>
    <p:sldId id="366" r:id="rId63"/>
    <p:sldId id="367" r:id="rId64"/>
    <p:sldId id="368" r:id="rId65"/>
    <p:sldId id="369" r:id="rId66"/>
    <p:sldId id="370" r:id="rId67"/>
    <p:sldId id="371" r:id="rId68"/>
    <p:sldId id="372" r:id="rId69"/>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241" autoAdjust="0"/>
    <p:restoredTop sz="94660"/>
  </p:normalViewPr>
  <p:slideViewPr>
    <p:cSldViewPr>
      <p:cViewPr>
        <p:scale>
          <a:sx n="100" d="100"/>
          <a:sy n="100" d="100"/>
        </p:scale>
        <p:origin x="-276" y="-3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4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1.xml"/><Relationship Id="rId39" Type="http://schemas.openxmlformats.org/officeDocument/2006/relationships/slide" Target="slides/slide14.xml"/><Relationship Id="rId21" Type="http://schemas.openxmlformats.org/officeDocument/2006/relationships/slideMaster" Target="slideMasters/slideMaster21.xml"/><Relationship Id="rId34" Type="http://schemas.openxmlformats.org/officeDocument/2006/relationships/slide" Target="slides/slide9.xml"/><Relationship Id="rId42" Type="http://schemas.openxmlformats.org/officeDocument/2006/relationships/slide" Target="slides/slide17.xml"/><Relationship Id="rId47" Type="http://schemas.openxmlformats.org/officeDocument/2006/relationships/slide" Target="slides/slide22.xml"/><Relationship Id="rId50" Type="http://schemas.openxmlformats.org/officeDocument/2006/relationships/slide" Target="slides/slide25.xml"/><Relationship Id="rId55" Type="http://schemas.openxmlformats.org/officeDocument/2006/relationships/slide" Target="slides/slide30.xml"/><Relationship Id="rId63" Type="http://schemas.openxmlformats.org/officeDocument/2006/relationships/slide" Target="slides/slide38.xml"/><Relationship Id="rId68" Type="http://schemas.openxmlformats.org/officeDocument/2006/relationships/slide" Target="slides/slide43.xml"/><Relationship Id="rId7" Type="http://schemas.openxmlformats.org/officeDocument/2006/relationships/slideMaster" Target="slideMasters/slideMaster7.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4.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7.xml"/><Relationship Id="rId37" Type="http://schemas.openxmlformats.org/officeDocument/2006/relationships/slide" Target="slides/slide12.xml"/><Relationship Id="rId40" Type="http://schemas.openxmlformats.org/officeDocument/2006/relationships/slide" Target="slides/slide15.xml"/><Relationship Id="rId45" Type="http://schemas.openxmlformats.org/officeDocument/2006/relationships/slide" Target="slides/slide20.xml"/><Relationship Id="rId53" Type="http://schemas.openxmlformats.org/officeDocument/2006/relationships/slide" Target="slides/slide28.xml"/><Relationship Id="rId58" Type="http://schemas.openxmlformats.org/officeDocument/2006/relationships/slide" Target="slides/slide33.xml"/><Relationship Id="rId66" Type="http://schemas.openxmlformats.org/officeDocument/2006/relationships/slide" Target="slides/slide41.xml"/><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3.xml"/><Relationship Id="rId36" Type="http://schemas.openxmlformats.org/officeDocument/2006/relationships/slide" Target="slides/slide11.xml"/><Relationship Id="rId49" Type="http://schemas.openxmlformats.org/officeDocument/2006/relationships/slide" Target="slides/slide24.xml"/><Relationship Id="rId57" Type="http://schemas.openxmlformats.org/officeDocument/2006/relationships/slide" Target="slides/slide32.xml"/><Relationship Id="rId61" Type="http://schemas.openxmlformats.org/officeDocument/2006/relationships/slide" Target="slides/slide36.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6.xml"/><Relationship Id="rId44" Type="http://schemas.openxmlformats.org/officeDocument/2006/relationships/slide" Target="slides/slide19.xml"/><Relationship Id="rId52" Type="http://schemas.openxmlformats.org/officeDocument/2006/relationships/slide" Target="slides/slide27.xml"/><Relationship Id="rId60" Type="http://schemas.openxmlformats.org/officeDocument/2006/relationships/slide" Target="slides/slide35.xml"/><Relationship Id="rId65" Type="http://schemas.openxmlformats.org/officeDocument/2006/relationships/slide" Target="slides/slide40.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2.xml"/><Relationship Id="rId30" Type="http://schemas.openxmlformats.org/officeDocument/2006/relationships/slide" Target="slides/slide5.xml"/><Relationship Id="rId35" Type="http://schemas.openxmlformats.org/officeDocument/2006/relationships/slide" Target="slides/slide10.xml"/><Relationship Id="rId43" Type="http://schemas.openxmlformats.org/officeDocument/2006/relationships/slide" Target="slides/slide18.xml"/><Relationship Id="rId48" Type="http://schemas.openxmlformats.org/officeDocument/2006/relationships/slide" Target="slides/slide23.xml"/><Relationship Id="rId56" Type="http://schemas.openxmlformats.org/officeDocument/2006/relationships/slide" Target="slides/slide31.xml"/><Relationship Id="rId64" Type="http://schemas.openxmlformats.org/officeDocument/2006/relationships/slide" Target="slides/slide39.xml"/><Relationship Id="rId69" Type="http://schemas.openxmlformats.org/officeDocument/2006/relationships/slide" Target="slides/slide44.xml"/><Relationship Id="rId8" Type="http://schemas.openxmlformats.org/officeDocument/2006/relationships/slideMaster" Target="slideMasters/slideMaster8.xml"/><Relationship Id="rId51" Type="http://schemas.openxmlformats.org/officeDocument/2006/relationships/slide" Target="slides/slide26.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8.xml"/><Relationship Id="rId38" Type="http://schemas.openxmlformats.org/officeDocument/2006/relationships/slide" Target="slides/slide13.xml"/><Relationship Id="rId46" Type="http://schemas.openxmlformats.org/officeDocument/2006/relationships/slide" Target="slides/slide21.xml"/><Relationship Id="rId59" Type="http://schemas.openxmlformats.org/officeDocument/2006/relationships/slide" Target="slides/slide34.xml"/><Relationship Id="rId67" Type="http://schemas.openxmlformats.org/officeDocument/2006/relationships/slide" Target="slides/slide42.xml"/><Relationship Id="rId20" Type="http://schemas.openxmlformats.org/officeDocument/2006/relationships/slideMaster" Target="slideMasters/slideMaster20.xml"/><Relationship Id="rId41" Type="http://schemas.openxmlformats.org/officeDocument/2006/relationships/slide" Target="slides/slide16.xml"/><Relationship Id="rId54" Type="http://schemas.openxmlformats.org/officeDocument/2006/relationships/slide" Target="slides/slide29.xml"/><Relationship Id="rId62" Type="http://schemas.openxmlformats.org/officeDocument/2006/relationships/slide" Target="slides/slide37.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Acer\Documents\A_UTI%202012-13\Measurement\Data%20analysis\UTI%20LTCF%20Recheck_FINAL.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Acer\Documents\A_UTI%202013-2014\Measurement\Continuing%20facilities\Eventide%20MAR2014.xls"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1" i="0" u="none" strike="noStrike" baseline="0">
                <a:solidFill>
                  <a:srgbClr val="000000"/>
                </a:solidFill>
                <a:latin typeface="Calibri"/>
                <a:ea typeface="Calibri"/>
                <a:cs typeface="Calibri"/>
              </a:defRPr>
            </a:pPr>
            <a:r>
              <a:rPr lang="en-US" dirty="0"/>
              <a:t>% of Long Term Care Facility Charts Reviewed Meeting Prevention Collaborative Urinary Tract Infection Signs and Symptoms (n=14)</a:t>
            </a:r>
          </a:p>
        </c:rich>
      </c:tx>
      <c:layout>
        <c:manualLayout>
          <c:xMode val="edge"/>
          <c:yMode val="edge"/>
          <c:x val="0.13362084049838588"/>
          <c:y val="3.5294117647058865E-2"/>
        </c:manualLayout>
      </c:layout>
      <c:overlay val="0"/>
    </c:title>
    <c:autoTitleDeleted val="0"/>
    <c:plotArea>
      <c:layout>
        <c:manualLayout>
          <c:layoutTarget val="inner"/>
          <c:xMode val="edge"/>
          <c:yMode val="edge"/>
          <c:x val="0.10632198826159041"/>
          <c:y val="0.26176508180876867"/>
          <c:w val="0.8405184207166212"/>
          <c:h val="0.52353016361753657"/>
        </c:manualLayout>
      </c:layout>
      <c:barChart>
        <c:barDir val="col"/>
        <c:grouping val="percentStacked"/>
        <c:varyColors val="0"/>
        <c:ser>
          <c:idx val="0"/>
          <c:order val="0"/>
          <c:tx>
            <c:strRef>
              <c:f>'Chart Review Table'!$B$13</c:f>
              <c:strCache>
                <c:ptCount val="1"/>
                <c:pt idx="0">
                  <c:v>Met Criteria</c:v>
                </c:pt>
              </c:strCache>
            </c:strRef>
          </c:tx>
          <c:invertIfNegative val="0"/>
          <c:cat>
            <c:numRef>
              <c:f>'Chart Review Table'!$A$14:$A$21</c:f>
              <c:numCache>
                <c:formatCode>[$-409]mmmm\-yy;@</c:formatCode>
                <c:ptCount val="8"/>
                <c:pt idx="0">
                  <c:v>41214</c:v>
                </c:pt>
                <c:pt idx="1">
                  <c:v>41244</c:v>
                </c:pt>
                <c:pt idx="2">
                  <c:v>41275</c:v>
                </c:pt>
                <c:pt idx="3">
                  <c:v>41306</c:v>
                </c:pt>
                <c:pt idx="4">
                  <c:v>41334</c:v>
                </c:pt>
                <c:pt idx="5">
                  <c:v>41365</c:v>
                </c:pt>
                <c:pt idx="6">
                  <c:v>41395</c:v>
                </c:pt>
                <c:pt idx="7">
                  <c:v>41426</c:v>
                </c:pt>
              </c:numCache>
            </c:numRef>
          </c:cat>
          <c:val>
            <c:numRef>
              <c:f>'Chart Review Table'!$B$14:$B$21</c:f>
              <c:numCache>
                <c:formatCode>General</c:formatCode>
                <c:ptCount val="8"/>
                <c:pt idx="0">
                  <c:v>33</c:v>
                </c:pt>
                <c:pt idx="1">
                  <c:v>28</c:v>
                </c:pt>
                <c:pt idx="2">
                  <c:v>35</c:v>
                </c:pt>
                <c:pt idx="3">
                  <c:v>30</c:v>
                </c:pt>
                <c:pt idx="4">
                  <c:v>36</c:v>
                </c:pt>
                <c:pt idx="5">
                  <c:v>30</c:v>
                </c:pt>
                <c:pt idx="6">
                  <c:v>38</c:v>
                </c:pt>
                <c:pt idx="7">
                  <c:v>43</c:v>
                </c:pt>
              </c:numCache>
            </c:numRef>
          </c:val>
        </c:ser>
        <c:ser>
          <c:idx val="1"/>
          <c:order val="1"/>
          <c:tx>
            <c:strRef>
              <c:f>'Chart Review Table'!$C$13</c:f>
              <c:strCache>
                <c:ptCount val="1"/>
                <c:pt idx="0">
                  <c:v>Did Not Meet Criteria</c:v>
                </c:pt>
              </c:strCache>
            </c:strRef>
          </c:tx>
          <c:invertIfNegative val="0"/>
          <c:cat>
            <c:numRef>
              <c:f>'Chart Review Table'!$A$14:$A$21</c:f>
              <c:numCache>
                <c:formatCode>[$-409]mmmm\-yy;@</c:formatCode>
                <c:ptCount val="8"/>
                <c:pt idx="0">
                  <c:v>41214</c:v>
                </c:pt>
                <c:pt idx="1">
                  <c:v>41244</c:v>
                </c:pt>
                <c:pt idx="2">
                  <c:v>41275</c:v>
                </c:pt>
                <c:pt idx="3">
                  <c:v>41306</c:v>
                </c:pt>
                <c:pt idx="4">
                  <c:v>41334</c:v>
                </c:pt>
                <c:pt idx="5">
                  <c:v>41365</c:v>
                </c:pt>
                <c:pt idx="6">
                  <c:v>41395</c:v>
                </c:pt>
                <c:pt idx="7">
                  <c:v>41426</c:v>
                </c:pt>
              </c:numCache>
            </c:numRef>
          </c:cat>
          <c:val>
            <c:numRef>
              <c:f>'Chart Review Table'!$C$14:$C$21</c:f>
              <c:numCache>
                <c:formatCode>General</c:formatCode>
                <c:ptCount val="8"/>
                <c:pt idx="0">
                  <c:v>55</c:v>
                </c:pt>
                <c:pt idx="1">
                  <c:v>38</c:v>
                </c:pt>
                <c:pt idx="2">
                  <c:v>34</c:v>
                </c:pt>
                <c:pt idx="3">
                  <c:v>23</c:v>
                </c:pt>
                <c:pt idx="4">
                  <c:v>21</c:v>
                </c:pt>
                <c:pt idx="5">
                  <c:v>18</c:v>
                </c:pt>
                <c:pt idx="6">
                  <c:v>14</c:v>
                </c:pt>
                <c:pt idx="7">
                  <c:v>18</c:v>
                </c:pt>
              </c:numCache>
            </c:numRef>
          </c:val>
        </c:ser>
        <c:dLbls>
          <c:showLegendKey val="0"/>
          <c:showVal val="0"/>
          <c:showCatName val="0"/>
          <c:showSerName val="0"/>
          <c:showPercent val="0"/>
          <c:showBubbleSize val="0"/>
        </c:dLbls>
        <c:gapWidth val="150"/>
        <c:overlap val="100"/>
        <c:axId val="33972992"/>
        <c:axId val="33974528"/>
      </c:barChart>
      <c:lineChart>
        <c:grouping val="standard"/>
        <c:varyColors val="0"/>
        <c:ser>
          <c:idx val="2"/>
          <c:order val="2"/>
          <c:tx>
            <c:strRef>
              <c:f>'Chart Review Table'!$G$13</c:f>
              <c:strCache>
                <c:ptCount val="1"/>
              </c:strCache>
            </c:strRef>
          </c:tx>
          <c:marker>
            <c:symbol val="none"/>
          </c:marker>
          <c:val>
            <c:numRef>
              <c:f>'Chart Review Table'!$G$14:$G$21</c:f>
              <c:numCache>
                <c:formatCode>General</c:formatCode>
                <c:ptCount val="8"/>
              </c:numCache>
            </c:numRef>
          </c:val>
          <c:smooth val="0"/>
        </c:ser>
        <c:dLbls>
          <c:showLegendKey val="0"/>
          <c:showVal val="0"/>
          <c:showCatName val="0"/>
          <c:showSerName val="0"/>
          <c:showPercent val="0"/>
          <c:showBubbleSize val="0"/>
        </c:dLbls>
        <c:marker val="1"/>
        <c:smooth val="0"/>
        <c:axId val="33972992"/>
        <c:axId val="33974528"/>
      </c:lineChart>
      <c:dateAx>
        <c:axId val="33972992"/>
        <c:scaling>
          <c:orientation val="minMax"/>
        </c:scaling>
        <c:delete val="0"/>
        <c:axPos val="b"/>
        <c:numFmt formatCode="mmm\-yy"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33974528"/>
        <c:crosses val="autoZero"/>
        <c:auto val="1"/>
        <c:lblOffset val="100"/>
        <c:baseTimeUnit val="months"/>
        <c:majorUnit val="1"/>
        <c:majorTimeUnit val="months"/>
        <c:minorUnit val="1"/>
        <c:minorTimeUnit val="months"/>
      </c:dateAx>
      <c:valAx>
        <c:axId val="33974528"/>
        <c:scaling>
          <c:orientation val="minMax"/>
        </c:scaling>
        <c:delete val="0"/>
        <c:axPos val="l"/>
        <c:majorGridlines/>
        <c:numFmt formatCode="0%" sourceLinked="1"/>
        <c:majorTickMark val="out"/>
        <c:minorTickMark val="none"/>
        <c:tickLblPos val="nextTo"/>
        <c:spPr>
          <a:noFill/>
        </c:spPr>
        <c:txPr>
          <a:bodyPr rot="0" vert="horz"/>
          <a:lstStyle/>
          <a:p>
            <a:pPr>
              <a:defRPr sz="1000" b="0" i="0" u="none" strike="noStrike" baseline="0">
                <a:solidFill>
                  <a:srgbClr val="000000"/>
                </a:solidFill>
                <a:latin typeface="Calibri"/>
                <a:ea typeface="Calibri"/>
                <a:cs typeface="Calibri"/>
              </a:defRPr>
            </a:pPr>
            <a:endParaRPr lang="en-US"/>
          </a:p>
        </c:txPr>
        <c:crossAx val="33972992"/>
        <c:crosses val="autoZero"/>
        <c:crossBetween val="between"/>
        <c:majorUnit val="0.1"/>
      </c:valAx>
    </c:plotArea>
    <c:legend>
      <c:legendPos val="b"/>
      <c:layout>
        <c:manualLayout>
          <c:xMode val="edge"/>
          <c:yMode val="edge"/>
          <c:x val="0.1063219899236737"/>
          <c:y val="0.90882476455149064"/>
          <c:w val="0.89080580444685886"/>
          <c:h val="7.0588235294117674E-2"/>
        </c:manualLayout>
      </c:layout>
      <c:overlay val="0"/>
      <c:txPr>
        <a:bodyPr/>
        <a:lstStyle/>
        <a:p>
          <a:pPr>
            <a:defRPr sz="92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50" b="1" i="0" u="none" strike="noStrike" baseline="0">
                <a:solidFill>
                  <a:srgbClr val="000000"/>
                </a:solidFill>
                <a:latin typeface="Arial"/>
                <a:ea typeface="Arial"/>
                <a:cs typeface="Arial"/>
              </a:defRPr>
            </a:pPr>
            <a:r>
              <a:rPr lang="en-US"/>
              <a:t>Run Chart 2. Facility UTI and urine testing rates among patients ≥ 70 years of age </a:t>
            </a:r>
          </a:p>
        </c:rich>
      </c:tx>
      <c:layout>
        <c:manualLayout>
          <c:xMode val="edge"/>
          <c:yMode val="edge"/>
          <c:x val="0.18974764241954581"/>
          <c:y val="3.4806252666692551E-2"/>
        </c:manualLayout>
      </c:layout>
      <c:overlay val="0"/>
      <c:spPr>
        <a:noFill/>
        <a:ln w="25400">
          <a:noFill/>
        </a:ln>
      </c:spPr>
    </c:title>
    <c:autoTitleDeleted val="0"/>
    <c:plotArea>
      <c:layout>
        <c:manualLayout>
          <c:layoutTarget val="inner"/>
          <c:xMode val="edge"/>
          <c:yMode val="edge"/>
          <c:x val="0.11747851002865332"/>
          <c:y val="0.18507462686567164"/>
          <c:w val="0.83094555873925502"/>
          <c:h val="0.53432835820895519"/>
        </c:manualLayout>
      </c:layout>
      <c:lineChart>
        <c:grouping val="standard"/>
        <c:varyColors val="0"/>
        <c:ser>
          <c:idx val="1"/>
          <c:order val="0"/>
          <c:tx>
            <c:strRef>
              <c:f>'Aggregate Data Table'!$H$9</c:f>
              <c:strCache>
                <c:ptCount val="1"/>
                <c:pt idx="0">
                  <c:v>Facility UTI rate per 10,000 resident days</c:v>
                </c:pt>
              </c:strCache>
            </c:strRef>
          </c:tx>
          <c:spPr>
            <a:ln w="25400">
              <a:solidFill>
                <a:srgbClr val="FF00FF"/>
              </a:solidFill>
              <a:prstDash val="solid"/>
            </a:ln>
          </c:spPr>
          <c:marker>
            <c:symbol val="none"/>
          </c:marker>
          <c:dLbls>
            <c:numFmt formatCode="#,##0.0" sourceLinked="0"/>
            <c:spPr>
              <a:noFill/>
              <a:ln w="25400">
                <a:noFill/>
              </a:ln>
            </c:spPr>
            <c:txPr>
              <a:bodyPr/>
              <a:lstStyle/>
              <a:p>
                <a:pPr>
                  <a:defRPr sz="875"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dLbls>
          <c:cat>
            <c:numRef>
              <c:f>'Aggregate Data Table'!$A$10:$A$33</c:f>
              <c:numCache>
                <c:formatCode>[$-409]mmm\-yy;@</c:formatCode>
                <c:ptCount val="24"/>
                <c:pt idx="0">
                  <c:v>41091</c:v>
                </c:pt>
                <c:pt idx="1">
                  <c:v>41122</c:v>
                </c:pt>
                <c:pt idx="2">
                  <c:v>41153</c:v>
                </c:pt>
                <c:pt idx="3">
                  <c:v>41183</c:v>
                </c:pt>
                <c:pt idx="4">
                  <c:v>41214</c:v>
                </c:pt>
                <c:pt idx="5">
                  <c:v>41244</c:v>
                </c:pt>
                <c:pt idx="6">
                  <c:v>41275</c:v>
                </c:pt>
                <c:pt idx="7">
                  <c:v>41306</c:v>
                </c:pt>
                <c:pt idx="8">
                  <c:v>41334</c:v>
                </c:pt>
                <c:pt idx="9">
                  <c:v>41377</c:v>
                </c:pt>
                <c:pt idx="10">
                  <c:v>41395</c:v>
                </c:pt>
                <c:pt idx="11">
                  <c:v>41426</c:v>
                </c:pt>
                <c:pt idx="12">
                  <c:v>41456</c:v>
                </c:pt>
                <c:pt idx="13">
                  <c:v>41487</c:v>
                </c:pt>
                <c:pt idx="14">
                  <c:v>41518</c:v>
                </c:pt>
                <c:pt idx="15">
                  <c:v>41548</c:v>
                </c:pt>
                <c:pt idx="16">
                  <c:v>41579</c:v>
                </c:pt>
                <c:pt idx="17">
                  <c:v>41609</c:v>
                </c:pt>
                <c:pt idx="18">
                  <c:v>41640</c:v>
                </c:pt>
                <c:pt idx="19">
                  <c:v>41671</c:v>
                </c:pt>
                <c:pt idx="20">
                  <c:v>41699</c:v>
                </c:pt>
                <c:pt idx="21">
                  <c:v>41742</c:v>
                </c:pt>
                <c:pt idx="22">
                  <c:v>41760</c:v>
                </c:pt>
                <c:pt idx="23">
                  <c:v>41791</c:v>
                </c:pt>
              </c:numCache>
            </c:numRef>
          </c:cat>
          <c:val>
            <c:numRef>
              <c:f>'Aggregate Data Table'!$H$10:$H$33</c:f>
              <c:numCache>
                <c:formatCode>0.0</c:formatCode>
                <c:ptCount val="24"/>
                <c:pt idx="0">
                  <c:v>39.193729003359465</c:v>
                </c:pt>
                <c:pt idx="1">
                  <c:v>22.434099831744241</c:v>
                </c:pt>
                <c:pt idx="2">
                  <c:v>28.312570781426952</c:v>
                </c:pt>
                <c:pt idx="3">
                  <c:v>11.261261261261261</c:v>
                </c:pt>
                <c:pt idx="4">
                  <c:v>0</c:v>
                </c:pt>
                <c:pt idx="5">
                  <c:v>0</c:v>
                </c:pt>
                <c:pt idx="6">
                  <c:v>17.291066282420744</c:v>
                </c:pt>
                <c:pt idx="7">
                  <c:v>13.071895424836601</c:v>
                </c:pt>
                <c:pt idx="8">
                  <c:v>5.7045065601825415</c:v>
                </c:pt>
                <c:pt idx="9">
                  <c:v>5.9916117435590195</c:v>
                </c:pt>
                <c:pt idx="10">
                  <c:v>11.242270938729623</c:v>
                </c:pt>
                <c:pt idx="11">
                  <c:v>5.7770075101097635</c:v>
                </c:pt>
                <c:pt idx="12">
                  <c:v>11.402508551881418</c:v>
                </c:pt>
                <c:pt idx="13">
                  <c:v>0</c:v>
                </c:pt>
                <c:pt idx="14">
                  <c:v>0</c:v>
                </c:pt>
                <c:pt idx="15">
                  <c:v>5.7471264367816088</c:v>
                </c:pt>
                <c:pt idx="16">
                  <c:v>0</c:v>
                </c:pt>
                <c:pt idx="17">
                  <c:v>11.7096018735363</c:v>
                </c:pt>
                <c:pt idx="18">
                  <c:v>5.7570523891767396</c:v>
                </c:pt>
                <c:pt idx="19">
                  <c:v>18.820577164366377</c:v>
                </c:pt>
                <c:pt idx="20">
                  <c:v>0</c:v>
                </c:pt>
                <c:pt idx="21">
                  <c:v>0</c:v>
                </c:pt>
                <c:pt idx="22">
                  <c:v>0</c:v>
                </c:pt>
                <c:pt idx="23">
                  <c:v>0</c:v>
                </c:pt>
              </c:numCache>
            </c:numRef>
          </c:val>
          <c:smooth val="0"/>
        </c:ser>
        <c:ser>
          <c:idx val="0"/>
          <c:order val="1"/>
          <c:tx>
            <c:strRef>
              <c:f>'Aggregate Data Table'!$I$9</c:f>
              <c:strCache>
                <c:ptCount val="1"/>
                <c:pt idx="0">
                  <c:v>Urine cultures performed per 10,000 resident days</c:v>
                </c:pt>
              </c:strCache>
            </c:strRef>
          </c:tx>
          <c:spPr>
            <a:ln w="25400">
              <a:solidFill>
                <a:srgbClr val="00B050"/>
              </a:solidFill>
            </a:ln>
          </c:spPr>
          <c:marker>
            <c:symbol val="none"/>
          </c:marker>
          <c:dLbls>
            <c:txPr>
              <a:bodyPr/>
              <a:lstStyle/>
              <a:p>
                <a:pPr>
                  <a:defRPr sz="875"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dLbls>
          <c:cat>
            <c:numRef>
              <c:f>'Aggregate Data Table'!$A$10:$A$33</c:f>
              <c:numCache>
                <c:formatCode>[$-409]mmm\-yy;@</c:formatCode>
                <c:ptCount val="24"/>
                <c:pt idx="0">
                  <c:v>41091</c:v>
                </c:pt>
                <c:pt idx="1">
                  <c:v>41122</c:v>
                </c:pt>
                <c:pt idx="2">
                  <c:v>41153</c:v>
                </c:pt>
                <c:pt idx="3">
                  <c:v>41183</c:v>
                </c:pt>
                <c:pt idx="4">
                  <c:v>41214</c:v>
                </c:pt>
                <c:pt idx="5">
                  <c:v>41244</c:v>
                </c:pt>
                <c:pt idx="6">
                  <c:v>41275</c:v>
                </c:pt>
                <c:pt idx="7">
                  <c:v>41306</c:v>
                </c:pt>
                <c:pt idx="8">
                  <c:v>41334</c:v>
                </c:pt>
                <c:pt idx="9">
                  <c:v>41377</c:v>
                </c:pt>
                <c:pt idx="10">
                  <c:v>41395</c:v>
                </c:pt>
                <c:pt idx="11">
                  <c:v>41426</c:v>
                </c:pt>
                <c:pt idx="12">
                  <c:v>41456</c:v>
                </c:pt>
                <c:pt idx="13">
                  <c:v>41487</c:v>
                </c:pt>
                <c:pt idx="14">
                  <c:v>41518</c:v>
                </c:pt>
                <c:pt idx="15">
                  <c:v>41548</c:v>
                </c:pt>
                <c:pt idx="16">
                  <c:v>41579</c:v>
                </c:pt>
                <c:pt idx="17">
                  <c:v>41609</c:v>
                </c:pt>
                <c:pt idx="18">
                  <c:v>41640</c:v>
                </c:pt>
                <c:pt idx="19">
                  <c:v>41671</c:v>
                </c:pt>
                <c:pt idx="20">
                  <c:v>41699</c:v>
                </c:pt>
                <c:pt idx="21">
                  <c:v>41742</c:v>
                </c:pt>
                <c:pt idx="22">
                  <c:v>41760</c:v>
                </c:pt>
                <c:pt idx="23">
                  <c:v>41791</c:v>
                </c:pt>
              </c:numCache>
            </c:numRef>
          </c:cat>
          <c:val>
            <c:numRef>
              <c:f>'Aggregate Data Table'!$I$10:$I$33</c:f>
              <c:numCache>
                <c:formatCode>0.0</c:formatCode>
                <c:ptCount val="24"/>
                <c:pt idx="0">
                  <c:v>44.79283314669653</c:v>
                </c:pt>
                <c:pt idx="1">
                  <c:v>22.434099831744241</c:v>
                </c:pt>
                <c:pt idx="2">
                  <c:v>33.975084937712325</c:v>
                </c:pt>
                <c:pt idx="3">
                  <c:v>16.891891891891891</c:v>
                </c:pt>
                <c:pt idx="4">
                  <c:v>22.81802624073017</c:v>
                </c:pt>
                <c:pt idx="5">
                  <c:v>11.580775911986104</c:v>
                </c:pt>
                <c:pt idx="6">
                  <c:v>17.291066282420744</c:v>
                </c:pt>
                <c:pt idx="7">
                  <c:v>13.071895424836601</c:v>
                </c:pt>
                <c:pt idx="8">
                  <c:v>5.7045065601825415</c:v>
                </c:pt>
                <c:pt idx="9">
                  <c:v>17.974835230677044</c:v>
                </c:pt>
                <c:pt idx="10">
                  <c:v>11.242270938729623</c:v>
                </c:pt>
                <c:pt idx="11">
                  <c:v>0</c:v>
                </c:pt>
                <c:pt idx="12">
                  <c:v>11.402508551881418</c:v>
                </c:pt>
                <c:pt idx="13">
                  <c:v>0</c:v>
                </c:pt>
                <c:pt idx="14">
                  <c:v>0</c:v>
                </c:pt>
                <c:pt idx="15">
                  <c:v>5.7471264367816088</c:v>
                </c:pt>
                <c:pt idx="16">
                  <c:v>0</c:v>
                </c:pt>
                <c:pt idx="17">
                  <c:v>11.7096018735363</c:v>
                </c:pt>
                <c:pt idx="18">
                  <c:v>5.7570523891767396</c:v>
                </c:pt>
                <c:pt idx="19">
                  <c:v>18.820577164366377</c:v>
                </c:pt>
                <c:pt idx="20">
                  <c:v>0</c:v>
                </c:pt>
                <c:pt idx="21">
                  <c:v>0</c:v>
                </c:pt>
                <c:pt idx="22">
                  <c:v>0</c:v>
                </c:pt>
                <c:pt idx="23">
                  <c:v>0</c:v>
                </c:pt>
              </c:numCache>
            </c:numRef>
          </c:val>
          <c:smooth val="0"/>
        </c:ser>
        <c:dLbls>
          <c:showLegendKey val="0"/>
          <c:showVal val="0"/>
          <c:showCatName val="0"/>
          <c:showSerName val="0"/>
          <c:showPercent val="0"/>
          <c:showBubbleSize val="0"/>
        </c:dLbls>
        <c:marker val="1"/>
        <c:smooth val="0"/>
        <c:axId val="34017664"/>
        <c:axId val="34019200"/>
      </c:lineChart>
      <c:dateAx>
        <c:axId val="34017664"/>
        <c:scaling>
          <c:orientation val="minMax"/>
        </c:scaling>
        <c:delete val="0"/>
        <c:axPos val="b"/>
        <c:numFmt formatCode="mmm\-yy" sourceLinked="0"/>
        <c:majorTickMark val="out"/>
        <c:minorTickMark val="none"/>
        <c:tickLblPos val="nextTo"/>
        <c:spPr>
          <a:ln w="3175">
            <a:solidFill>
              <a:srgbClr val="000000"/>
            </a:solidFill>
            <a:prstDash val="solid"/>
          </a:ln>
        </c:spPr>
        <c:txPr>
          <a:bodyPr rot="-2700000" vert="horz"/>
          <a:lstStyle/>
          <a:p>
            <a:pPr>
              <a:defRPr sz="875" b="0" i="0" u="none" strike="noStrike" baseline="0">
                <a:solidFill>
                  <a:srgbClr val="000000"/>
                </a:solidFill>
                <a:latin typeface="Arial"/>
                <a:ea typeface="Arial"/>
                <a:cs typeface="Arial"/>
              </a:defRPr>
            </a:pPr>
            <a:endParaRPr lang="en-US"/>
          </a:p>
        </c:txPr>
        <c:crossAx val="34019200"/>
        <c:crosses val="autoZero"/>
        <c:auto val="1"/>
        <c:lblOffset val="100"/>
        <c:baseTimeUnit val="months"/>
        <c:majorUnit val="1"/>
        <c:majorTimeUnit val="months"/>
        <c:minorUnit val="1"/>
        <c:minorTimeUnit val="months"/>
      </c:dateAx>
      <c:valAx>
        <c:axId val="34019200"/>
        <c:scaling>
          <c:orientation val="minMax"/>
        </c:scaling>
        <c:delete val="0"/>
        <c:axPos val="l"/>
        <c:title>
          <c:tx>
            <c:rich>
              <a:bodyPr/>
              <a:lstStyle/>
              <a:p>
                <a:pPr>
                  <a:defRPr sz="875" b="1" i="0" u="none" strike="noStrike" baseline="0">
                    <a:solidFill>
                      <a:srgbClr val="000000"/>
                    </a:solidFill>
                    <a:latin typeface="Arial"/>
                    <a:ea typeface="Arial"/>
                    <a:cs typeface="Arial"/>
                  </a:defRPr>
                </a:pPr>
                <a:r>
                  <a:rPr lang="en-US"/>
                  <a:t>UTI and Urine Testing Rates</a:t>
                </a:r>
              </a:p>
            </c:rich>
          </c:tx>
          <c:layout>
            <c:manualLayout>
              <c:xMode val="edge"/>
              <c:yMode val="edge"/>
              <c:x val="2.2922602475419648E-2"/>
              <c:y val="0.29850742795081686"/>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75" b="0" i="0" u="none" strike="noStrike" baseline="0">
                <a:solidFill>
                  <a:srgbClr val="000000"/>
                </a:solidFill>
                <a:latin typeface="Arial"/>
                <a:ea typeface="Arial"/>
                <a:cs typeface="Arial"/>
              </a:defRPr>
            </a:pPr>
            <a:endParaRPr lang="en-US"/>
          </a:p>
        </c:txPr>
        <c:crossAx val="34017664"/>
        <c:crosses val="autoZero"/>
        <c:crossBetween val="between"/>
      </c:valAx>
      <c:spPr>
        <a:noFill/>
        <a:ln w="25400">
          <a:noFill/>
        </a:ln>
      </c:spPr>
    </c:plotArea>
    <c:legend>
      <c:legendPos val="r"/>
      <c:layout>
        <c:manualLayout>
          <c:xMode val="edge"/>
          <c:yMode val="edge"/>
          <c:x val="0.10391430111333289"/>
          <c:y val="0.91044774575591758"/>
          <c:w val="0.73796972219298862"/>
          <c:h val="8.9552254244081544E-2"/>
        </c:manualLayout>
      </c:layout>
      <c:overlay val="0"/>
      <c:spPr>
        <a:solidFill>
          <a:srgbClr val="FFFFFF"/>
        </a:solidFill>
        <a:ln w="25400">
          <a:noFill/>
        </a:ln>
      </c:spPr>
      <c:txPr>
        <a:bodyPr/>
        <a:lstStyle/>
        <a:p>
          <a:pPr>
            <a:defRPr sz="52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875"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[Granite reporters ytd.xlsx]# of Events Reported!PivotTable2</c:name>
    <c:fmtId val="-1"/>
  </c:pivotSource>
  <c:chart>
    <c:autoTitleDeleted val="1"/>
    <c:pivotFmts>
      <c:pivotFmt>
        <c:idx val="0"/>
        <c:marker>
          <c:symbol val="none"/>
        </c:marker>
        <c:dLbl>
          <c:idx val="0"/>
          <c:spPr/>
          <c:txPr>
            <a:bodyPr/>
            <a:lstStyle/>
            <a:p>
              <a:pPr>
                <a:defRPr/>
              </a:pPr>
              <a:endParaRPr lang="en-US"/>
            </a:p>
          </c:txPr>
          <c:showLegendKey val="0"/>
          <c:showVal val="1"/>
          <c:showCatName val="0"/>
          <c:showSerName val="0"/>
          <c:showPercent val="0"/>
          <c:showBubbleSize val="0"/>
        </c:dLbl>
      </c:pivotFmt>
      <c:pivotFmt>
        <c:idx val="1"/>
        <c:marker>
          <c:symbol val="none"/>
        </c:marker>
        <c:dLbl>
          <c:idx val="0"/>
          <c:spPr/>
          <c:txPr>
            <a:bodyPr/>
            <a:lstStyle/>
            <a:p>
              <a:pPr>
                <a:defRPr/>
              </a:pPr>
              <a:endParaRPr lang="en-US"/>
            </a:p>
          </c:txPr>
          <c:showLegendKey val="0"/>
          <c:showVal val="1"/>
          <c:showCatName val="0"/>
          <c:showSerName val="0"/>
          <c:showPercent val="0"/>
          <c:showBubbleSize val="0"/>
        </c:dLbl>
      </c:pivotFmt>
      <c:pivotFmt>
        <c:idx val="2"/>
        <c:dLbl>
          <c:idx val="0"/>
          <c:layout>
            <c:manualLayout>
              <c:x val="1.0299479673530716E-2"/>
              <c:y val="-1.4175628220311267E-2"/>
            </c:manualLayout>
          </c:layout>
          <c:showLegendKey val="0"/>
          <c:showVal val="1"/>
          <c:showCatName val="0"/>
          <c:showSerName val="0"/>
          <c:showPercent val="0"/>
          <c:showBubbleSize val="0"/>
        </c:dLbl>
      </c:pivotFmt>
      <c:pivotFmt>
        <c:idx val="3"/>
        <c:dLbl>
          <c:idx val="0"/>
          <c:layout>
            <c:manualLayout>
              <c:x val="1.3242188151682488E-2"/>
              <c:y val="-1.0125448728793762E-2"/>
            </c:manualLayout>
          </c:layout>
          <c:showLegendKey val="0"/>
          <c:showVal val="1"/>
          <c:showCatName val="0"/>
          <c:showSerName val="0"/>
          <c:showPercent val="0"/>
          <c:showBubbleSize val="0"/>
        </c:dLbl>
      </c:pivotFmt>
      <c:pivotFmt>
        <c:idx val="4"/>
        <c:dLbl>
          <c:idx val="0"/>
          <c:layout>
            <c:manualLayout>
              <c:x val="1.1770833912606657E-2"/>
              <c:y val="-1.2150538474552441E-2"/>
            </c:manualLayout>
          </c:layout>
          <c:showLegendKey val="0"/>
          <c:showVal val="1"/>
          <c:showCatName val="0"/>
          <c:showSerName val="0"/>
          <c:showPercent val="0"/>
          <c:showBubbleSize val="0"/>
        </c:dLbl>
      </c:pivotFmt>
      <c:pivotFmt>
        <c:idx val="5"/>
        <c:dLbl>
          <c:idx val="0"/>
          <c:layout>
            <c:manualLayout>
              <c:x val="1.3242188151682434E-2"/>
              <c:y val="-1.4175628220311267E-2"/>
            </c:manualLayout>
          </c:layout>
          <c:showLegendKey val="0"/>
          <c:showVal val="1"/>
          <c:showCatName val="0"/>
          <c:showSerName val="0"/>
          <c:showPercent val="0"/>
          <c:showBubbleSize val="0"/>
        </c:dLbl>
      </c:pivotFmt>
      <c:pivotFmt>
        <c:idx val="6"/>
        <c:dLbl>
          <c:idx val="0"/>
          <c:layout>
            <c:manualLayout>
              <c:x val="1.3242188151682488E-2"/>
              <c:y val="-1.0125448728793762E-2"/>
            </c:manualLayout>
          </c:layout>
          <c:showLegendKey val="0"/>
          <c:showVal val="1"/>
          <c:showCatName val="0"/>
          <c:showSerName val="0"/>
          <c:showPercent val="0"/>
          <c:showBubbleSize val="0"/>
        </c:dLbl>
      </c:pivotFmt>
      <c:pivotFmt>
        <c:idx val="7"/>
        <c:dLbl>
          <c:idx val="0"/>
          <c:layout>
            <c:manualLayout>
              <c:x val="1.6184896629834151E-2"/>
              <c:y val="-1.4175628220311194E-2"/>
            </c:manualLayout>
          </c:layout>
          <c:showLegendKey val="0"/>
          <c:showVal val="1"/>
          <c:showCatName val="0"/>
          <c:showSerName val="0"/>
          <c:showPercent val="0"/>
          <c:showBubbleSize val="0"/>
        </c:dLbl>
      </c:pivotFmt>
      <c:pivotFmt>
        <c:idx val="8"/>
        <c:dLbl>
          <c:idx val="0"/>
          <c:layout>
            <c:manualLayout>
              <c:x val="1.3242188151682488E-2"/>
              <c:y val="-1.6200717966069946E-2"/>
            </c:manualLayout>
          </c:layout>
          <c:showLegendKey val="0"/>
          <c:showVal val="1"/>
          <c:showCatName val="0"/>
          <c:showSerName val="0"/>
          <c:showPercent val="0"/>
          <c:showBubbleSize val="0"/>
        </c:dLbl>
      </c:pivotFmt>
      <c:pivotFmt>
        <c:idx val="9"/>
        <c:dLbl>
          <c:idx val="0"/>
          <c:layout>
            <c:manualLayout>
              <c:x val="1.3242188151682488E-2"/>
              <c:y val="-1.4175628220311277E-2"/>
            </c:manualLayout>
          </c:layout>
          <c:showLegendKey val="0"/>
          <c:showVal val="1"/>
          <c:showCatName val="0"/>
          <c:showSerName val="0"/>
          <c:showPercent val="0"/>
          <c:showBubbleSize val="0"/>
        </c:dLbl>
      </c:pivotFmt>
      <c:pivotFmt>
        <c:idx val="10"/>
        <c:marker>
          <c:symbol val="none"/>
        </c:marker>
        <c:dLbl>
          <c:idx val="0"/>
          <c:spPr/>
          <c:txPr>
            <a:bodyPr/>
            <a:lstStyle/>
            <a:p>
              <a:pPr>
                <a:defRPr/>
              </a:pPr>
              <a:endParaRPr lang="en-US"/>
            </a:p>
          </c:txPr>
          <c:showLegendKey val="0"/>
          <c:showVal val="1"/>
          <c:showCatName val="0"/>
          <c:showSerName val="0"/>
          <c:showPercent val="0"/>
          <c:showBubbleSize val="0"/>
        </c:dLbl>
      </c:pivotFmt>
      <c:pivotFmt>
        <c:idx val="11"/>
        <c:dLbl>
          <c:idx val="0"/>
          <c:layout>
            <c:manualLayout>
              <c:x val="1.3242188151682488E-2"/>
              <c:y val="-1.6200717966069946E-2"/>
            </c:manualLayout>
          </c:layout>
          <c:showLegendKey val="0"/>
          <c:showVal val="1"/>
          <c:showCatName val="0"/>
          <c:showSerName val="0"/>
          <c:showPercent val="0"/>
          <c:showBubbleSize val="0"/>
        </c:dLbl>
      </c:pivotFmt>
      <c:pivotFmt>
        <c:idx val="12"/>
        <c:dLbl>
          <c:idx val="0"/>
          <c:layout>
            <c:manualLayout>
              <c:x val="1.6184896629834151E-2"/>
              <c:y val="-1.4175628220311194E-2"/>
            </c:manualLayout>
          </c:layout>
          <c:showLegendKey val="0"/>
          <c:showVal val="1"/>
          <c:showCatName val="0"/>
          <c:showSerName val="0"/>
          <c:showPercent val="0"/>
          <c:showBubbleSize val="0"/>
        </c:dLbl>
      </c:pivotFmt>
      <c:pivotFmt>
        <c:idx val="13"/>
        <c:dLbl>
          <c:idx val="0"/>
          <c:layout>
            <c:manualLayout>
              <c:x val="1.3242188151682488E-2"/>
              <c:y val="-1.0125448728793762E-2"/>
            </c:manualLayout>
          </c:layout>
          <c:showLegendKey val="0"/>
          <c:showVal val="1"/>
          <c:showCatName val="0"/>
          <c:showSerName val="0"/>
          <c:showPercent val="0"/>
          <c:showBubbleSize val="0"/>
        </c:dLbl>
      </c:pivotFmt>
      <c:pivotFmt>
        <c:idx val="14"/>
        <c:dLbl>
          <c:idx val="0"/>
          <c:layout>
            <c:manualLayout>
              <c:x val="1.3242188151682434E-2"/>
              <c:y val="-1.4175628220311267E-2"/>
            </c:manualLayout>
          </c:layout>
          <c:showLegendKey val="0"/>
          <c:showVal val="1"/>
          <c:showCatName val="0"/>
          <c:showSerName val="0"/>
          <c:showPercent val="0"/>
          <c:showBubbleSize val="0"/>
        </c:dLbl>
      </c:pivotFmt>
      <c:pivotFmt>
        <c:idx val="15"/>
        <c:dLbl>
          <c:idx val="0"/>
          <c:layout>
            <c:manualLayout>
              <c:x val="1.1770833912606657E-2"/>
              <c:y val="-1.2150538474552441E-2"/>
            </c:manualLayout>
          </c:layout>
          <c:showLegendKey val="0"/>
          <c:showVal val="1"/>
          <c:showCatName val="0"/>
          <c:showSerName val="0"/>
          <c:showPercent val="0"/>
          <c:showBubbleSize val="0"/>
        </c:dLbl>
      </c:pivotFmt>
      <c:pivotFmt>
        <c:idx val="16"/>
        <c:dLbl>
          <c:idx val="0"/>
          <c:layout>
            <c:manualLayout>
              <c:x val="1.3242188151682488E-2"/>
              <c:y val="-1.0125448728793762E-2"/>
            </c:manualLayout>
          </c:layout>
          <c:showLegendKey val="0"/>
          <c:showVal val="1"/>
          <c:showCatName val="0"/>
          <c:showSerName val="0"/>
          <c:showPercent val="0"/>
          <c:showBubbleSize val="0"/>
        </c:dLbl>
      </c:pivotFmt>
      <c:pivotFmt>
        <c:idx val="17"/>
        <c:dLbl>
          <c:idx val="0"/>
          <c:layout>
            <c:manualLayout>
              <c:x val="1.0299479673530716E-2"/>
              <c:y val="-1.4175628220311267E-2"/>
            </c:manualLayout>
          </c:layout>
          <c:showLegendKey val="0"/>
          <c:showVal val="1"/>
          <c:showCatName val="0"/>
          <c:showSerName val="0"/>
          <c:showPercent val="0"/>
          <c:showBubbleSize val="0"/>
        </c:dLbl>
      </c:pivotFmt>
      <c:pivotFmt>
        <c:idx val="18"/>
        <c:dLbl>
          <c:idx val="0"/>
          <c:layout>
            <c:manualLayout>
              <c:x val="1.3242188151682488E-2"/>
              <c:y val="-1.4175628220311277E-2"/>
            </c:manualLayout>
          </c:layout>
          <c:showLegendKey val="0"/>
          <c:showVal val="1"/>
          <c:showCatName val="0"/>
          <c:showSerName val="0"/>
          <c:showPercent val="0"/>
          <c:showBubbleSize val="0"/>
        </c:dLbl>
      </c:pivotFmt>
      <c:pivotFmt>
        <c:idx val="19"/>
        <c:marker>
          <c:symbol val="none"/>
        </c:marker>
        <c:dLbl>
          <c:idx val="0"/>
          <c:spPr/>
          <c:txPr>
            <a:bodyPr/>
            <a:lstStyle/>
            <a:p>
              <a:pPr>
                <a:defRPr/>
              </a:pPr>
              <a:endParaRPr lang="en-US"/>
            </a:p>
          </c:txPr>
          <c:showLegendKey val="0"/>
          <c:showVal val="1"/>
          <c:showCatName val="0"/>
          <c:showSerName val="0"/>
          <c:showPercent val="0"/>
          <c:showBubbleSize val="0"/>
        </c:dLbl>
      </c:pivotFmt>
      <c:pivotFmt>
        <c:idx val="20"/>
        <c:dLbl>
          <c:idx val="0"/>
          <c:layout>
            <c:manualLayout>
              <c:x val="1.3242188151682488E-2"/>
              <c:y val="-1.6200717966069946E-2"/>
            </c:manualLayout>
          </c:layout>
          <c:showLegendKey val="0"/>
          <c:showVal val="1"/>
          <c:showCatName val="0"/>
          <c:showSerName val="0"/>
          <c:showPercent val="0"/>
          <c:showBubbleSize val="0"/>
        </c:dLbl>
      </c:pivotFmt>
      <c:pivotFmt>
        <c:idx val="21"/>
        <c:dLbl>
          <c:idx val="0"/>
          <c:layout>
            <c:manualLayout>
              <c:x val="1.6184896629834151E-2"/>
              <c:y val="-1.4175628220311194E-2"/>
            </c:manualLayout>
          </c:layout>
          <c:showLegendKey val="0"/>
          <c:showVal val="1"/>
          <c:showCatName val="0"/>
          <c:showSerName val="0"/>
          <c:showPercent val="0"/>
          <c:showBubbleSize val="0"/>
        </c:dLbl>
      </c:pivotFmt>
      <c:pivotFmt>
        <c:idx val="22"/>
        <c:dLbl>
          <c:idx val="0"/>
          <c:layout>
            <c:manualLayout>
              <c:x val="1.3242188151682488E-2"/>
              <c:y val="-1.0125448728793762E-2"/>
            </c:manualLayout>
          </c:layout>
          <c:showLegendKey val="0"/>
          <c:showVal val="1"/>
          <c:showCatName val="0"/>
          <c:showSerName val="0"/>
          <c:showPercent val="0"/>
          <c:showBubbleSize val="0"/>
        </c:dLbl>
      </c:pivotFmt>
      <c:pivotFmt>
        <c:idx val="23"/>
        <c:dLbl>
          <c:idx val="0"/>
          <c:layout>
            <c:manualLayout>
              <c:x val="1.3242188151682434E-2"/>
              <c:y val="-1.4175628220311267E-2"/>
            </c:manualLayout>
          </c:layout>
          <c:showLegendKey val="0"/>
          <c:showVal val="1"/>
          <c:showCatName val="0"/>
          <c:showSerName val="0"/>
          <c:showPercent val="0"/>
          <c:showBubbleSize val="0"/>
        </c:dLbl>
      </c:pivotFmt>
      <c:pivotFmt>
        <c:idx val="24"/>
        <c:dLbl>
          <c:idx val="0"/>
          <c:layout>
            <c:manualLayout>
              <c:x val="1.1770833912606657E-2"/>
              <c:y val="-1.2150538474552441E-2"/>
            </c:manualLayout>
          </c:layout>
          <c:showLegendKey val="0"/>
          <c:showVal val="1"/>
          <c:showCatName val="0"/>
          <c:showSerName val="0"/>
          <c:showPercent val="0"/>
          <c:showBubbleSize val="0"/>
        </c:dLbl>
      </c:pivotFmt>
      <c:pivotFmt>
        <c:idx val="25"/>
        <c:dLbl>
          <c:idx val="0"/>
          <c:layout>
            <c:manualLayout>
              <c:x val="1.3242188151682488E-2"/>
              <c:y val="-1.0125448728793762E-2"/>
            </c:manualLayout>
          </c:layout>
          <c:showLegendKey val="0"/>
          <c:showVal val="1"/>
          <c:showCatName val="0"/>
          <c:showSerName val="0"/>
          <c:showPercent val="0"/>
          <c:showBubbleSize val="0"/>
        </c:dLbl>
      </c:pivotFmt>
      <c:pivotFmt>
        <c:idx val="26"/>
        <c:dLbl>
          <c:idx val="0"/>
          <c:layout>
            <c:manualLayout>
              <c:x val="1.0299479673530716E-2"/>
              <c:y val="-1.4175628220311267E-2"/>
            </c:manualLayout>
          </c:layout>
          <c:showLegendKey val="0"/>
          <c:showVal val="1"/>
          <c:showCatName val="0"/>
          <c:showSerName val="0"/>
          <c:showPercent val="0"/>
          <c:showBubbleSize val="0"/>
        </c:dLbl>
      </c:pivotFmt>
      <c:pivotFmt>
        <c:idx val="27"/>
        <c:dLbl>
          <c:idx val="0"/>
          <c:layout>
            <c:manualLayout>
              <c:x val="1.3242188151682488E-2"/>
              <c:y val="-1.4175628220311277E-2"/>
            </c:manualLayout>
          </c:layout>
          <c:showLegendKey val="0"/>
          <c:showVal val="1"/>
          <c:showCatName val="0"/>
          <c:showSerName val="0"/>
          <c:showPercent val="0"/>
          <c:showBubbleSize val="0"/>
        </c:dLbl>
      </c:pivotFmt>
    </c:pivotFmts>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 of Events Reported'!$B$3</c:f>
              <c:strCache>
                <c:ptCount val="1"/>
                <c:pt idx="0">
                  <c:v>Total</c:v>
                </c:pt>
              </c:strCache>
            </c:strRef>
          </c:tx>
          <c:invertIfNegative val="0"/>
          <c:dLbls>
            <c:dLbl>
              <c:idx val="0"/>
              <c:layout>
                <c:manualLayout>
                  <c:x val="1.3242188151682488E-2"/>
                  <c:y val="-1.6200717966069946E-2"/>
                </c:manualLayout>
              </c:layout>
              <c:showLegendKey val="0"/>
              <c:showVal val="1"/>
              <c:showCatName val="0"/>
              <c:showSerName val="0"/>
              <c:showPercent val="0"/>
              <c:showBubbleSize val="0"/>
            </c:dLbl>
            <c:dLbl>
              <c:idx val="1"/>
              <c:layout>
                <c:manualLayout>
                  <c:x val="1.6184896629834151E-2"/>
                  <c:y val="-1.4175628220311194E-2"/>
                </c:manualLayout>
              </c:layout>
              <c:showLegendKey val="0"/>
              <c:showVal val="1"/>
              <c:showCatName val="0"/>
              <c:showSerName val="0"/>
              <c:showPercent val="0"/>
              <c:showBubbleSize val="0"/>
            </c:dLbl>
            <c:dLbl>
              <c:idx val="2"/>
              <c:layout>
                <c:manualLayout>
                  <c:x val="1.3242188151682488E-2"/>
                  <c:y val="-1.0125448728793762E-2"/>
                </c:manualLayout>
              </c:layout>
              <c:showLegendKey val="0"/>
              <c:showVal val="1"/>
              <c:showCatName val="0"/>
              <c:showSerName val="0"/>
              <c:showPercent val="0"/>
              <c:showBubbleSize val="0"/>
            </c:dLbl>
            <c:dLbl>
              <c:idx val="3"/>
              <c:layout>
                <c:manualLayout>
                  <c:x val="1.3242188151682434E-2"/>
                  <c:y val="-1.4175628220311267E-2"/>
                </c:manualLayout>
              </c:layout>
              <c:showLegendKey val="0"/>
              <c:showVal val="1"/>
              <c:showCatName val="0"/>
              <c:showSerName val="0"/>
              <c:showPercent val="0"/>
              <c:showBubbleSize val="0"/>
            </c:dLbl>
            <c:dLbl>
              <c:idx val="4"/>
              <c:layout>
                <c:manualLayout>
                  <c:x val="1.1770833912606657E-2"/>
                  <c:y val="-1.2150538474552441E-2"/>
                </c:manualLayout>
              </c:layout>
              <c:showLegendKey val="0"/>
              <c:showVal val="1"/>
              <c:showCatName val="0"/>
              <c:showSerName val="0"/>
              <c:showPercent val="0"/>
              <c:showBubbleSize val="0"/>
            </c:dLbl>
            <c:dLbl>
              <c:idx val="5"/>
              <c:layout>
                <c:manualLayout>
                  <c:x val="1.3242188151682488E-2"/>
                  <c:y val="-1.0125448728793762E-2"/>
                </c:manualLayout>
              </c:layout>
              <c:showLegendKey val="0"/>
              <c:showVal val="1"/>
              <c:showCatName val="0"/>
              <c:showSerName val="0"/>
              <c:showPercent val="0"/>
              <c:showBubbleSize val="0"/>
            </c:dLbl>
            <c:dLbl>
              <c:idx val="6"/>
              <c:layout>
                <c:manualLayout>
                  <c:x val="1.0299479673530716E-2"/>
                  <c:y val="-1.4175628220311267E-2"/>
                </c:manualLayout>
              </c:layout>
              <c:showLegendKey val="0"/>
              <c:showVal val="1"/>
              <c:showCatName val="0"/>
              <c:showSerName val="0"/>
              <c:showPercent val="0"/>
              <c:showBubbleSize val="0"/>
            </c:dLbl>
            <c:dLbl>
              <c:idx val="7"/>
              <c:layout>
                <c:manualLayout>
                  <c:x val="1.3242188151682488E-2"/>
                  <c:y val="-1.4175628220311277E-2"/>
                </c:manualLayout>
              </c:layout>
              <c:showLegendKey val="0"/>
              <c:showVal val="1"/>
              <c:showCatName val="0"/>
              <c:showSerName val="0"/>
              <c:showPercent val="0"/>
              <c:showBubbleSize val="0"/>
            </c:dLbl>
            <c:txPr>
              <a:bodyPr/>
              <a:lstStyle/>
              <a:p>
                <a:pPr>
                  <a:defRPr/>
                </a:pPr>
                <a:endParaRPr lang="en-US"/>
              </a:p>
            </c:txPr>
            <c:showLegendKey val="0"/>
            <c:showVal val="1"/>
            <c:showCatName val="0"/>
            <c:showSerName val="0"/>
            <c:showPercent val="0"/>
            <c:showBubbleSize val="0"/>
            <c:showLeaderLines val="0"/>
          </c:dLbls>
          <c:cat>
            <c:strRef>
              <c:f>'# of Events Reported'!$A$4:$A$15</c:f>
              <c:strCache>
                <c:ptCount val="11"/>
                <c:pt idx="0">
                  <c:v>Jan-13</c:v>
                </c:pt>
                <c:pt idx="1">
                  <c:v>Feb-13</c:v>
                </c:pt>
                <c:pt idx="2">
                  <c:v>Apr-13</c:v>
                </c:pt>
                <c:pt idx="3">
                  <c:v>May-13</c:v>
                </c:pt>
                <c:pt idx="4">
                  <c:v>Jun-13</c:v>
                </c:pt>
                <c:pt idx="5">
                  <c:v>Jul-13</c:v>
                </c:pt>
                <c:pt idx="6">
                  <c:v>Aug-13</c:v>
                </c:pt>
                <c:pt idx="7">
                  <c:v>Sep-13</c:v>
                </c:pt>
                <c:pt idx="8">
                  <c:v>Oct-13</c:v>
                </c:pt>
                <c:pt idx="9">
                  <c:v>Nov-13</c:v>
                </c:pt>
                <c:pt idx="10">
                  <c:v>Dec-13</c:v>
                </c:pt>
              </c:strCache>
            </c:strRef>
          </c:cat>
          <c:val>
            <c:numRef>
              <c:f>'# of Events Reported'!$B$4:$B$15</c:f>
              <c:numCache>
                <c:formatCode>General</c:formatCode>
                <c:ptCount val="11"/>
                <c:pt idx="0">
                  <c:v>4</c:v>
                </c:pt>
                <c:pt idx="1">
                  <c:v>4</c:v>
                </c:pt>
                <c:pt idx="2">
                  <c:v>1</c:v>
                </c:pt>
                <c:pt idx="3">
                  <c:v>3</c:v>
                </c:pt>
                <c:pt idx="4">
                  <c:v>4</c:v>
                </c:pt>
                <c:pt idx="5">
                  <c:v>3</c:v>
                </c:pt>
                <c:pt idx="6">
                  <c:v>7</c:v>
                </c:pt>
                <c:pt idx="7">
                  <c:v>10</c:v>
                </c:pt>
                <c:pt idx="8">
                  <c:v>24</c:v>
                </c:pt>
                <c:pt idx="9">
                  <c:v>24</c:v>
                </c:pt>
                <c:pt idx="10">
                  <c:v>24</c:v>
                </c:pt>
              </c:numCache>
            </c:numRef>
          </c:val>
        </c:ser>
        <c:dLbls>
          <c:showLegendKey val="0"/>
          <c:showVal val="1"/>
          <c:showCatName val="0"/>
          <c:showSerName val="0"/>
          <c:showPercent val="0"/>
          <c:showBubbleSize val="0"/>
        </c:dLbls>
        <c:gapWidth val="150"/>
        <c:shape val="box"/>
        <c:axId val="168252544"/>
        <c:axId val="168267776"/>
        <c:axId val="0"/>
      </c:bar3DChart>
      <c:catAx>
        <c:axId val="168252544"/>
        <c:scaling>
          <c:orientation val="minMax"/>
        </c:scaling>
        <c:delete val="0"/>
        <c:axPos val="b"/>
        <c:majorTickMark val="out"/>
        <c:minorTickMark val="none"/>
        <c:tickLblPos val="nextTo"/>
        <c:crossAx val="168267776"/>
        <c:crosses val="autoZero"/>
        <c:auto val="1"/>
        <c:lblAlgn val="ctr"/>
        <c:lblOffset val="100"/>
        <c:noMultiLvlLbl val="0"/>
      </c:catAx>
      <c:valAx>
        <c:axId val="168267776"/>
        <c:scaling>
          <c:orientation val="minMax"/>
        </c:scaling>
        <c:delete val="0"/>
        <c:axPos val="l"/>
        <c:numFmt formatCode="General" sourceLinked="1"/>
        <c:majorTickMark val="out"/>
        <c:minorTickMark val="none"/>
        <c:tickLblPos val="nextTo"/>
        <c:crossAx val="168252544"/>
        <c:crosses val="autoZero"/>
        <c:crossBetween val="between"/>
      </c:valAx>
    </c:plotArea>
    <c:plotVisOnly val="1"/>
    <c:dispBlanksAs val="gap"/>
    <c:showDLblsOverMax val="0"/>
  </c:chart>
  <c:externalData r:id="rId2">
    <c:autoUpdate val="0"/>
  </c:externalData>
  <c:extLst>
    <c:ext xmlns:c14="http://schemas.microsoft.com/office/drawing/2007/8/2/chart" uri="{781A3756-C4B2-4CAC-9D66-4F8BD8637D16}">
      <c14:pivotOptions>
        <c14:dropZoneFilter val="1"/>
        <c14:dropZoneCategories val="1"/>
        <c14:dropZoneData val="1"/>
      </c14:pivotOptions>
    </c:ext>
  </c:extLst>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Total Reported</c:v>
                </c:pt>
              </c:strCache>
            </c:strRef>
          </c:tx>
          <c:invertIfNegative val="0"/>
          <c:cat>
            <c:numRef>
              <c:f>Sheet1!$A$2:$A$25</c:f>
              <c:numCache>
                <c:formatCode>[$-409]mmm\-yy;@</c:formatCode>
                <c:ptCount val="14"/>
                <c:pt idx="0">
                  <c:v>41214</c:v>
                </c:pt>
                <c:pt idx="1">
                  <c:v>41244</c:v>
                </c:pt>
                <c:pt idx="2">
                  <c:v>41275</c:v>
                </c:pt>
                <c:pt idx="3">
                  <c:v>41306</c:v>
                </c:pt>
                <c:pt idx="4">
                  <c:v>41334</c:v>
                </c:pt>
                <c:pt idx="5">
                  <c:v>41365</c:v>
                </c:pt>
                <c:pt idx="6">
                  <c:v>41395</c:v>
                </c:pt>
                <c:pt idx="7">
                  <c:v>41426</c:v>
                </c:pt>
                <c:pt idx="8">
                  <c:v>41456</c:v>
                </c:pt>
                <c:pt idx="9">
                  <c:v>41487</c:v>
                </c:pt>
                <c:pt idx="10">
                  <c:v>41518</c:v>
                </c:pt>
                <c:pt idx="11">
                  <c:v>41548</c:v>
                </c:pt>
                <c:pt idx="12">
                  <c:v>41579</c:v>
                </c:pt>
                <c:pt idx="13">
                  <c:v>41609</c:v>
                </c:pt>
              </c:numCache>
            </c:numRef>
          </c:cat>
          <c:val>
            <c:numRef>
              <c:f>Sheet1!$B$2:$B$25</c:f>
              <c:numCache>
                <c:formatCode>General</c:formatCode>
                <c:ptCount val="14"/>
                <c:pt idx="0">
                  <c:v>15</c:v>
                </c:pt>
                <c:pt idx="1">
                  <c:v>10</c:v>
                </c:pt>
                <c:pt idx="2">
                  <c:v>15</c:v>
                </c:pt>
                <c:pt idx="3">
                  <c:v>21</c:v>
                </c:pt>
                <c:pt idx="4">
                  <c:v>7</c:v>
                </c:pt>
                <c:pt idx="5">
                  <c:v>8</c:v>
                </c:pt>
                <c:pt idx="6">
                  <c:v>10</c:v>
                </c:pt>
                <c:pt idx="7">
                  <c:v>18</c:v>
                </c:pt>
                <c:pt idx="8">
                  <c:v>21</c:v>
                </c:pt>
                <c:pt idx="9">
                  <c:v>15</c:v>
                </c:pt>
                <c:pt idx="10">
                  <c:v>42</c:v>
                </c:pt>
                <c:pt idx="11">
                  <c:v>61</c:v>
                </c:pt>
                <c:pt idx="12">
                  <c:v>55</c:v>
                </c:pt>
                <c:pt idx="13">
                  <c:v>48</c:v>
                </c:pt>
              </c:numCache>
            </c:numRef>
          </c:val>
        </c:ser>
        <c:dLbls>
          <c:showLegendKey val="0"/>
          <c:showVal val="1"/>
          <c:showCatName val="0"/>
          <c:showSerName val="0"/>
          <c:showPercent val="0"/>
          <c:showBubbleSize val="0"/>
        </c:dLbls>
        <c:gapWidth val="150"/>
        <c:axId val="168023552"/>
        <c:axId val="168025088"/>
      </c:barChart>
      <c:dateAx>
        <c:axId val="168023552"/>
        <c:scaling>
          <c:orientation val="minMax"/>
        </c:scaling>
        <c:delete val="0"/>
        <c:axPos val="b"/>
        <c:numFmt formatCode="[$-409]mmm\-yy;@" sourceLinked="1"/>
        <c:majorTickMark val="out"/>
        <c:minorTickMark val="none"/>
        <c:tickLblPos val="nextTo"/>
        <c:crossAx val="168025088"/>
        <c:crosses val="autoZero"/>
        <c:auto val="1"/>
        <c:lblOffset val="100"/>
        <c:baseTimeUnit val="months"/>
      </c:dateAx>
      <c:valAx>
        <c:axId val="168025088"/>
        <c:scaling>
          <c:orientation val="minMax"/>
        </c:scaling>
        <c:delete val="0"/>
        <c:axPos val="l"/>
        <c:numFmt formatCode="General" sourceLinked="1"/>
        <c:majorTickMark val="out"/>
        <c:minorTickMark val="none"/>
        <c:tickLblPos val="nextTo"/>
        <c:crossAx val="168023552"/>
        <c:crosses val="autoZero"/>
        <c:crossBetween val="between"/>
      </c:valAx>
    </c:plotArea>
    <c:plotVisOnly val="1"/>
    <c:dispBlanksAs val="gap"/>
    <c:showDLblsOverMax val="0"/>
  </c:chart>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1"/>
          <c:order val="1"/>
          <c:tx>
            <c:strRef>
              <c:f>Sheet2!$C$1</c:f>
              <c:strCache>
                <c:ptCount val="1"/>
                <c:pt idx="0">
                  <c:v>Total YTD</c:v>
                </c:pt>
              </c:strCache>
            </c:strRef>
          </c:tx>
          <c:invertIfNegative val="0"/>
          <c:cat>
            <c:strRef>
              <c:f>Sheet2!$A$2:$A$15</c:f>
              <c:strCache>
                <c:ptCount val="14"/>
                <c:pt idx="0">
                  <c:v>Laboratory Tech</c:v>
                </c:pt>
                <c:pt idx="1">
                  <c:v>Case Manager</c:v>
                </c:pt>
                <c:pt idx="2">
                  <c:v>Population Manager</c:v>
                </c:pt>
                <c:pt idx="3">
                  <c:v>Referral Coordinator</c:v>
                </c:pt>
                <c:pt idx="4">
                  <c:v>Phlebotomist</c:v>
                </c:pt>
                <c:pt idx="5">
                  <c:v>Receptionist</c:v>
                </c:pt>
                <c:pt idx="6">
                  <c:v>LPN</c:v>
                </c:pt>
                <c:pt idx="7">
                  <c:v>Other</c:v>
                </c:pt>
                <c:pt idx="8">
                  <c:v>RN</c:v>
                </c:pt>
                <c:pt idx="9">
                  <c:v>APC</c:v>
                </c:pt>
                <c:pt idx="10">
                  <c:v>Administrator</c:v>
                </c:pt>
                <c:pt idx="11">
                  <c:v>Medical Assistant</c:v>
                </c:pt>
                <c:pt idx="12">
                  <c:v>Physician</c:v>
                </c:pt>
                <c:pt idx="13">
                  <c:v>Supervisor/Manager</c:v>
                </c:pt>
              </c:strCache>
            </c:strRef>
          </c:cat>
          <c:val>
            <c:numRef>
              <c:f>Sheet2!$C$2:$C$15</c:f>
              <c:numCache>
                <c:formatCode>General</c:formatCode>
                <c:ptCount val="14"/>
                <c:pt idx="0">
                  <c:v>1</c:v>
                </c:pt>
                <c:pt idx="1">
                  <c:v>3</c:v>
                </c:pt>
                <c:pt idx="2">
                  <c:v>4</c:v>
                </c:pt>
                <c:pt idx="3">
                  <c:v>2</c:v>
                </c:pt>
                <c:pt idx="4">
                  <c:v>1</c:v>
                </c:pt>
                <c:pt idx="5">
                  <c:v>5</c:v>
                </c:pt>
                <c:pt idx="6">
                  <c:v>12</c:v>
                </c:pt>
                <c:pt idx="7">
                  <c:v>4</c:v>
                </c:pt>
                <c:pt idx="8">
                  <c:v>8</c:v>
                </c:pt>
                <c:pt idx="9">
                  <c:v>19</c:v>
                </c:pt>
                <c:pt idx="10">
                  <c:v>5</c:v>
                </c:pt>
                <c:pt idx="11">
                  <c:v>76</c:v>
                </c:pt>
                <c:pt idx="12">
                  <c:v>60</c:v>
                </c:pt>
                <c:pt idx="13">
                  <c:v>100</c:v>
                </c:pt>
              </c:numCache>
            </c:numRef>
          </c:val>
        </c:ser>
        <c:dLbls>
          <c:showLegendKey val="0"/>
          <c:showVal val="0"/>
          <c:showCatName val="0"/>
          <c:showSerName val="0"/>
          <c:showPercent val="0"/>
          <c:showBubbleSize val="0"/>
        </c:dLbls>
        <c:gapWidth val="76"/>
        <c:axId val="73689344"/>
        <c:axId val="73699328"/>
      </c:barChart>
      <c:barChart>
        <c:barDir val="col"/>
        <c:grouping val="clustered"/>
        <c:varyColors val="0"/>
        <c:ser>
          <c:idx val="0"/>
          <c:order val="0"/>
          <c:tx>
            <c:strRef>
              <c:f>Sheet2!$B$1</c:f>
              <c:strCache>
                <c:ptCount val="1"/>
                <c:pt idx="0">
                  <c:v>Total #</c:v>
                </c:pt>
              </c:strCache>
            </c:strRef>
          </c:tx>
          <c:invertIfNegative val="0"/>
          <c:cat>
            <c:strRef>
              <c:f>Sheet2!$A$2:$A$15</c:f>
              <c:strCache>
                <c:ptCount val="14"/>
                <c:pt idx="0">
                  <c:v>Laboratory Tech</c:v>
                </c:pt>
                <c:pt idx="1">
                  <c:v>Case Manager</c:v>
                </c:pt>
                <c:pt idx="2">
                  <c:v>Population Manager</c:v>
                </c:pt>
                <c:pt idx="3">
                  <c:v>Referral Coordinator</c:v>
                </c:pt>
                <c:pt idx="4">
                  <c:v>Phlebotomist</c:v>
                </c:pt>
                <c:pt idx="5">
                  <c:v>Receptionist</c:v>
                </c:pt>
                <c:pt idx="6">
                  <c:v>LPN</c:v>
                </c:pt>
                <c:pt idx="7">
                  <c:v>Other</c:v>
                </c:pt>
                <c:pt idx="8">
                  <c:v>RN</c:v>
                </c:pt>
                <c:pt idx="9">
                  <c:v>APC</c:v>
                </c:pt>
                <c:pt idx="10">
                  <c:v>Administrator</c:v>
                </c:pt>
                <c:pt idx="11">
                  <c:v>Medical Assistant</c:v>
                </c:pt>
                <c:pt idx="12">
                  <c:v>Physician</c:v>
                </c:pt>
                <c:pt idx="13">
                  <c:v>Supervisor/Manager</c:v>
                </c:pt>
              </c:strCache>
            </c:strRef>
          </c:cat>
          <c:val>
            <c:numRef>
              <c:f>Sheet2!$B$2:$B$15</c:f>
              <c:numCache>
                <c:formatCode>General</c:formatCode>
                <c:ptCount val="14"/>
                <c:pt idx="0">
                  <c:v>0</c:v>
                </c:pt>
                <c:pt idx="1">
                  <c:v>0</c:v>
                </c:pt>
                <c:pt idx="2">
                  <c:v>0</c:v>
                </c:pt>
                <c:pt idx="3">
                  <c:v>0</c:v>
                </c:pt>
                <c:pt idx="4">
                  <c:v>1</c:v>
                </c:pt>
                <c:pt idx="5">
                  <c:v>1</c:v>
                </c:pt>
                <c:pt idx="6">
                  <c:v>2</c:v>
                </c:pt>
                <c:pt idx="7">
                  <c:v>2</c:v>
                </c:pt>
                <c:pt idx="8">
                  <c:v>6</c:v>
                </c:pt>
                <c:pt idx="9">
                  <c:v>7</c:v>
                </c:pt>
                <c:pt idx="10">
                  <c:v>4</c:v>
                </c:pt>
                <c:pt idx="11">
                  <c:v>10</c:v>
                </c:pt>
                <c:pt idx="12">
                  <c:v>16</c:v>
                </c:pt>
                <c:pt idx="13">
                  <c:v>52</c:v>
                </c:pt>
              </c:numCache>
            </c:numRef>
          </c:val>
        </c:ser>
        <c:dLbls>
          <c:showLegendKey val="0"/>
          <c:showVal val="0"/>
          <c:showCatName val="0"/>
          <c:showSerName val="0"/>
          <c:showPercent val="0"/>
          <c:showBubbleSize val="0"/>
        </c:dLbls>
        <c:gapWidth val="216"/>
        <c:axId val="73702400"/>
        <c:axId val="73700864"/>
      </c:barChart>
      <c:catAx>
        <c:axId val="73689344"/>
        <c:scaling>
          <c:orientation val="minMax"/>
        </c:scaling>
        <c:delete val="0"/>
        <c:axPos val="b"/>
        <c:majorTickMark val="out"/>
        <c:minorTickMark val="none"/>
        <c:tickLblPos val="nextTo"/>
        <c:crossAx val="73699328"/>
        <c:crosses val="autoZero"/>
        <c:auto val="1"/>
        <c:lblAlgn val="ctr"/>
        <c:lblOffset val="100"/>
        <c:noMultiLvlLbl val="0"/>
      </c:catAx>
      <c:valAx>
        <c:axId val="73699328"/>
        <c:scaling>
          <c:orientation val="minMax"/>
        </c:scaling>
        <c:delete val="0"/>
        <c:axPos val="l"/>
        <c:numFmt formatCode="General" sourceLinked="1"/>
        <c:majorTickMark val="out"/>
        <c:minorTickMark val="none"/>
        <c:tickLblPos val="nextTo"/>
        <c:crossAx val="73689344"/>
        <c:crosses val="autoZero"/>
        <c:crossBetween val="between"/>
      </c:valAx>
      <c:valAx>
        <c:axId val="73700864"/>
        <c:scaling>
          <c:orientation val="minMax"/>
          <c:max val="100"/>
        </c:scaling>
        <c:delete val="0"/>
        <c:axPos val="r"/>
        <c:numFmt formatCode="General" sourceLinked="1"/>
        <c:majorTickMark val="out"/>
        <c:minorTickMark val="none"/>
        <c:tickLblPos val="nextTo"/>
        <c:crossAx val="73702400"/>
        <c:crosses val="max"/>
        <c:crossBetween val="between"/>
      </c:valAx>
      <c:catAx>
        <c:axId val="73702400"/>
        <c:scaling>
          <c:orientation val="minMax"/>
        </c:scaling>
        <c:delete val="1"/>
        <c:axPos val="b"/>
        <c:majorTickMark val="out"/>
        <c:minorTickMark val="none"/>
        <c:tickLblPos val="nextTo"/>
        <c:crossAx val="73700864"/>
        <c:crosses val="autoZero"/>
        <c:auto val="1"/>
        <c:lblAlgn val="ctr"/>
        <c:lblOffset val="100"/>
        <c:noMultiLvlLbl val="0"/>
      </c:catAx>
    </c:plotArea>
    <c:plotVisOnly val="1"/>
    <c:dispBlanksAs val="gap"/>
    <c:showDLblsOverMax val="0"/>
  </c:chart>
  <c:externalData r:id="rId2">
    <c:autoUpdate val="0"/>
  </c:externalData>
  <c:userShapes r:id="rId3"/>
</c:chartSpace>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6AF818-796F-42BF-895E-B130A02DCA3C}" type="doc">
      <dgm:prSet loTypeId="urn:microsoft.com/office/officeart/2005/8/layout/StepDownProcess" loCatId="process" qsTypeId="urn:microsoft.com/office/officeart/2005/8/quickstyle/simple1" qsCatId="simple" csTypeId="urn:microsoft.com/office/officeart/2005/8/colors/accent2_1" csCatId="accent2" phldr="1"/>
      <dgm:spPr/>
      <dgm:t>
        <a:bodyPr/>
        <a:lstStyle/>
        <a:p>
          <a:endParaRPr lang="en-US"/>
        </a:p>
      </dgm:t>
    </dgm:pt>
    <dgm:pt modelId="{88F34EE1-CC93-464C-98B8-69302D871950}">
      <dgm:prSet phldrT="[Text]"/>
      <dgm:spPr/>
      <dgm:t>
        <a:bodyPr/>
        <a:lstStyle/>
        <a:p>
          <a:r>
            <a:rPr lang="en-US" dirty="0" smtClean="0"/>
            <a:t>UA C&amp;S Ordered</a:t>
          </a:r>
          <a:endParaRPr lang="en-US" dirty="0"/>
        </a:p>
      </dgm:t>
    </dgm:pt>
    <dgm:pt modelId="{18FB9FD0-F756-4EBE-A614-7917A9F44825}" type="parTrans" cxnId="{2822A7A0-0D7E-4924-8474-AFF1442D01D6}">
      <dgm:prSet/>
      <dgm:spPr/>
      <dgm:t>
        <a:bodyPr/>
        <a:lstStyle/>
        <a:p>
          <a:endParaRPr lang="en-US"/>
        </a:p>
      </dgm:t>
    </dgm:pt>
    <dgm:pt modelId="{E7ABEFC0-5187-4CF6-842A-086C2A130CFD}" type="sibTrans" cxnId="{2822A7A0-0D7E-4924-8474-AFF1442D01D6}">
      <dgm:prSet/>
      <dgm:spPr/>
      <dgm:t>
        <a:bodyPr/>
        <a:lstStyle/>
        <a:p>
          <a:endParaRPr lang="en-US"/>
        </a:p>
      </dgm:t>
    </dgm:pt>
    <dgm:pt modelId="{73DC5CE4-3C75-4313-AF5A-212C5909E2BA}">
      <dgm:prSet phldrT="[Text]"/>
      <dgm:spPr/>
      <dgm:t>
        <a:bodyPr/>
        <a:lstStyle/>
        <a:p>
          <a:pPr algn="l"/>
          <a:endParaRPr lang="en-US" dirty="0"/>
        </a:p>
      </dgm:t>
    </dgm:pt>
    <dgm:pt modelId="{52FACA38-B572-4EE8-A542-6523862A7D25}" type="parTrans" cxnId="{E16C6F8C-827F-434D-98CC-E91FDAA09FC6}">
      <dgm:prSet/>
      <dgm:spPr/>
      <dgm:t>
        <a:bodyPr/>
        <a:lstStyle/>
        <a:p>
          <a:endParaRPr lang="en-US"/>
        </a:p>
      </dgm:t>
    </dgm:pt>
    <dgm:pt modelId="{0CEA487B-763D-4DED-BD91-A15F4BA5624C}" type="sibTrans" cxnId="{E16C6F8C-827F-434D-98CC-E91FDAA09FC6}">
      <dgm:prSet/>
      <dgm:spPr/>
      <dgm:t>
        <a:bodyPr/>
        <a:lstStyle/>
        <a:p>
          <a:endParaRPr lang="en-US"/>
        </a:p>
      </dgm:t>
    </dgm:pt>
    <dgm:pt modelId="{38C37B7E-F8F7-4C83-8149-6BC1A2B72ECE}">
      <dgm:prSet phldrT="[Text]"/>
      <dgm:spPr/>
      <dgm:t>
        <a:bodyPr/>
        <a:lstStyle/>
        <a:p>
          <a:r>
            <a:rPr lang="en-US" dirty="0" smtClean="0"/>
            <a:t>Does Resident Meet Criteria? Yes or No </a:t>
          </a:r>
          <a:endParaRPr lang="en-US" dirty="0"/>
        </a:p>
      </dgm:t>
    </dgm:pt>
    <dgm:pt modelId="{B795A041-5C92-438C-A84C-077CDAD425B0}" type="parTrans" cxnId="{A8D41CC4-68DA-48AB-B6EF-447118217D1D}">
      <dgm:prSet/>
      <dgm:spPr/>
      <dgm:t>
        <a:bodyPr/>
        <a:lstStyle/>
        <a:p>
          <a:endParaRPr lang="en-US"/>
        </a:p>
      </dgm:t>
    </dgm:pt>
    <dgm:pt modelId="{C7893979-BCB2-4F58-A580-D74667ABB4C8}" type="sibTrans" cxnId="{A8D41CC4-68DA-48AB-B6EF-447118217D1D}">
      <dgm:prSet/>
      <dgm:spPr/>
      <dgm:t>
        <a:bodyPr/>
        <a:lstStyle/>
        <a:p>
          <a:endParaRPr lang="en-US"/>
        </a:p>
      </dgm:t>
    </dgm:pt>
    <dgm:pt modelId="{EC9252B9-74F5-4167-BFFC-34D532B0825E}">
      <dgm:prSet phldrT="[Text]" custT="1"/>
      <dgm:spPr/>
      <dgm:t>
        <a:bodyPr/>
        <a:lstStyle/>
        <a:p>
          <a:r>
            <a:rPr lang="en-US" sz="1200" b="1" i="1" dirty="0" smtClean="0"/>
            <a:t>If Yes, Proceed with Order</a:t>
          </a:r>
          <a:endParaRPr lang="en-US" sz="1200" b="1" i="1" dirty="0"/>
        </a:p>
      </dgm:t>
    </dgm:pt>
    <dgm:pt modelId="{0AAA909A-D905-458C-9910-26E0FC48B33A}" type="parTrans" cxnId="{9E9DF5BF-CC36-487C-855C-B74396BBA7D5}">
      <dgm:prSet/>
      <dgm:spPr/>
      <dgm:t>
        <a:bodyPr/>
        <a:lstStyle/>
        <a:p>
          <a:endParaRPr lang="en-US"/>
        </a:p>
      </dgm:t>
    </dgm:pt>
    <dgm:pt modelId="{C681BF34-B51C-46AE-8E73-22C7FE4267AD}" type="sibTrans" cxnId="{9E9DF5BF-CC36-487C-855C-B74396BBA7D5}">
      <dgm:prSet/>
      <dgm:spPr/>
      <dgm:t>
        <a:bodyPr/>
        <a:lstStyle/>
        <a:p>
          <a:endParaRPr lang="en-US"/>
        </a:p>
      </dgm:t>
    </dgm:pt>
    <dgm:pt modelId="{E5BD798E-FA41-4923-9F54-6D1CFBBDE0C6}">
      <dgm:prSet phldrT="[Text]"/>
      <dgm:spPr/>
      <dgm:t>
        <a:bodyPr/>
        <a:lstStyle/>
        <a:p>
          <a:r>
            <a:rPr lang="en-US" dirty="0" smtClean="0"/>
            <a:t>If No, Communicate why order was cancelled.</a:t>
          </a:r>
          <a:endParaRPr lang="en-US" dirty="0"/>
        </a:p>
      </dgm:t>
    </dgm:pt>
    <dgm:pt modelId="{7FF9A2CB-81C3-4FCA-9A07-38FE69A89F14}" type="parTrans" cxnId="{8523A36F-04F4-4CDD-A71A-6B58E5309D34}">
      <dgm:prSet/>
      <dgm:spPr/>
      <dgm:t>
        <a:bodyPr/>
        <a:lstStyle/>
        <a:p>
          <a:endParaRPr lang="en-US"/>
        </a:p>
      </dgm:t>
    </dgm:pt>
    <dgm:pt modelId="{D3FA253B-7A4D-4E13-BB57-6B8B344D055A}" type="sibTrans" cxnId="{8523A36F-04F4-4CDD-A71A-6B58E5309D34}">
      <dgm:prSet/>
      <dgm:spPr/>
      <dgm:t>
        <a:bodyPr/>
        <a:lstStyle/>
        <a:p>
          <a:endParaRPr lang="en-US"/>
        </a:p>
      </dgm:t>
    </dgm:pt>
    <dgm:pt modelId="{391E4981-49A2-4AA6-ABE4-E4208ECB636D}">
      <dgm:prSet phldrT="[Text]"/>
      <dgm:spPr/>
      <dgm:t>
        <a:bodyPr/>
        <a:lstStyle/>
        <a:p>
          <a:r>
            <a:rPr lang="en-US" dirty="0" smtClean="0"/>
            <a:t>Ordering MD</a:t>
          </a:r>
          <a:endParaRPr lang="en-US" dirty="0"/>
        </a:p>
      </dgm:t>
    </dgm:pt>
    <dgm:pt modelId="{2D225744-6C94-4F88-BD1C-F82ACC16A832}" type="parTrans" cxnId="{FBC35C1C-27C5-4220-8864-07D055CED590}">
      <dgm:prSet/>
      <dgm:spPr/>
      <dgm:t>
        <a:bodyPr/>
        <a:lstStyle/>
        <a:p>
          <a:endParaRPr lang="en-US"/>
        </a:p>
      </dgm:t>
    </dgm:pt>
    <dgm:pt modelId="{FB2D9FB3-327D-4B7F-8FED-ED7F1B5FA949}" type="sibTrans" cxnId="{FBC35C1C-27C5-4220-8864-07D055CED590}">
      <dgm:prSet/>
      <dgm:spPr/>
      <dgm:t>
        <a:bodyPr/>
        <a:lstStyle/>
        <a:p>
          <a:endParaRPr lang="en-US"/>
        </a:p>
      </dgm:t>
    </dgm:pt>
    <dgm:pt modelId="{4AA3174C-7F02-480C-BC36-BE5FAA41A79B}">
      <dgm:prSet phldrT="[Text]"/>
      <dgm:spPr/>
      <dgm:t>
        <a:bodyPr/>
        <a:lstStyle/>
        <a:p>
          <a:r>
            <a:rPr lang="en-US" dirty="0" smtClean="0"/>
            <a:t>New NP</a:t>
          </a:r>
          <a:endParaRPr lang="en-US" dirty="0"/>
        </a:p>
      </dgm:t>
    </dgm:pt>
    <dgm:pt modelId="{4B8975B9-E167-4557-9AB1-8A3B09CBF119}" type="parTrans" cxnId="{FAC1013D-B4DE-43EB-B1D6-ED85BFBC80BD}">
      <dgm:prSet/>
      <dgm:spPr/>
      <dgm:t>
        <a:bodyPr/>
        <a:lstStyle/>
        <a:p>
          <a:endParaRPr lang="en-US"/>
        </a:p>
      </dgm:t>
    </dgm:pt>
    <dgm:pt modelId="{05A67A51-7B18-417B-9221-C0B2B950A35B}" type="sibTrans" cxnId="{FAC1013D-B4DE-43EB-B1D6-ED85BFBC80BD}">
      <dgm:prSet/>
      <dgm:spPr/>
      <dgm:t>
        <a:bodyPr/>
        <a:lstStyle/>
        <a:p>
          <a:endParaRPr lang="en-US"/>
        </a:p>
      </dgm:t>
    </dgm:pt>
    <dgm:pt modelId="{C9AFB4A9-E1A5-4B7E-A0E7-60B8B0C6F426}">
      <dgm:prSet phldrT="[Text]"/>
      <dgm:spPr/>
      <dgm:t>
        <a:bodyPr/>
        <a:lstStyle/>
        <a:p>
          <a:r>
            <a:rPr lang="en-US" dirty="0" smtClean="0"/>
            <a:t>Consulting MD</a:t>
          </a:r>
          <a:endParaRPr lang="en-US" dirty="0"/>
        </a:p>
      </dgm:t>
    </dgm:pt>
    <dgm:pt modelId="{AB9C3B5A-9E45-4375-AD88-85AD9D4EA998}" type="parTrans" cxnId="{2A79E231-4201-409C-91D9-7B684DAE0F24}">
      <dgm:prSet/>
      <dgm:spPr/>
      <dgm:t>
        <a:bodyPr/>
        <a:lstStyle/>
        <a:p>
          <a:endParaRPr lang="en-US"/>
        </a:p>
      </dgm:t>
    </dgm:pt>
    <dgm:pt modelId="{8D5C4E28-C263-4175-99B1-6824C57B49A4}" type="sibTrans" cxnId="{2A79E231-4201-409C-91D9-7B684DAE0F24}">
      <dgm:prSet/>
      <dgm:spPr/>
      <dgm:t>
        <a:bodyPr/>
        <a:lstStyle/>
        <a:p>
          <a:endParaRPr lang="en-US"/>
        </a:p>
      </dgm:t>
    </dgm:pt>
    <dgm:pt modelId="{589EB6A9-D6E6-4153-88BB-0D322E658769}">
      <dgm:prSet phldrT="[Text]"/>
      <dgm:spPr/>
      <dgm:t>
        <a:bodyPr/>
        <a:lstStyle/>
        <a:p>
          <a:r>
            <a:rPr lang="en-US" dirty="0" smtClean="0"/>
            <a:t>Covering MD</a:t>
          </a:r>
          <a:endParaRPr lang="en-US" dirty="0"/>
        </a:p>
      </dgm:t>
    </dgm:pt>
    <dgm:pt modelId="{8BA6303C-F330-49AF-8080-AF99A77C4636}" type="parTrans" cxnId="{2D7902C2-50F7-439F-A5F0-32F3908D99F3}">
      <dgm:prSet/>
      <dgm:spPr/>
      <dgm:t>
        <a:bodyPr/>
        <a:lstStyle/>
        <a:p>
          <a:endParaRPr lang="en-US"/>
        </a:p>
      </dgm:t>
    </dgm:pt>
    <dgm:pt modelId="{4F57A4E5-8DFD-46FE-9C7E-0F8DC5D6EEA9}" type="sibTrans" cxnId="{2D7902C2-50F7-439F-A5F0-32F3908D99F3}">
      <dgm:prSet/>
      <dgm:spPr/>
      <dgm:t>
        <a:bodyPr/>
        <a:lstStyle/>
        <a:p>
          <a:endParaRPr lang="en-US"/>
        </a:p>
      </dgm:t>
    </dgm:pt>
    <dgm:pt modelId="{B110903F-CE6E-4B5E-AA7A-6417DB5F09B8}">
      <dgm:prSet phldrT="[Text]"/>
      <dgm:spPr/>
      <dgm:t>
        <a:bodyPr/>
        <a:lstStyle/>
        <a:p>
          <a:r>
            <a:rPr lang="en-US" dirty="0" smtClean="0"/>
            <a:t>Family</a:t>
          </a:r>
          <a:endParaRPr lang="en-US" dirty="0"/>
        </a:p>
      </dgm:t>
    </dgm:pt>
    <dgm:pt modelId="{718332DB-572B-4BDA-B8C4-4F56E8A76674}" type="parTrans" cxnId="{947EB43B-F636-473E-A125-E346F9F5D940}">
      <dgm:prSet/>
      <dgm:spPr/>
      <dgm:t>
        <a:bodyPr/>
        <a:lstStyle/>
        <a:p>
          <a:endParaRPr lang="en-US"/>
        </a:p>
      </dgm:t>
    </dgm:pt>
    <dgm:pt modelId="{CCB19C29-FEE4-453B-9940-2A252D4B849F}" type="sibTrans" cxnId="{947EB43B-F636-473E-A125-E346F9F5D940}">
      <dgm:prSet/>
      <dgm:spPr/>
      <dgm:t>
        <a:bodyPr/>
        <a:lstStyle/>
        <a:p>
          <a:endParaRPr lang="en-US"/>
        </a:p>
      </dgm:t>
    </dgm:pt>
    <dgm:pt modelId="{D7603A3E-DB89-47A0-ABE3-B8E443E9535D}" type="pres">
      <dgm:prSet presAssocID="{B76AF818-796F-42BF-895E-B130A02DCA3C}" presName="rootnode" presStyleCnt="0">
        <dgm:presLayoutVars>
          <dgm:chMax/>
          <dgm:chPref/>
          <dgm:dir/>
          <dgm:animLvl val="lvl"/>
        </dgm:presLayoutVars>
      </dgm:prSet>
      <dgm:spPr/>
      <dgm:t>
        <a:bodyPr/>
        <a:lstStyle/>
        <a:p>
          <a:endParaRPr lang="en-US"/>
        </a:p>
      </dgm:t>
    </dgm:pt>
    <dgm:pt modelId="{5C0E5A00-F841-4253-AAAF-95E2A5A9A969}" type="pres">
      <dgm:prSet presAssocID="{88F34EE1-CC93-464C-98B8-69302D871950}" presName="composite" presStyleCnt="0"/>
      <dgm:spPr/>
    </dgm:pt>
    <dgm:pt modelId="{14660D93-6722-4C2A-A858-7216BCE43B44}" type="pres">
      <dgm:prSet presAssocID="{88F34EE1-CC93-464C-98B8-69302D871950}" presName="bentUpArrow1" presStyleLbl="alignImgPlace1" presStyleIdx="0" presStyleCnt="2"/>
      <dgm:spPr/>
    </dgm:pt>
    <dgm:pt modelId="{03257E14-8A13-431C-805E-A82571064A77}" type="pres">
      <dgm:prSet presAssocID="{88F34EE1-CC93-464C-98B8-69302D871950}" presName="ParentText" presStyleLbl="node1" presStyleIdx="0" presStyleCnt="3">
        <dgm:presLayoutVars>
          <dgm:chMax val="1"/>
          <dgm:chPref val="1"/>
          <dgm:bulletEnabled val="1"/>
        </dgm:presLayoutVars>
      </dgm:prSet>
      <dgm:spPr/>
      <dgm:t>
        <a:bodyPr/>
        <a:lstStyle/>
        <a:p>
          <a:endParaRPr lang="en-US"/>
        </a:p>
      </dgm:t>
    </dgm:pt>
    <dgm:pt modelId="{EA3F751F-FC49-4C25-8822-BC6E372C6363}" type="pres">
      <dgm:prSet presAssocID="{88F34EE1-CC93-464C-98B8-69302D871950}" presName="ChildText" presStyleLbl="revTx" presStyleIdx="0" presStyleCnt="3">
        <dgm:presLayoutVars>
          <dgm:chMax val="0"/>
          <dgm:chPref val="0"/>
          <dgm:bulletEnabled val="1"/>
        </dgm:presLayoutVars>
      </dgm:prSet>
      <dgm:spPr/>
      <dgm:t>
        <a:bodyPr/>
        <a:lstStyle/>
        <a:p>
          <a:endParaRPr lang="en-US"/>
        </a:p>
      </dgm:t>
    </dgm:pt>
    <dgm:pt modelId="{1F4C6315-6DE6-4F8A-98AD-6E038C1E99D3}" type="pres">
      <dgm:prSet presAssocID="{E7ABEFC0-5187-4CF6-842A-086C2A130CFD}" presName="sibTrans" presStyleCnt="0"/>
      <dgm:spPr/>
    </dgm:pt>
    <dgm:pt modelId="{371EC88D-5D34-4E0E-8F6C-5ECCF5019D61}" type="pres">
      <dgm:prSet presAssocID="{38C37B7E-F8F7-4C83-8149-6BC1A2B72ECE}" presName="composite" presStyleCnt="0"/>
      <dgm:spPr/>
    </dgm:pt>
    <dgm:pt modelId="{11F62164-2FA3-43D1-96C6-30751ED8BCCC}" type="pres">
      <dgm:prSet presAssocID="{38C37B7E-F8F7-4C83-8149-6BC1A2B72ECE}" presName="bentUpArrow1" presStyleLbl="alignImgPlace1" presStyleIdx="1" presStyleCnt="2"/>
      <dgm:spPr/>
    </dgm:pt>
    <dgm:pt modelId="{6610A8B7-D532-4B38-8811-3D8C54572AAB}" type="pres">
      <dgm:prSet presAssocID="{38C37B7E-F8F7-4C83-8149-6BC1A2B72ECE}" presName="ParentText" presStyleLbl="node1" presStyleIdx="1" presStyleCnt="3">
        <dgm:presLayoutVars>
          <dgm:chMax val="1"/>
          <dgm:chPref val="1"/>
          <dgm:bulletEnabled val="1"/>
        </dgm:presLayoutVars>
      </dgm:prSet>
      <dgm:spPr/>
      <dgm:t>
        <a:bodyPr/>
        <a:lstStyle/>
        <a:p>
          <a:endParaRPr lang="en-US"/>
        </a:p>
      </dgm:t>
    </dgm:pt>
    <dgm:pt modelId="{7DE81325-03FB-46CF-81C5-2D6795317422}" type="pres">
      <dgm:prSet presAssocID="{38C37B7E-F8F7-4C83-8149-6BC1A2B72ECE}" presName="ChildText" presStyleLbl="revTx" presStyleIdx="1" presStyleCnt="3" custAng="0" custScaleX="94097" custScaleY="110861">
        <dgm:presLayoutVars>
          <dgm:chMax val="0"/>
          <dgm:chPref val="0"/>
          <dgm:bulletEnabled val="1"/>
        </dgm:presLayoutVars>
      </dgm:prSet>
      <dgm:spPr/>
      <dgm:t>
        <a:bodyPr/>
        <a:lstStyle/>
        <a:p>
          <a:endParaRPr lang="en-US"/>
        </a:p>
      </dgm:t>
    </dgm:pt>
    <dgm:pt modelId="{50929387-0367-4417-BFA0-708B5BDBEEF6}" type="pres">
      <dgm:prSet presAssocID="{C7893979-BCB2-4F58-A580-D74667ABB4C8}" presName="sibTrans" presStyleCnt="0"/>
      <dgm:spPr/>
    </dgm:pt>
    <dgm:pt modelId="{909656F5-11B7-450C-95B6-B5768E0F1621}" type="pres">
      <dgm:prSet presAssocID="{E5BD798E-FA41-4923-9F54-6D1CFBBDE0C6}" presName="composite" presStyleCnt="0"/>
      <dgm:spPr/>
    </dgm:pt>
    <dgm:pt modelId="{07F1E0FB-A685-4BA7-BB95-4759AC795046}" type="pres">
      <dgm:prSet presAssocID="{E5BD798E-FA41-4923-9F54-6D1CFBBDE0C6}" presName="ParentText" presStyleLbl="node1" presStyleIdx="2" presStyleCnt="3">
        <dgm:presLayoutVars>
          <dgm:chMax val="1"/>
          <dgm:chPref val="1"/>
          <dgm:bulletEnabled val="1"/>
        </dgm:presLayoutVars>
      </dgm:prSet>
      <dgm:spPr/>
      <dgm:t>
        <a:bodyPr/>
        <a:lstStyle/>
        <a:p>
          <a:endParaRPr lang="en-US"/>
        </a:p>
      </dgm:t>
    </dgm:pt>
    <dgm:pt modelId="{41301470-D32B-4A4D-A049-5F6C7F1FE8BC}" type="pres">
      <dgm:prSet presAssocID="{E5BD798E-FA41-4923-9F54-6D1CFBBDE0C6}" presName="FinalChildText" presStyleLbl="revTx" presStyleIdx="2" presStyleCnt="3" custScaleX="86125" custScaleY="96263">
        <dgm:presLayoutVars>
          <dgm:chMax val="0"/>
          <dgm:chPref val="0"/>
          <dgm:bulletEnabled val="1"/>
        </dgm:presLayoutVars>
      </dgm:prSet>
      <dgm:spPr/>
      <dgm:t>
        <a:bodyPr/>
        <a:lstStyle/>
        <a:p>
          <a:endParaRPr lang="en-US"/>
        </a:p>
      </dgm:t>
    </dgm:pt>
  </dgm:ptLst>
  <dgm:cxnLst>
    <dgm:cxn modelId="{2A79E231-4201-409C-91D9-7B684DAE0F24}" srcId="{E5BD798E-FA41-4923-9F54-6D1CFBBDE0C6}" destId="{C9AFB4A9-E1A5-4B7E-A0E7-60B8B0C6F426}" srcOrd="2" destOrd="0" parTransId="{AB9C3B5A-9E45-4375-AD88-85AD9D4EA998}" sibTransId="{8D5C4E28-C263-4175-99B1-6824C57B49A4}"/>
    <dgm:cxn modelId="{947EB43B-F636-473E-A125-E346F9F5D940}" srcId="{E5BD798E-FA41-4923-9F54-6D1CFBBDE0C6}" destId="{B110903F-CE6E-4B5E-AA7A-6417DB5F09B8}" srcOrd="4" destOrd="0" parTransId="{718332DB-572B-4BDA-B8C4-4F56E8A76674}" sibTransId="{CCB19C29-FEE4-453B-9940-2A252D4B849F}"/>
    <dgm:cxn modelId="{9E9DF5BF-CC36-487C-855C-B74396BBA7D5}" srcId="{38C37B7E-F8F7-4C83-8149-6BC1A2B72ECE}" destId="{EC9252B9-74F5-4167-BFFC-34D532B0825E}" srcOrd="0" destOrd="0" parTransId="{0AAA909A-D905-458C-9910-26E0FC48B33A}" sibTransId="{C681BF34-B51C-46AE-8E73-22C7FE4267AD}"/>
    <dgm:cxn modelId="{E16C6F8C-827F-434D-98CC-E91FDAA09FC6}" srcId="{88F34EE1-CC93-464C-98B8-69302D871950}" destId="{73DC5CE4-3C75-4313-AF5A-212C5909E2BA}" srcOrd="0" destOrd="0" parTransId="{52FACA38-B572-4EE8-A542-6523862A7D25}" sibTransId="{0CEA487B-763D-4DED-BD91-A15F4BA5624C}"/>
    <dgm:cxn modelId="{2D7902C2-50F7-439F-A5F0-32F3908D99F3}" srcId="{E5BD798E-FA41-4923-9F54-6D1CFBBDE0C6}" destId="{589EB6A9-D6E6-4153-88BB-0D322E658769}" srcOrd="3" destOrd="0" parTransId="{8BA6303C-F330-49AF-8080-AF99A77C4636}" sibTransId="{4F57A4E5-8DFD-46FE-9C7E-0F8DC5D6EEA9}"/>
    <dgm:cxn modelId="{5978BC95-1754-424C-9C0F-9EB1D66B5447}" type="presOf" srcId="{38C37B7E-F8F7-4C83-8149-6BC1A2B72ECE}" destId="{6610A8B7-D532-4B38-8811-3D8C54572AAB}" srcOrd="0" destOrd="0" presId="urn:microsoft.com/office/officeart/2005/8/layout/StepDownProcess"/>
    <dgm:cxn modelId="{4B28FB8E-ABA2-4CBE-9815-076E77691D97}" type="presOf" srcId="{88F34EE1-CC93-464C-98B8-69302D871950}" destId="{03257E14-8A13-431C-805E-A82571064A77}" srcOrd="0" destOrd="0" presId="urn:microsoft.com/office/officeart/2005/8/layout/StepDownProcess"/>
    <dgm:cxn modelId="{6E66D234-560D-44B1-88C1-B7ABE6C0317B}" type="presOf" srcId="{73DC5CE4-3C75-4313-AF5A-212C5909E2BA}" destId="{EA3F751F-FC49-4C25-8822-BC6E372C6363}" srcOrd="0" destOrd="0" presId="urn:microsoft.com/office/officeart/2005/8/layout/StepDownProcess"/>
    <dgm:cxn modelId="{9A3F4ACA-1F79-45AD-A843-2F892BF0FDCC}" type="presOf" srcId="{391E4981-49A2-4AA6-ABE4-E4208ECB636D}" destId="{41301470-D32B-4A4D-A049-5F6C7F1FE8BC}" srcOrd="0" destOrd="0" presId="urn:microsoft.com/office/officeart/2005/8/layout/StepDownProcess"/>
    <dgm:cxn modelId="{8523A36F-04F4-4CDD-A71A-6B58E5309D34}" srcId="{B76AF818-796F-42BF-895E-B130A02DCA3C}" destId="{E5BD798E-FA41-4923-9F54-6D1CFBBDE0C6}" srcOrd="2" destOrd="0" parTransId="{7FF9A2CB-81C3-4FCA-9A07-38FE69A89F14}" sibTransId="{D3FA253B-7A4D-4E13-BB57-6B8B344D055A}"/>
    <dgm:cxn modelId="{2822A7A0-0D7E-4924-8474-AFF1442D01D6}" srcId="{B76AF818-796F-42BF-895E-B130A02DCA3C}" destId="{88F34EE1-CC93-464C-98B8-69302D871950}" srcOrd="0" destOrd="0" parTransId="{18FB9FD0-F756-4EBE-A614-7917A9F44825}" sibTransId="{E7ABEFC0-5187-4CF6-842A-086C2A130CFD}"/>
    <dgm:cxn modelId="{93DF5056-E1B1-47BE-B660-E1EF2AA9AB71}" type="presOf" srcId="{4AA3174C-7F02-480C-BC36-BE5FAA41A79B}" destId="{41301470-D32B-4A4D-A049-5F6C7F1FE8BC}" srcOrd="0" destOrd="1" presId="urn:microsoft.com/office/officeart/2005/8/layout/StepDownProcess"/>
    <dgm:cxn modelId="{A8D41CC4-68DA-48AB-B6EF-447118217D1D}" srcId="{B76AF818-796F-42BF-895E-B130A02DCA3C}" destId="{38C37B7E-F8F7-4C83-8149-6BC1A2B72ECE}" srcOrd="1" destOrd="0" parTransId="{B795A041-5C92-438C-A84C-077CDAD425B0}" sibTransId="{C7893979-BCB2-4F58-A580-D74667ABB4C8}"/>
    <dgm:cxn modelId="{75E5BEB0-C589-4C8C-969B-DE4D4EEF6876}" type="presOf" srcId="{B76AF818-796F-42BF-895E-B130A02DCA3C}" destId="{D7603A3E-DB89-47A0-ABE3-B8E443E9535D}" srcOrd="0" destOrd="0" presId="urn:microsoft.com/office/officeart/2005/8/layout/StepDownProcess"/>
    <dgm:cxn modelId="{FBC35C1C-27C5-4220-8864-07D055CED590}" srcId="{E5BD798E-FA41-4923-9F54-6D1CFBBDE0C6}" destId="{391E4981-49A2-4AA6-ABE4-E4208ECB636D}" srcOrd="0" destOrd="0" parTransId="{2D225744-6C94-4F88-BD1C-F82ACC16A832}" sibTransId="{FB2D9FB3-327D-4B7F-8FED-ED7F1B5FA949}"/>
    <dgm:cxn modelId="{FAC1013D-B4DE-43EB-B1D6-ED85BFBC80BD}" srcId="{E5BD798E-FA41-4923-9F54-6D1CFBBDE0C6}" destId="{4AA3174C-7F02-480C-BC36-BE5FAA41A79B}" srcOrd="1" destOrd="0" parTransId="{4B8975B9-E167-4557-9AB1-8A3B09CBF119}" sibTransId="{05A67A51-7B18-417B-9221-C0B2B950A35B}"/>
    <dgm:cxn modelId="{F116C1F1-E905-4CD9-B31C-6DF5811E3031}" type="presOf" srcId="{E5BD798E-FA41-4923-9F54-6D1CFBBDE0C6}" destId="{07F1E0FB-A685-4BA7-BB95-4759AC795046}" srcOrd="0" destOrd="0" presId="urn:microsoft.com/office/officeart/2005/8/layout/StepDownProcess"/>
    <dgm:cxn modelId="{A1FA6FCC-3960-4D83-9021-4796FDC383A0}" type="presOf" srcId="{589EB6A9-D6E6-4153-88BB-0D322E658769}" destId="{41301470-D32B-4A4D-A049-5F6C7F1FE8BC}" srcOrd="0" destOrd="3" presId="urn:microsoft.com/office/officeart/2005/8/layout/StepDownProcess"/>
    <dgm:cxn modelId="{2BD743DA-5A75-4C73-98CF-A505BDF4276C}" type="presOf" srcId="{C9AFB4A9-E1A5-4B7E-A0E7-60B8B0C6F426}" destId="{41301470-D32B-4A4D-A049-5F6C7F1FE8BC}" srcOrd="0" destOrd="2" presId="urn:microsoft.com/office/officeart/2005/8/layout/StepDownProcess"/>
    <dgm:cxn modelId="{17EA9898-9D4D-4F2E-AE17-39050549204D}" type="presOf" srcId="{B110903F-CE6E-4B5E-AA7A-6417DB5F09B8}" destId="{41301470-D32B-4A4D-A049-5F6C7F1FE8BC}" srcOrd="0" destOrd="4" presId="urn:microsoft.com/office/officeart/2005/8/layout/StepDownProcess"/>
    <dgm:cxn modelId="{E8E030EE-4580-4DE0-991E-2EB3D3A00965}" type="presOf" srcId="{EC9252B9-74F5-4167-BFFC-34D532B0825E}" destId="{7DE81325-03FB-46CF-81C5-2D6795317422}" srcOrd="0" destOrd="0" presId="urn:microsoft.com/office/officeart/2005/8/layout/StepDownProcess"/>
    <dgm:cxn modelId="{5B17D5F8-7468-43D5-8FFC-08A75C73EAAB}" type="presParOf" srcId="{D7603A3E-DB89-47A0-ABE3-B8E443E9535D}" destId="{5C0E5A00-F841-4253-AAAF-95E2A5A9A969}" srcOrd="0" destOrd="0" presId="urn:microsoft.com/office/officeart/2005/8/layout/StepDownProcess"/>
    <dgm:cxn modelId="{61F1D1E7-1105-494B-AF87-FE2AF20A48A5}" type="presParOf" srcId="{5C0E5A00-F841-4253-AAAF-95E2A5A9A969}" destId="{14660D93-6722-4C2A-A858-7216BCE43B44}" srcOrd="0" destOrd="0" presId="urn:microsoft.com/office/officeart/2005/8/layout/StepDownProcess"/>
    <dgm:cxn modelId="{CC9A9B93-14CE-4D56-90B6-292A194DBB1E}" type="presParOf" srcId="{5C0E5A00-F841-4253-AAAF-95E2A5A9A969}" destId="{03257E14-8A13-431C-805E-A82571064A77}" srcOrd="1" destOrd="0" presId="urn:microsoft.com/office/officeart/2005/8/layout/StepDownProcess"/>
    <dgm:cxn modelId="{A29303D3-1604-4099-8B49-3914298C7B45}" type="presParOf" srcId="{5C0E5A00-F841-4253-AAAF-95E2A5A9A969}" destId="{EA3F751F-FC49-4C25-8822-BC6E372C6363}" srcOrd="2" destOrd="0" presId="urn:microsoft.com/office/officeart/2005/8/layout/StepDownProcess"/>
    <dgm:cxn modelId="{F1704EB7-2AB9-46DB-ACC7-C64788E8FFBB}" type="presParOf" srcId="{D7603A3E-DB89-47A0-ABE3-B8E443E9535D}" destId="{1F4C6315-6DE6-4F8A-98AD-6E038C1E99D3}" srcOrd="1" destOrd="0" presId="urn:microsoft.com/office/officeart/2005/8/layout/StepDownProcess"/>
    <dgm:cxn modelId="{5A6FC0FE-6A7E-4E2C-B032-EAAF2229AD17}" type="presParOf" srcId="{D7603A3E-DB89-47A0-ABE3-B8E443E9535D}" destId="{371EC88D-5D34-4E0E-8F6C-5ECCF5019D61}" srcOrd="2" destOrd="0" presId="urn:microsoft.com/office/officeart/2005/8/layout/StepDownProcess"/>
    <dgm:cxn modelId="{8F409127-7DD4-49F0-8D78-D32427778D4B}" type="presParOf" srcId="{371EC88D-5D34-4E0E-8F6C-5ECCF5019D61}" destId="{11F62164-2FA3-43D1-96C6-30751ED8BCCC}" srcOrd="0" destOrd="0" presId="urn:microsoft.com/office/officeart/2005/8/layout/StepDownProcess"/>
    <dgm:cxn modelId="{D787F82F-A91F-48FA-93A7-0118C41A0A2D}" type="presParOf" srcId="{371EC88D-5D34-4E0E-8F6C-5ECCF5019D61}" destId="{6610A8B7-D532-4B38-8811-3D8C54572AAB}" srcOrd="1" destOrd="0" presId="urn:microsoft.com/office/officeart/2005/8/layout/StepDownProcess"/>
    <dgm:cxn modelId="{B83DEAEE-F670-4B45-A245-A2FB9B705298}" type="presParOf" srcId="{371EC88D-5D34-4E0E-8F6C-5ECCF5019D61}" destId="{7DE81325-03FB-46CF-81C5-2D6795317422}" srcOrd="2" destOrd="0" presId="urn:microsoft.com/office/officeart/2005/8/layout/StepDownProcess"/>
    <dgm:cxn modelId="{228621A5-6E6B-4D51-9A96-5B0310CC1E16}" type="presParOf" srcId="{D7603A3E-DB89-47A0-ABE3-B8E443E9535D}" destId="{50929387-0367-4417-BFA0-708B5BDBEEF6}" srcOrd="3" destOrd="0" presId="urn:microsoft.com/office/officeart/2005/8/layout/StepDownProcess"/>
    <dgm:cxn modelId="{A37E3E55-3D44-4B8D-BDA5-DD3D8F47AD38}" type="presParOf" srcId="{D7603A3E-DB89-47A0-ABE3-B8E443E9535D}" destId="{909656F5-11B7-450C-95B6-B5768E0F1621}" srcOrd="4" destOrd="0" presId="urn:microsoft.com/office/officeart/2005/8/layout/StepDownProcess"/>
    <dgm:cxn modelId="{C13EB53B-61DD-4E61-9BA5-94929D8CC0B1}" type="presParOf" srcId="{909656F5-11B7-450C-95B6-B5768E0F1621}" destId="{07F1E0FB-A685-4BA7-BB95-4759AC795046}" srcOrd="0" destOrd="0" presId="urn:microsoft.com/office/officeart/2005/8/layout/StepDownProcess"/>
    <dgm:cxn modelId="{83382600-974A-423A-AB86-B21F9E9A922A}" type="presParOf" srcId="{909656F5-11B7-450C-95B6-B5768E0F1621}" destId="{41301470-D32B-4A4D-A049-5F6C7F1FE8BC}"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660D93-6722-4C2A-A858-7216BCE43B44}">
      <dsp:nvSpPr>
        <dsp:cNvPr id="0" name=""/>
        <dsp:cNvSpPr/>
      </dsp:nvSpPr>
      <dsp:spPr>
        <a:xfrm rot="5400000">
          <a:off x="180384" y="1387939"/>
          <a:ext cx="678394" cy="772328"/>
        </a:xfrm>
        <a:prstGeom prst="bentUpArrow">
          <a:avLst>
            <a:gd name="adj1" fmla="val 32840"/>
            <a:gd name="adj2" fmla="val 25000"/>
            <a:gd name="adj3" fmla="val 35780"/>
          </a:avLst>
        </a:prstGeom>
        <a:solidFill>
          <a:schemeClr val="accent2">
            <a:tint val="4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257E14-8A13-431C-805E-A82571064A77}">
      <dsp:nvSpPr>
        <dsp:cNvPr id="0" name=""/>
        <dsp:cNvSpPr/>
      </dsp:nvSpPr>
      <dsp:spPr>
        <a:xfrm>
          <a:off x="650" y="635925"/>
          <a:ext cx="1142017" cy="799375"/>
        </a:xfrm>
        <a:prstGeom prst="roundRect">
          <a:avLst>
            <a:gd name="adj" fmla="val 1667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UA C&amp;S Ordered</a:t>
          </a:r>
          <a:endParaRPr lang="en-US" sz="1100" kern="1200" dirty="0"/>
        </a:p>
      </dsp:txBody>
      <dsp:txXfrm>
        <a:off x="39679" y="674954"/>
        <a:ext cx="1063959" cy="721317"/>
      </dsp:txXfrm>
    </dsp:sp>
    <dsp:sp modelId="{EA3F751F-FC49-4C25-8822-BC6E372C6363}">
      <dsp:nvSpPr>
        <dsp:cNvPr id="0" name=""/>
        <dsp:cNvSpPr/>
      </dsp:nvSpPr>
      <dsp:spPr>
        <a:xfrm>
          <a:off x="1142668" y="712163"/>
          <a:ext cx="830594" cy="646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57150" lvl="1" indent="-57150" algn="l" defTabSz="400050">
            <a:lnSpc>
              <a:spcPct val="90000"/>
            </a:lnSpc>
            <a:spcBef>
              <a:spcPct val="0"/>
            </a:spcBef>
            <a:spcAft>
              <a:spcPct val="15000"/>
            </a:spcAft>
            <a:buChar char="••"/>
          </a:pPr>
          <a:endParaRPr lang="en-US" sz="900" kern="1200" dirty="0"/>
        </a:p>
      </dsp:txBody>
      <dsp:txXfrm>
        <a:off x="1142668" y="712163"/>
        <a:ext cx="830594" cy="646090"/>
      </dsp:txXfrm>
    </dsp:sp>
    <dsp:sp modelId="{11F62164-2FA3-43D1-96C6-30751ED8BCCC}">
      <dsp:nvSpPr>
        <dsp:cNvPr id="0" name=""/>
        <dsp:cNvSpPr/>
      </dsp:nvSpPr>
      <dsp:spPr>
        <a:xfrm rot="5400000">
          <a:off x="1127238" y="2285901"/>
          <a:ext cx="678394" cy="772328"/>
        </a:xfrm>
        <a:prstGeom prst="bentUpArrow">
          <a:avLst>
            <a:gd name="adj1" fmla="val 32840"/>
            <a:gd name="adj2" fmla="val 25000"/>
            <a:gd name="adj3" fmla="val 35780"/>
          </a:avLst>
        </a:prstGeom>
        <a:solidFill>
          <a:schemeClr val="accent2">
            <a:tint val="4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10A8B7-D532-4B38-8811-3D8C54572AAB}">
      <dsp:nvSpPr>
        <dsp:cNvPr id="0" name=""/>
        <dsp:cNvSpPr/>
      </dsp:nvSpPr>
      <dsp:spPr>
        <a:xfrm>
          <a:off x="947504" y="1533887"/>
          <a:ext cx="1142017" cy="799375"/>
        </a:xfrm>
        <a:prstGeom prst="roundRect">
          <a:avLst>
            <a:gd name="adj" fmla="val 1667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Does Resident Meet Criteria? Yes or No </a:t>
          </a:r>
          <a:endParaRPr lang="en-US" sz="1100" kern="1200" dirty="0"/>
        </a:p>
      </dsp:txBody>
      <dsp:txXfrm>
        <a:off x="986533" y="1572916"/>
        <a:ext cx="1063959" cy="721317"/>
      </dsp:txXfrm>
    </dsp:sp>
    <dsp:sp modelId="{7DE81325-03FB-46CF-81C5-2D6795317422}">
      <dsp:nvSpPr>
        <dsp:cNvPr id="0" name=""/>
        <dsp:cNvSpPr/>
      </dsp:nvSpPr>
      <dsp:spPr>
        <a:xfrm>
          <a:off x="2114037" y="1575040"/>
          <a:ext cx="781564" cy="716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b="1" i="1" kern="1200" dirty="0" smtClean="0"/>
            <a:t>If Yes, Proceed with Order</a:t>
          </a:r>
          <a:endParaRPr lang="en-US" sz="1200" b="1" i="1" kern="1200" dirty="0"/>
        </a:p>
      </dsp:txBody>
      <dsp:txXfrm>
        <a:off x="2114037" y="1575040"/>
        <a:ext cx="781564" cy="716262"/>
      </dsp:txXfrm>
    </dsp:sp>
    <dsp:sp modelId="{07F1E0FB-A685-4BA7-BB95-4759AC795046}">
      <dsp:nvSpPr>
        <dsp:cNvPr id="0" name=""/>
        <dsp:cNvSpPr/>
      </dsp:nvSpPr>
      <dsp:spPr>
        <a:xfrm>
          <a:off x="1894359" y="2431849"/>
          <a:ext cx="1142017" cy="799375"/>
        </a:xfrm>
        <a:prstGeom prst="roundRect">
          <a:avLst>
            <a:gd name="adj" fmla="val 1667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If No, Communicate why order was cancelled.</a:t>
          </a:r>
          <a:endParaRPr lang="en-US" sz="1100" kern="1200" dirty="0"/>
        </a:p>
      </dsp:txBody>
      <dsp:txXfrm>
        <a:off x="1933388" y="2470878"/>
        <a:ext cx="1063959" cy="721317"/>
      </dsp:txXfrm>
    </dsp:sp>
    <dsp:sp modelId="{41301470-D32B-4A4D-A049-5F6C7F1FE8BC}">
      <dsp:nvSpPr>
        <dsp:cNvPr id="0" name=""/>
        <dsp:cNvSpPr/>
      </dsp:nvSpPr>
      <dsp:spPr>
        <a:xfrm>
          <a:off x="3093999" y="2520160"/>
          <a:ext cx="715349" cy="621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311150">
            <a:lnSpc>
              <a:spcPct val="90000"/>
            </a:lnSpc>
            <a:spcBef>
              <a:spcPct val="0"/>
            </a:spcBef>
            <a:spcAft>
              <a:spcPct val="15000"/>
            </a:spcAft>
            <a:buChar char="••"/>
          </a:pPr>
          <a:r>
            <a:rPr lang="en-US" sz="700" kern="1200" dirty="0" smtClean="0"/>
            <a:t>Ordering MD</a:t>
          </a:r>
          <a:endParaRPr lang="en-US" sz="700" kern="1200" dirty="0"/>
        </a:p>
        <a:p>
          <a:pPr marL="57150" lvl="1" indent="-57150" algn="l" defTabSz="311150">
            <a:lnSpc>
              <a:spcPct val="90000"/>
            </a:lnSpc>
            <a:spcBef>
              <a:spcPct val="0"/>
            </a:spcBef>
            <a:spcAft>
              <a:spcPct val="15000"/>
            </a:spcAft>
            <a:buChar char="••"/>
          </a:pPr>
          <a:r>
            <a:rPr lang="en-US" sz="700" kern="1200" dirty="0" smtClean="0"/>
            <a:t>New NP</a:t>
          </a:r>
          <a:endParaRPr lang="en-US" sz="700" kern="1200" dirty="0"/>
        </a:p>
        <a:p>
          <a:pPr marL="57150" lvl="1" indent="-57150" algn="l" defTabSz="311150">
            <a:lnSpc>
              <a:spcPct val="90000"/>
            </a:lnSpc>
            <a:spcBef>
              <a:spcPct val="0"/>
            </a:spcBef>
            <a:spcAft>
              <a:spcPct val="15000"/>
            </a:spcAft>
            <a:buChar char="••"/>
          </a:pPr>
          <a:r>
            <a:rPr lang="en-US" sz="700" kern="1200" dirty="0" smtClean="0"/>
            <a:t>Consulting MD</a:t>
          </a:r>
          <a:endParaRPr lang="en-US" sz="700" kern="1200" dirty="0"/>
        </a:p>
        <a:p>
          <a:pPr marL="57150" lvl="1" indent="-57150" algn="l" defTabSz="311150">
            <a:lnSpc>
              <a:spcPct val="90000"/>
            </a:lnSpc>
            <a:spcBef>
              <a:spcPct val="0"/>
            </a:spcBef>
            <a:spcAft>
              <a:spcPct val="15000"/>
            </a:spcAft>
            <a:buChar char="••"/>
          </a:pPr>
          <a:r>
            <a:rPr lang="en-US" sz="700" kern="1200" dirty="0" smtClean="0"/>
            <a:t>Covering MD</a:t>
          </a:r>
          <a:endParaRPr lang="en-US" sz="700" kern="1200" dirty="0"/>
        </a:p>
        <a:p>
          <a:pPr marL="57150" lvl="1" indent="-57150" algn="l" defTabSz="311150">
            <a:lnSpc>
              <a:spcPct val="90000"/>
            </a:lnSpc>
            <a:spcBef>
              <a:spcPct val="0"/>
            </a:spcBef>
            <a:spcAft>
              <a:spcPct val="15000"/>
            </a:spcAft>
            <a:buChar char="••"/>
          </a:pPr>
          <a:r>
            <a:rPr lang="en-US" sz="700" kern="1200" dirty="0" smtClean="0"/>
            <a:t>Family</a:t>
          </a:r>
          <a:endParaRPr lang="en-US" sz="700" kern="1200" dirty="0"/>
        </a:p>
      </dsp:txBody>
      <dsp:txXfrm>
        <a:off x="3093999" y="2520160"/>
        <a:ext cx="715349" cy="621946"/>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drawing1.xml><?xml version="1.0" encoding="utf-8"?>
<c:userShapes xmlns:c="http://schemas.openxmlformats.org/drawingml/2006/chart">
  <cdr:relSizeAnchor xmlns:cdr="http://schemas.openxmlformats.org/drawingml/2006/chartDrawing">
    <cdr:from>
      <cdr:x>0.21569</cdr:x>
      <cdr:y>0.86275</cdr:y>
    </cdr:from>
    <cdr:to>
      <cdr:x>0.33742</cdr:x>
      <cdr:y>0.90431</cdr:y>
    </cdr:to>
    <cdr:sp macro="" textlink="">
      <cdr:nvSpPr>
        <cdr:cNvPr id="11265" name="WordArt 1"/>
        <cdr:cNvSpPr>
          <a:spLocks xmlns:a="http://schemas.openxmlformats.org/drawingml/2006/main" noChangeArrowheads="1" noChangeShapeType="1" noTextEdit="1"/>
        </cdr:cNvSpPr>
      </cdr:nvSpPr>
      <cdr:spPr bwMode="auto">
        <a:xfrm xmlns:a="http://schemas.openxmlformats.org/drawingml/2006/main">
          <a:off x="838200" y="3352800"/>
          <a:ext cx="473067" cy="161517"/>
        </a:xfrm>
        <a:prstGeom xmlns:a="http://schemas.openxmlformats.org/drawingml/2006/main" prst="rect">
          <a:avLst/>
        </a:prstGeom>
        <a:extLst xmlns:a="http://schemas.openxmlformats.org/drawingml/2006/main"/>
      </cdr:spPr>
      <cdr:txBody>
        <a:bodyPr xmlns:a="http://schemas.openxmlformats.org/drawingml/2006/main" wrap="none" fromWordArt="1">
          <a:prstTxWarp prst="textPlain">
            <a:avLst>
              <a:gd name="adj" fmla="val 50000"/>
            </a:avLst>
          </a:prstTxWarp>
        </a:bodyPr>
        <a:lstStyle xmlns:a="http://schemas.openxmlformats.org/drawingml/2006/main"/>
        <a:p xmlns:a="http://schemas.openxmlformats.org/drawingml/2006/main">
          <a:pPr algn="ctr" rtl="0">
            <a:buNone/>
          </a:pPr>
          <a:r>
            <a:rPr lang="en-US" sz="800" kern="10" spc="0" dirty="0">
              <a:ln>
                <a:noFill/>
              </a:ln>
              <a:solidFill>
                <a:srgbClr val="000000"/>
              </a:solidFill>
              <a:effectLst/>
              <a:latin typeface="Arial"/>
              <a:cs typeface="Arial"/>
            </a:rPr>
            <a:t>begin </a:t>
          </a:r>
          <a:r>
            <a:rPr lang="en-US" sz="800" b="1" kern="10" spc="0" dirty="0">
              <a:ln>
                <a:noFill/>
              </a:ln>
              <a:solidFill>
                <a:srgbClr val="000000"/>
              </a:solidFill>
              <a:effectLst/>
              <a:latin typeface="Arial"/>
              <a:cs typeface="Arial"/>
            </a:rPr>
            <a:t>i</a:t>
          </a:r>
          <a:r>
            <a:rPr lang="en-US" sz="800" kern="10" spc="0" dirty="0">
              <a:ln>
                <a:noFill/>
              </a:ln>
              <a:solidFill>
                <a:srgbClr val="000000"/>
              </a:solidFill>
              <a:effectLst/>
              <a:latin typeface="Arial"/>
              <a:cs typeface="Arial"/>
            </a:rPr>
            <a:t>ntervention</a:t>
          </a:r>
        </a:p>
      </cdr:txBody>
    </cdr:sp>
  </cdr:relSizeAnchor>
</c:userShapes>
</file>

<file path=ppt/drawings/drawing2.xml><?xml version="1.0" encoding="utf-8"?>
<c:userShapes xmlns:c="http://schemas.openxmlformats.org/drawingml/2006/chart">
  <cdr:relSizeAnchor xmlns:cdr="http://schemas.openxmlformats.org/drawingml/2006/chartDrawing">
    <cdr:from>
      <cdr:x>0.66699</cdr:x>
      <cdr:y>0.12769</cdr:y>
    </cdr:from>
    <cdr:to>
      <cdr:x>0.84766</cdr:x>
      <cdr:y>0.2043</cdr:y>
    </cdr:to>
    <cdr:sp macro="" textlink="">
      <cdr:nvSpPr>
        <cdr:cNvPr id="5" name="TextBox 4"/>
        <cdr:cNvSpPr txBox="1"/>
      </cdr:nvSpPr>
      <cdr:spPr>
        <a:xfrm xmlns:a="http://schemas.openxmlformats.org/drawingml/2006/main">
          <a:off x="5757146" y="800774"/>
          <a:ext cx="1559403" cy="4804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0.08824</cdr:x>
      <cdr:y>0.10526</cdr:y>
    </cdr:from>
    <cdr:to>
      <cdr:x>0.70588</cdr:x>
      <cdr:y>0.42105</cdr:y>
    </cdr:to>
    <cdr:sp macro="" textlink="">
      <cdr:nvSpPr>
        <cdr:cNvPr id="2" name="TextBox 1"/>
        <cdr:cNvSpPr txBox="1"/>
      </cdr:nvSpPr>
      <cdr:spPr>
        <a:xfrm xmlns:a="http://schemas.openxmlformats.org/drawingml/2006/main">
          <a:off x="685800" y="457200"/>
          <a:ext cx="4800600" cy="1371600"/>
        </a:xfrm>
        <a:prstGeom xmlns:a="http://schemas.openxmlformats.org/drawingml/2006/main" prst="rect">
          <a:avLst/>
        </a:prstGeom>
      </cdr:spPr>
      <cdr:style>
        <a:lnRef xmlns:a="http://schemas.openxmlformats.org/drawingml/2006/main" idx="1">
          <a:schemeClr val="accent1"/>
        </a:lnRef>
        <a:fillRef xmlns:a="http://schemas.openxmlformats.org/drawingml/2006/main" idx="2">
          <a:schemeClr val="accent1"/>
        </a:fillRef>
        <a:effectRef xmlns:a="http://schemas.openxmlformats.org/drawingml/2006/main" idx="1">
          <a:schemeClr val="accent1"/>
        </a:effectRef>
        <a:fontRef xmlns:a="http://schemas.openxmlformats.org/drawingml/2006/main" idx="minor">
          <a:schemeClr val="dk1"/>
        </a:fontRef>
      </cdr:style>
      <cdr:txBody>
        <a:bodyPr xmlns:a="http://schemas.openxmlformats.org/drawingml/2006/main" vertOverflow="clip" wrap="square" rtlCol="0"/>
        <a:lstStyle xmlns:a="http://schemas.openxmlformats.org/drawingml/2006/main"/>
        <a:p xmlns:a="http://schemas.openxmlformats.org/drawingml/2006/main">
          <a:r>
            <a:rPr lang="en-US" sz="2000" dirty="0" smtClean="0"/>
            <a:t>Medical Assistants: 660% increase</a:t>
          </a:r>
        </a:p>
        <a:p xmlns:a="http://schemas.openxmlformats.org/drawingml/2006/main">
          <a:r>
            <a:rPr lang="en-US" sz="2000" dirty="0" smtClean="0"/>
            <a:t>Nurses: 533% increase</a:t>
          </a:r>
        </a:p>
        <a:p xmlns:a="http://schemas.openxmlformats.org/drawingml/2006/main">
          <a:r>
            <a:rPr lang="en-US" sz="2000" dirty="0" smtClean="0"/>
            <a:t>Physicians: 275% increase</a:t>
          </a:r>
        </a:p>
        <a:p xmlns:a="http://schemas.openxmlformats.org/drawingml/2006/main">
          <a:r>
            <a:rPr lang="en-US" sz="2000" dirty="0" smtClean="0"/>
            <a:t>Advanced Practice Clinicians: 171% increase </a:t>
          </a:r>
          <a:endParaRPr lang="en-US" sz="20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B8EB0050-04FD-431C-B2F5-03089C10B6CC}" type="datetimeFigureOut">
              <a:rPr lang="en-US" smtClean="0"/>
              <a:pPr/>
              <a:t>4/7/2014</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1EEB00EE-DE37-4534-9F9E-0CC8BCD8D82E}" type="slidenum">
              <a:rPr lang="en-US" smtClean="0"/>
              <a:pPr/>
              <a:t>‹#›</a:t>
            </a:fld>
            <a:endParaRPr lang="en-US"/>
          </a:p>
        </p:txBody>
      </p:sp>
    </p:spTree>
    <p:extLst>
      <p:ext uri="{BB962C8B-B14F-4D97-AF65-F5344CB8AC3E}">
        <p14:creationId xmlns:p14="http://schemas.microsoft.com/office/powerpoint/2010/main" val="3405484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5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963B391-AA08-438B-B0D8-88E1F11F01F8}" type="slidenum">
              <a:rPr lang="en-US" altLang="en-US" sz="1200" smtClean="0">
                <a:solidFill>
                  <a:srgbClr val="000000"/>
                </a:solidFill>
              </a:rPr>
              <a:pPr/>
              <a:t>1</a:t>
            </a:fld>
            <a:endParaRPr lang="en-US" altLang="en-US" sz="1200"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EB00EE-DE37-4534-9F9E-0CC8BCD8D82E}"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200">
                <a:solidFill>
                  <a:schemeClr val="tx1"/>
                </a:solidFill>
                <a:latin typeface="Arial" pitchFamily="34" charset="0"/>
              </a:defRPr>
            </a:lvl1pPr>
            <a:lvl2pPr marL="742950" indent="-285750" algn="l" defTabSz="931863" eaLnBrk="0" hangingPunct="0">
              <a:spcBef>
                <a:spcPct val="30000"/>
              </a:spcBef>
              <a:defRPr sz="1200">
                <a:solidFill>
                  <a:schemeClr val="tx1"/>
                </a:solidFill>
                <a:latin typeface="Arial" pitchFamily="34" charset="0"/>
              </a:defRPr>
            </a:lvl2pPr>
            <a:lvl3pPr marL="1143000" indent="-228600" algn="l" defTabSz="931863" eaLnBrk="0" hangingPunct="0">
              <a:spcBef>
                <a:spcPct val="30000"/>
              </a:spcBef>
              <a:defRPr sz="1200">
                <a:solidFill>
                  <a:schemeClr val="tx1"/>
                </a:solidFill>
                <a:latin typeface="Arial" pitchFamily="34" charset="0"/>
              </a:defRPr>
            </a:lvl3pPr>
            <a:lvl4pPr marL="1600200" indent="-228600" algn="l" defTabSz="931863" eaLnBrk="0" hangingPunct="0">
              <a:spcBef>
                <a:spcPct val="30000"/>
              </a:spcBef>
              <a:defRPr sz="1200">
                <a:solidFill>
                  <a:schemeClr val="tx1"/>
                </a:solidFill>
                <a:latin typeface="Arial" pitchFamily="34" charset="0"/>
              </a:defRPr>
            </a:lvl4pPr>
            <a:lvl5pPr marL="2057400" indent="-228600" algn="l" defTabSz="931863" eaLnBrk="0" hangingPunct="0">
              <a:spcBef>
                <a:spcPct val="30000"/>
              </a:spcBef>
              <a:defRPr sz="1200">
                <a:solidFill>
                  <a:schemeClr val="tx1"/>
                </a:solidFill>
                <a:latin typeface="Arial" pitchFamily="34" charset="0"/>
              </a:defRPr>
            </a:lvl5pPr>
            <a:lvl6pPr marL="2514600" indent="-228600" defTabSz="931863" eaLnBrk="0" fontAlgn="base" hangingPunct="0">
              <a:spcBef>
                <a:spcPct val="30000"/>
              </a:spcBef>
              <a:spcAft>
                <a:spcPct val="0"/>
              </a:spcAft>
              <a:defRPr sz="1200">
                <a:solidFill>
                  <a:schemeClr val="tx1"/>
                </a:solidFill>
                <a:latin typeface="Arial" pitchFamily="34" charset="0"/>
              </a:defRPr>
            </a:lvl6pPr>
            <a:lvl7pPr marL="2971800" indent="-228600" defTabSz="931863" eaLnBrk="0" fontAlgn="base" hangingPunct="0">
              <a:spcBef>
                <a:spcPct val="30000"/>
              </a:spcBef>
              <a:spcAft>
                <a:spcPct val="0"/>
              </a:spcAft>
              <a:defRPr sz="1200">
                <a:solidFill>
                  <a:schemeClr val="tx1"/>
                </a:solidFill>
                <a:latin typeface="Arial" pitchFamily="34" charset="0"/>
              </a:defRPr>
            </a:lvl7pPr>
            <a:lvl8pPr marL="3429000" indent="-228600" defTabSz="931863" eaLnBrk="0" fontAlgn="base" hangingPunct="0">
              <a:spcBef>
                <a:spcPct val="30000"/>
              </a:spcBef>
              <a:spcAft>
                <a:spcPct val="0"/>
              </a:spcAft>
              <a:defRPr sz="1200">
                <a:solidFill>
                  <a:schemeClr val="tx1"/>
                </a:solidFill>
                <a:latin typeface="Arial" pitchFamily="34" charset="0"/>
              </a:defRPr>
            </a:lvl8pPr>
            <a:lvl9pPr marL="3886200" indent="-228600" defTabSz="931863"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6F838A7A-221A-45B1-B3BE-64197C9DC278}" type="slidenum">
              <a:rPr lang="en-US" altLang="en-US" smtClean="0">
                <a:solidFill>
                  <a:srgbClr val="000000"/>
                </a:solidFill>
              </a:rPr>
              <a:pPr algn="r" eaLnBrk="1" hangingPunct="1">
                <a:spcBef>
                  <a:spcPct val="0"/>
                </a:spcBef>
              </a:pPr>
              <a:t>11</a:t>
            </a:fld>
            <a:endParaRPr lang="en-US" altLang="en-US" smtClean="0">
              <a:solidFill>
                <a:srgbClr val="000000"/>
              </a:solidFill>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200">
                <a:solidFill>
                  <a:schemeClr val="tx1"/>
                </a:solidFill>
                <a:latin typeface="Arial" pitchFamily="34" charset="0"/>
              </a:defRPr>
            </a:lvl1pPr>
            <a:lvl2pPr marL="742950" indent="-285750" algn="l" defTabSz="931863" eaLnBrk="0" hangingPunct="0">
              <a:spcBef>
                <a:spcPct val="30000"/>
              </a:spcBef>
              <a:defRPr sz="1200">
                <a:solidFill>
                  <a:schemeClr val="tx1"/>
                </a:solidFill>
                <a:latin typeface="Arial" pitchFamily="34" charset="0"/>
              </a:defRPr>
            </a:lvl2pPr>
            <a:lvl3pPr marL="1143000" indent="-228600" algn="l" defTabSz="931863" eaLnBrk="0" hangingPunct="0">
              <a:spcBef>
                <a:spcPct val="30000"/>
              </a:spcBef>
              <a:defRPr sz="1200">
                <a:solidFill>
                  <a:schemeClr val="tx1"/>
                </a:solidFill>
                <a:latin typeface="Arial" pitchFamily="34" charset="0"/>
              </a:defRPr>
            </a:lvl3pPr>
            <a:lvl4pPr marL="1600200" indent="-228600" algn="l" defTabSz="931863" eaLnBrk="0" hangingPunct="0">
              <a:spcBef>
                <a:spcPct val="30000"/>
              </a:spcBef>
              <a:defRPr sz="1200">
                <a:solidFill>
                  <a:schemeClr val="tx1"/>
                </a:solidFill>
                <a:latin typeface="Arial" pitchFamily="34" charset="0"/>
              </a:defRPr>
            </a:lvl4pPr>
            <a:lvl5pPr marL="2057400" indent="-228600" algn="l" defTabSz="931863" eaLnBrk="0" hangingPunct="0">
              <a:spcBef>
                <a:spcPct val="30000"/>
              </a:spcBef>
              <a:defRPr sz="1200">
                <a:solidFill>
                  <a:schemeClr val="tx1"/>
                </a:solidFill>
                <a:latin typeface="Arial" pitchFamily="34" charset="0"/>
              </a:defRPr>
            </a:lvl5pPr>
            <a:lvl6pPr marL="2514600" indent="-228600" defTabSz="931863" eaLnBrk="0" fontAlgn="base" hangingPunct="0">
              <a:spcBef>
                <a:spcPct val="30000"/>
              </a:spcBef>
              <a:spcAft>
                <a:spcPct val="0"/>
              </a:spcAft>
              <a:defRPr sz="1200">
                <a:solidFill>
                  <a:schemeClr val="tx1"/>
                </a:solidFill>
                <a:latin typeface="Arial" pitchFamily="34" charset="0"/>
              </a:defRPr>
            </a:lvl6pPr>
            <a:lvl7pPr marL="2971800" indent="-228600" defTabSz="931863" eaLnBrk="0" fontAlgn="base" hangingPunct="0">
              <a:spcBef>
                <a:spcPct val="30000"/>
              </a:spcBef>
              <a:spcAft>
                <a:spcPct val="0"/>
              </a:spcAft>
              <a:defRPr sz="1200">
                <a:solidFill>
                  <a:schemeClr val="tx1"/>
                </a:solidFill>
                <a:latin typeface="Arial" pitchFamily="34" charset="0"/>
              </a:defRPr>
            </a:lvl7pPr>
            <a:lvl8pPr marL="3429000" indent="-228600" defTabSz="931863" eaLnBrk="0" fontAlgn="base" hangingPunct="0">
              <a:spcBef>
                <a:spcPct val="30000"/>
              </a:spcBef>
              <a:spcAft>
                <a:spcPct val="0"/>
              </a:spcAft>
              <a:defRPr sz="1200">
                <a:solidFill>
                  <a:schemeClr val="tx1"/>
                </a:solidFill>
                <a:latin typeface="Arial" pitchFamily="34" charset="0"/>
              </a:defRPr>
            </a:lvl8pPr>
            <a:lvl9pPr marL="3886200" indent="-228600" defTabSz="931863"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4C4E1644-F448-4271-BD87-9CCCE19495F6}" type="slidenum">
              <a:rPr lang="en-US" altLang="en-US" smtClean="0">
                <a:solidFill>
                  <a:srgbClr val="000000"/>
                </a:solidFill>
              </a:rPr>
              <a:pPr algn="r" eaLnBrk="1" hangingPunct="1">
                <a:spcBef>
                  <a:spcPct val="0"/>
                </a:spcBef>
              </a:pPr>
              <a:t>15</a:t>
            </a:fld>
            <a:endParaRPr lang="en-US" altLang="en-US"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Delighted</a:t>
            </a:r>
            <a:r>
              <a:rPr lang="en-US" baseline="0" dirty="0" smtClean="0"/>
              <a:t> to be here</a:t>
            </a:r>
            <a:endParaRPr lang="en-US" dirty="0"/>
          </a:p>
        </p:txBody>
      </p:sp>
      <p:sp>
        <p:nvSpPr>
          <p:cNvPr id="4" name="Slide Number Placeholder 3"/>
          <p:cNvSpPr>
            <a:spLocks noGrp="1"/>
          </p:cNvSpPr>
          <p:nvPr>
            <p:ph type="sldNum" sz="quarter" idx="10"/>
          </p:nvPr>
        </p:nvSpPr>
        <p:spPr/>
        <p:txBody>
          <a:bodyPr/>
          <a:lstStyle/>
          <a:p>
            <a:pPr>
              <a:defRPr/>
            </a:pPr>
            <a:fld id="{748A585E-0F7F-904C-A8BF-5080CC7F253F}" type="slidenum">
              <a:rPr lang="en-US" smtClean="0">
                <a:solidFill>
                  <a:srgbClr val="000000"/>
                </a:solidFill>
              </a:rPr>
              <a:pPr>
                <a:defRPr/>
              </a:pPr>
              <a:t>19</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85000" lnSpcReduction="20000"/>
          </a:bodyPr>
          <a:lstStyle/>
          <a:p>
            <a:pPr>
              <a:defRPr/>
            </a:pPr>
            <a:r>
              <a:rPr lang="en-US" baseline="0" dirty="0" smtClean="0"/>
              <a:t>Today id like to tell you about </a:t>
            </a:r>
            <a:r>
              <a:rPr lang="en-US" dirty="0" smtClean="0"/>
              <a:t>2</a:t>
            </a:r>
            <a:r>
              <a:rPr lang="en-US" baseline="0" dirty="0" smtClean="0"/>
              <a:t> initiatives that try to leverage this transparency to improve patient safety</a:t>
            </a:r>
          </a:p>
          <a:p>
            <a:pPr>
              <a:defRPr/>
            </a:pPr>
            <a:r>
              <a:rPr lang="en-US" baseline="0" dirty="0" smtClean="0"/>
              <a:t>TIPS</a:t>
            </a:r>
          </a:p>
          <a:p>
            <a:pPr>
              <a:defRPr/>
            </a:pPr>
            <a:r>
              <a:rPr lang="en-US" baseline="0" dirty="0" err="1" smtClean="0"/>
              <a:t>OpenNotes</a:t>
            </a:r>
            <a:r>
              <a:rPr lang="en-US" baseline="0" dirty="0" smtClean="0"/>
              <a:t> reporting tool</a:t>
            </a:r>
            <a:endParaRPr lang="en-US" dirty="0"/>
          </a:p>
        </p:txBody>
      </p:sp>
      <p:sp>
        <p:nvSpPr>
          <p:cNvPr id="24580" name="Slide Number Placeholder 3"/>
          <p:cNvSpPr>
            <a:spLocks noGrp="1"/>
          </p:cNvSpPr>
          <p:nvPr>
            <p:ph type="sldNum" sz="quarter" idx="5"/>
          </p:nvPr>
        </p:nvSpPr>
        <p:spPr>
          <a:noFill/>
        </p:spPr>
        <p:txBody>
          <a:bodyPr/>
          <a:lstStyle/>
          <a:p>
            <a:fld id="{6AED11D9-D5FE-D949-A755-20D6ACF8D2D4}" type="slidenum">
              <a:rPr lang="en-US" smtClean="0">
                <a:solidFill>
                  <a:srgbClr val="000000"/>
                </a:solidFill>
                <a:latin typeface="Arial" pitchFamily="-1" charset="0"/>
                <a:ea typeface="Arial" pitchFamily="-1" charset="0"/>
                <a:cs typeface="Arial" pitchFamily="-1" charset="0"/>
              </a:rPr>
              <a:pPr/>
              <a:t>20</a:t>
            </a:fld>
            <a:endParaRPr lang="en-US" smtClean="0">
              <a:solidFill>
                <a:srgbClr val="000000"/>
              </a:solidFill>
              <a:latin typeface="Arial" pitchFamily="-1" charset="0"/>
              <a:ea typeface="Arial" pitchFamily="-1" charset="0"/>
              <a:cs typeface="Arial"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Lets start with pt tips. Rationale was 2 core principles: first,… and second, we </a:t>
            </a:r>
            <a:r>
              <a:rPr lang="en-US" dirty="0" err="1" smtClean="0"/>
              <a:t>kmow</a:t>
            </a:r>
            <a:r>
              <a:rPr lang="en-US" dirty="0" smtClean="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So if </a:t>
            </a:r>
            <a:r>
              <a:rPr lang="en-US" dirty="0" err="1" smtClean="0"/>
              <a:t>younask</a:t>
            </a:r>
            <a:r>
              <a:rPr lang="en-US" dirty="0" smtClean="0"/>
              <a:t> over 1000 pts and doctors to evaluate</a:t>
            </a:r>
            <a:r>
              <a:rPr lang="en-US" baseline="0" dirty="0" smtClean="0"/>
              <a:t> disclosure as they did in the </a:t>
            </a:r>
            <a:r>
              <a:rPr lang="en-US" baseline="0" dirty="0" err="1" smtClean="0"/>
              <a:t>copic</a:t>
            </a:r>
            <a:r>
              <a:rPr lang="en-US" baseline="0" dirty="0" smtClean="0"/>
              <a:t> program… remember, </a:t>
            </a:r>
            <a:r>
              <a:rPr lang="en-US" dirty="0" smtClean="0"/>
              <a:t> the same conversation… you can see that while</a:t>
            </a:r>
            <a:r>
              <a:rPr lang="en-US" baseline="0" dirty="0" smtClean="0"/>
              <a:t> doctors think things are going pretty well, about half of patients and family are rating those conversations as a 5 or lower.  So we wondered: can we close this gap – first by understanding the differences, and then by aligning pt and </a:t>
            </a:r>
            <a:r>
              <a:rPr lang="en-US" baseline="0" dirty="0" err="1" smtClean="0"/>
              <a:t>clin</a:t>
            </a:r>
            <a:r>
              <a:rPr lang="en-US" baseline="0" dirty="0" smtClean="0"/>
              <a:t> perspectives…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Patients are the expert witnesses of our care</a:t>
            </a:r>
          </a:p>
          <a:p>
            <a:r>
              <a:rPr lang="en-US" dirty="0" smtClean="0"/>
              <a:t>837 events</a:t>
            </a:r>
          </a:p>
          <a:p>
            <a:r>
              <a:rPr lang="en-US" dirty="0" smtClean="0"/>
              <a:t>445 patient surveys (55% response rate)</a:t>
            </a:r>
          </a:p>
          <a:p>
            <a:r>
              <a:rPr lang="en-US" dirty="0" smtClean="0"/>
              <a:t>705 physician surveys (84% response rate)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748A585E-0F7F-904C-A8BF-5080CC7F253F}" type="slidenum">
              <a:rPr lang="en-US" smtClean="0">
                <a:solidFill>
                  <a:srgbClr val="000000"/>
                </a:solidFill>
              </a:rPr>
              <a:pPr>
                <a:defRPr/>
              </a:pPr>
              <a:t>21</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r>
              <a:rPr lang="en-US" dirty="0" smtClean="0">
                <a:latin typeface="Arial" pitchFamily="-65" charset="0"/>
                <a:ea typeface="Arial" pitchFamily="-65" charset="0"/>
                <a:cs typeface="Arial" pitchFamily="-65" charset="0"/>
              </a:rPr>
              <a:t>So</a:t>
            </a:r>
            <a:r>
              <a:rPr lang="en-US" baseline="0" dirty="0" smtClean="0">
                <a:latin typeface="Arial" pitchFamily="-65" charset="0"/>
                <a:ea typeface="Arial" pitchFamily="-65" charset="0"/>
                <a:cs typeface="Arial" pitchFamily="-65" charset="0"/>
              </a:rPr>
              <a:t> we built the tips model using a new paradigm: why not invite pts/</a:t>
            </a:r>
            <a:r>
              <a:rPr lang="en-US" baseline="0" dirty="0" err="1" smtClean="0">
                <a:latin typeface="Arial" pitchFamily="-65" charset="0"/>
                <a:ea typeface="Arial" pitchFamily="-65" charset="0"/>
                <a:cs typeface="Arial" pitchFamily="-65" charset="0"/>
              </a:rPr>
              <a:t>fam</a:t>
            </a:r>
            <a:r>
              <a:rPr lang="en-US" baseline="0" dirty="0" smtClean="0">
                <a:latin typeface="Arial" pitchFamily="-65" charset="0"/>
                <a:ea typeface="Arial" pitchFamily="-65" charset="0"/>
                <a:cs typeface="Arial" pitchFamily="-65" charset="0"/>
              </a:rPr>
              <a:t> right into… </a:t>
            </a:r>
            <a:r>
              <a:rPr lang="en-US" baseline="0" dirty="0" err="1" smtClean="0">
                <a:latin typeface="Arial" pitchFamily="-65" charset="0"/>
                <a:ea typeface="Arial" pitchFamily="-65" charset="0"/>
                <a:cs typeface="Arial" pitchFamily="-65" charset="0"/>
              </a:rPr>
              <a:t>discl</a:t>
            </a:r>
            <a:r>
              <a:rPr lang="en-US" baseline="0" dirty="0" smtClean="0">
                <a:latin typeface="Arial" pitchFamily="-65" charset="0"/>
                <a:ea typeface="Arial" pitchFamily="-65" charset="0"/>
                <a:cs typeface="Arial" pitchFamily="-65" charset="0"/>
              </a:rPr>
              <a:t> and prevention training alongside </a:t>
            </a:r>
            <a:r>
              <a:rPr lang="en-US" baseline="0" dirty="0" err="1" smtClean="0">
                <a:latin typeface="Arial" pitchFamily="-65" charset="0"/>
                <a:ea typeface="Arial" pitchFamily="-65" charset="0"/>
                <a:cs typeface="Arial" pitchFamily="-65" charset="0"/>
              </a:rPr>
              <a:t>interprof</a:t>
            </a:r>
            <a:r>
              <a:rPr lang="en-US" baseline="0" dirty="0" smtClean="0">
                <a:latin typeface="Arial" pitchFamily="-65" charset="0"/>
                <a:ea typeface="Arial" pitchFamily="-65" charset="0"/>
                <a:cs typeface="Arial" pitchFamily="-65" charset="0"/>
              </a:rPr>
              <a:t> participants in a one room schoolhouse that</a:t>
            </a:r>
            <a:endParaRPr lang="en-US" dirty="0" smtClean="0">
              <a:latin typeface="Arial" pitchFamily="-65" charset="0"/>
              <a:ea typeface="Arial" pitchFamily="-65" charset="0"/>
              <a:cs typeface="Arial" pitchFamily="-65" charset="0"/>
            </a:endParaRPr>
          </a:p>
          <a:p>
            <a:r>
              <a:rPr lang="en-US" dirty="0" smtClean="0">
                <a:latin typeface="Arial" pitchFamily="-65" charset="0"/>
                <a:ea typeface="Arial" pitchFamily="-65" charset="0"/>
                <a:cs typeface="Arial" pitchFamily="-65" charset="0"/>
              </a:rPr>
              <a:t>dissolves traditional barriers, vertical and horizontal hierarchies.. honoring the </a:t>
            </a:r>
            <a:r>
              <a:rPr lang="en-US" dirty="0" err="1" smtClean="0">
                <a:latin typeface="Arial" pitchFamily="-65" charset="0"/>
                <a:ea typeface="Arial" pitchFamily="-65" charset="0"/>
                <a:cs typeface="Arial" pitchFamily="-65" charset="0"/>
              </a:rPr>
              <a:t>jap</a:t>
            </a:r>
            <a:r>
              <a:rPr lang="en-US" dirty="0" smtClean="0">
                <a:latin typeface="Arial" pitchFamily="-65" charset="0"/>
                <a:ea typeface="Arial" pitchFamily="-65" charset="0"/>
                <a:cs typeface="Arial" pitchFamily="-65" charset="0"/>
              </a:rPr>
              <a:t> proverb… none of us is as smart as all of us </a:t>
            </a:r>
          </a:p>
          <a:p>
            <a:endParaRPr lang="en-US" dirty="0" smtClean="0">
              <a:latin typeface="Arial" pitchFamily="-65" charset="0"/>
              <a:ea typeface="Arial" pitchFamily="-65" charset="0"/>
              <a:cs typeface="Arial" pitchFamily="-65" charset="0"/>
            </a:endParaRPr>
          </a:p>
          <a:p>
            <a:r>
              <a:rPr lang="en-US" dirty="0" smtClean="0">
                <a:latin typeface="Arial" pitchFamily="-65" charset="0"/>
                <a:ea typeface="Arial" pitchFamily="-65" charset="0"/>
                <a:cs typeface="Arial" pitchFamily="-65" charset="0"/>
              </a:rPr>
              <a:t>Pedagogy</a:t>
            </a:r>
          </a:p>
          <a:p>
            <a:r>
              <a:rPr lang="en-US" dirty="0" smtClean="0">
                <a:latin typeface="Arial" pitchFamily="-65" charset="0"/>
                <a:ea typeface="Arial" pitchFamily="-65" charset="0"/>
                <a:cs typeface="Arial" pitchFamily="-65" charset="0"/>
              </a:rPr>
              <a:t>Enactment: in this case a medical error disclosure conversation.</a:t>
            </a:r>
          </a:p>
          <a:p>
            <a:r>
              <a:rPr lang="en-US" dirty="0" smtClean="0">
                <a:latin typeface="Arial" pitchFamily="-65" charset="0"/>
                <a:ea typeface="Arial" pitchFamily="-65" charset="0"/>
                <a:cs typeface="Arial" pitchFamily="-65" charset="0"/>
              </a:rPr>
              <a:t>All the while, </a:t>
            </a:r>
            <a:r>
              <a:rPr lang="en-US" dirty="0" err="1" smtClean="0">
                <a:latin typeface="Arial" pitchFamily="-65" charset="0"/>
                <a:ea typeface="Arial" pitchFamily="-65" charset="0"/>
                <a:cs typeface="Arial" pitchFamily="-65" charset="0"/>
              </a:rPr>
              <a:t>integ</a:t>
            </a:r>
            <a:r>
              <a:rPr lang="en-US" dirty="0" smtClean="0">
                <a:latin typeface="Arial" pitchFamily="-65" charset="0"/>
                <a:ea typeface="Arial" pitchFamily="-65" charset="0"/>
                <a:cs typeface="Arial" pitchFamily="-65" charset="0"/>
              </a:rPr>
              <a:t> pt and provider views</a:t>
            </a:r>
            <a:r>
              <a:rPr lang="en-US" baseline="0" dirty="0" smtClean="0">
                <a:latin typeface="Arial" pitchFamily="-65" charset="0"/>
                <a:ea typeface="Arial" pitchFamily="-65" charset="0"/>
                <a:cs typeface="Arial" pitchFamily="-65" charset="0"/>
              </a:rPr>
              <a:t> in the discussion</a:t>
            </a:r>
          </a:p>
          <a:p>
            <a:endParaRPr lang="en-US" baseline="0" dirty="0" smtClean="0">
              <a:latin typeface="Arial" pitchFamily="-65" charset="0"/>
              <a:ea typeface="Arial" pitchFamily="-65" charset="0"/>
              <a:cs typeface="Arial" pitchFamily="-65" charset="0"/>
            </a:endParaRPr>
          </a:p>
          <a:p>
            <a:r>
              <a:rPr lang="en-US" baseline="0" dirty="0" smtClean="0">
                <a:latin typeface="Arial" pitchFamily="-65" charset="0"/>
                <a:ea typeface="Arial" pitchFamily="-65" charset="0"/>
                <a:cs typeface="Arial" pitchFamily="-65" charset="0"/>
              </a:rPr>
              <a:t>Model: now adding…</a:t>
            </a:r>
          </a:p>
          <a:p>
            <a:r>
              <a:rPr lang="en-US" baseline="0" dirty="0" smtClean="0">
                <a:latin typeface="Arial" pitchFamily="-65" charset="0"/>
                <a:ea typeface="Arial" pitchFamily="-65" charset="0"/>
                <a:cs typeface="Arial" pitchFamily="-65" charset="0"/>
              </a:rPr>
              <a:t>Surveys – starting with a 96% </a:t>
            </a:r>
            <a:r>
              <a:rPr lang="en-US" baseline="0" dirty="0" err="1" smtClean="0">
                <a:latin typeface="Arial" pitchFamily="-65" charset="0"/>
                <a:ea typeface="Arial" pitchFamily="-65" charset="0"/>
                <a:cs typeface="Arial" pitchFamily="-65" charset="0"/>
              </a:rPr>
              <a:t>rr</a:t>
            </a:r>
            <a:r>
              <a:rPr lang="en-US" baseline="0" dirty="0" smtClean="0">
                <a:latin typeface="Arial" pitchFamily="-65" charset="0"/>
                <a:ea typeface="Arial" pitchFamily="-65" charset="0"/>
                <a:cs typeface="Arial" pitchFamily="-65" charset="0"/>
              </a:rPr>
              <a:t> from volunteering participating </a:t>
            </a:r>
            <a:r>
              <a:rPr lang="en-US" baseline="0" dirty="0" err="1" smtClean="0">
                <a:latin typeface="Arial" pitchFamily="-65" charset="0"/>
                <a:ea typeface="Arial" pitchFamily="-65" charset="0"/>
                <a:cs typeface="Arial" pitchFamily="-65" charset="0"/>
              </a:rPr>
              <a:t>clin</a:t>
            </a:r>
            <a:r>
              <a:rPr lang="en-US" baseline="0" dirty="0" smtClean="0">
                <a:latin typeface="Arial" pitchFamily="-65" charset="0"/>
                <a:ea typeface="Arial" pitchFamily="-65" charset="0"/>
                <a:cs typeface="Arial" pitchFamily="-65" charset="0"/>
              </a:rPr>
              <a:t> and 81% of patients from </a:t>
            </a:r>
            <a:r>
              <a:rPr lang="en-US" baseline="0" dirty="0" err="1" smtClean="0">
                <a:latin typeface="Arial" pitchFamily="-65" charset="0"/>
                <a:ea typeface="Arial" pitchFamily="-65" charset="0"/>
                <a:cs typeface="Arial" pitchFamily="-65" charset="0"/>
              </a:rPr>
              <a:t>PfACs</a:t>
            </a:r>
            <a:r>
              <a:rPr lang="en-US" baseline="0" dirty="0" smtClean="0">
                <a:latin typeface="Arial" pitchFamily="-65" charset="0"/>
                <a:ea typeface="Arial" pitchFamily="-65" charset="0"/>
                <a:cs typeface="Arial" pitchFamily="-65" charset="0"/>
              </a:rPr>
              <a:t> at 2 diff hospital systems.</a:t>
            </a:r>
          </a:p>
          <a:p>
            <a:endParaRPr lang="en-US" dirty="0" smtClean="0">
              <a:latin typeface="Arial" pitchFamily="-65" charset="0"/>
              <a:ea typeface="Arial" pitchFamily="-65" charset="0"/>
              <a:cs typeface="Arial" pitchFamily="-65" charset="0"/>
            </a:endParaRPr>
          </a:p>
        </p:txBody>
      </p:sp>
      <p:sp>
        <p:nvSpPr>
          <p:cNvPr id="21508" name="Slide Number Placeholder 3"/>
          <p:cNvSpPr>
            <a:spLocks noGrp="1"/>
          </p:cNvSpPr>
          <p:nvPr>
            <p:ph type="sldNum" sz="quarter" idx="5"/>
          </p:nvPr>
        </p:nvSpPr>
        <p:spPr>
          <a:noFill/>
        </p:spPr>
        <p:txBody>
          <a:bodyPr/>
          <a:lstStyle/>
          <a:p>
            <a:fld id="{38B41AEA-C40B-D14F-88D1-8BF9750892CF}" type="slidenum">
              <a:rPr lang="en-US">
                <a:solidFill>
                  <a:srgbClr val="000000"/>
                </a:solidFill>
                <a:latin typeface="Arial" pitchFamily="-65" charset="0"/>
                <a:ea typeface="Arial" pitchFamily="-65" charset="0"/>
                <a:cs typeface="Arial" pitchFamily="-65" charset="0"/>
              </a:rPr>
              <a:pPr/>
              <a:t>22</a:t>
            </a:fld>
            <a:endParaRPr lang="en-US">
              <a:solidFill>
                <a:srgbClr val="000000"/>
              </a:solidFill>
              <a:latin typeface="Arial" pitchFamily="-65" charset="0"/>
              <a:ea typeface="Arial" pitchFamily="-65" charset="0"/>
              <a:cs typeface="Arial" pitchFamily="-65"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here’s what we found. At baseline</a:t>
            </a:r>
            <a:r>
              <a:rPr lang="en-US" baseline="0" dirty="0" smtClean="0"/>
              <a:t> there were indeed significant differences bet pt and provider views in the great majority of disclosure expectations– 72% </a:t>
            </a:r>
            <a:r>
              <a:rPr lang="en-US" baseline="0" dirty="0" err="1" smtClean="0"/>
              <a:t>cotagories</a:t>
            </a:r>
            <a:r>
              <a:rPr lang="en-US" baseline="0" dirty="0" smtClean="0"/>
              <a:t>. Given a medical error vignette, there were also sig differences in all the disclosure questions – should be, want to know, harm than good… </a:t>
            </a:r>
          </a:p>
          <a:p>
            <a:r>
              <a:rPr lang="en-US" baseline="0" dirty="0" smtClean="0"/>
              <a:t>After the training, we found far fewer differences, and pts and </a:t>
            </a:r>
            <a:r>
              <a:rPr lang="en-US" baseline="0" dirty="0" err="1" smtClean="0"/>
              <a:t>clin</a:t>
            </a:r>
            <a:r>
              <a:rPr lang="en-US" baseline="0" dirty="0" smtClean="0"/>
              <a:t> moved closer together in their views in the </a:t>
            </a:r>
            <a:r>
              <a:rPr lang="en-US" baseline="0" dirty="0" err="1" smtClean="0"/>
              <a:t>marjority</a:t>
            </a:r>
            <a:r>
              <a:rPr lang="en-US" baseline="0" dirty="0" smtClean="0"/>
              <a:t> of categories, in some cases with providers endorsing even more transparency than patients</a:t>
            </a:r>
            <a:endParaRPr lang="en-US" dirty="0"/>
          </a:p>
        </p:txBody>
      </p:sp>
      <p:sp>
        <p:nvSpPr>
          <p:cNvPr id="4" name="Slide Number Placeholder 3"/>
          <p:cNvSpPr>
            <a:spLocks noGrp="1"/>
          </p:cNvSpPr>
          <p:nvPr>
            <p:ph type="sldNum" sz="quarter" idx="10"/>
          </p:nvPr>
        </p:nvSpPr>
        <p:spPr/>
        <p:txBody>
          <a:bodyPr/>
          <a:lstStyle/>
          <a:p>
            <a:pPr>
              <a:defRPr/>
            </a:pPr>
            <a:fld id="{748A585E-0F7F-904C-A8BF-5080CC7F253F}" type="slidenum">
              <a:rPr lang="en-US" smtClean="0">
                <a:solidFill>
                  <a:srgbClr val="000000"/>
                </a:solidFill>
              </a:rPr>
              <a:pPr>
                <a:defRPr/>
              </a:pPr>
              <a:t>23</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Arial" charset="0"/>
                <a:ea typeface="Arial" charset="0"/>
                <a:cs typeface="Arial" charset="0"/>
              </a:rPr>
              <a:t>Some conclusions. The model is feasible. </a:t>
            </a:r>
            <a:r>
              <a:rPr lang="en-US" sz="1200" kern="1200" dirty="0" err="1" smtClean="0">
                <a:solidFill>
                  <a:schemeClr val="tx1"/>
                </a:solidFill>
                <a:latin typeface="Arial" charset="0"/>
                <a:ea typeface="Arial" charset="0"/>
                <a:cs typeface="Arial" charset="0"/>
              </a:rPr>
              <a:t>basiclaly</a:t>
            </a:r>
            <a:r>
              <a:rPr lang="en-US" sz="1200" kern="1200" dirty="0" smtClean="0">
                <a:solidFill>
                  <a:schemeClr val="tx1"/>
                </a:solidFill>
                <a:latin typeface="Arial" charset="0"/>
                <a:ea typeface="Arial" charset="0"/>
                <a:cs typeface="Arial" charset="0"/>
              </a:rPr>
              <a:t> put everyone in a room and said now we’re going to talk about mistakes… and it worked.  100%pts, 84% </a:t>
            </a:r>
            <a:r>
              <a:rPr lang="en-US" sz="1200" kern="1200" dirty="0" err="1" smtClean="0">
                <a:solidFill>
                  <a:schemeClr val="tx1"/>
                </a:solidFill>
                <a:latin typeface="Arial" charset="0"/>
                <a:ea typeface="Arial" charset="0"/>
                <a:cs typeface="Arial" charset="0"/>
              </a:rPr>
              <a:t>clin</a:t>
            </a:r>
            <a:r>
              <a:rPr lang="en-US" sz="1200" kern="1200" baseline="0" dirty="0" smtClean="0">
                <a:solidFill>
                  <a:schemeClr val="tx1"/>
                </a:solidFill>
                <a:latin typeface="Arial" charset="0"/>
                <a:ea typeface="Arial" charset="0"/>
                <a:cs typeface="Arial" charset="0"/>
              </a:rPr>
              <a:t> completing the program</a:t>
            </a:r>
            <a:r>
              <a:rPr lang="en-US" sz="1200" kern="1200" dirty="0" smtClean="0">
                <a:solidFill>
                  <a:schemeClr val="tx1"/>
                </a:solidFill>
                <a:latin typeface="Arial" charset="0"/>
                <a:ea typeface="Arial" charset="0"/>
                <a:cs typeface="Arial" charset="0"/>
              </a:rPr>
              <a:t> felt comfortable… </a:t>
            </a:r>
          </a:p>
          <a:p>
            <a:pPr lvl="0"/>
            <a:r>
              <a:rPr lang="en-US" sz="1200" kern="1200" dirty="0" smtClean="0">
                <a:solidFill>
                  <a:schemeClr val="tx1"/>
                </a:solidFill>
                <a:latin typeface="Arial" charset="0"/>
                <a:ea typeface="Arial" charset="0"/>
                <a:cs typeface="Arial" charset="0"/>
              </a:rPr>
              <a:t>96%</a:t>
            </a:r>
            <a:r>
              <a:rPr lang="en-US" sz="1200" kern="1200" baseline="0" dirty="0" smtClean="0">
                <a:solidFill>
                  <a:schemeClr val="tx1"/>
                </a:solidFill>
                <a:latin typeface="Arial" charset="0"/>
                <a:ea typeface="Arial" charset="0"/>
                <a:cs typeface="Arial" charset="0"/>
              </a:rPr>
              <a:t> reported that including pts/</a:t>
            </a:r>
            <a:r>
              <a:rPr lang="en-US" sz="1200" kern="1200" baseline="0" dirty="0" err="1" smtClean="0">
                <a:solidFill>
                  <a:schemeClr val="tx1"/>
                </a:solidFill>
                <a:latin typeface="Arial" charset="0"/>
                <a:ea typeface="Arial" charset="0"/>
                <a:cs typeface="Arial" charset="0"/>
              </a:rPr>
              <a:t>fam</a:t>
            </a:r>
            <a:r>
              <a:rPr lang="en-US" sz="1200" kern="1200" baseline="0" dirty="0" smtClean="0">
                <a:solidFill>
                  <a:schemeClr val="tx1"/>
                </a:solidFill>
                <a:latin typeface="Arial" charset="0"/>
                <a:ea typeface="Arial" charset="0"/>
                <a:cs typeface="Arial" charset="0"/>
              </a:rPr>
              <a:t> was valuable</a:t>
            </a:r>
            <a:endParaRPr lang="en-US" sz="1200" kern="1200" dirty="0" smtClean="0">
              <a:solidFill>
                <a:schemeClr val="tx1"/>
              </a:solidFill>
              <a:latin typeface="Arial" charset="0"/>
              <a:ea typeface="Arial" charset="0"/>
              <a:cs typeface="Arial" charset="0"/>
            </a:endParaRPr>
          </a:p>
          <a:p>
            <a:pPr lvl="0"/>
            <a:r>
              <a:rPr lang="en-US" sz="1200" kern="1200" dirty="0" smtClean="0">
                <a:solidFill>
                  <a:schemeClr val="tx1"/>
                </a:solidFill>
                <a:latin typeface="Arial" charset="0"/>
                <a:ea typeface="Arial" charset="0"/>
                <a:cs typeface="Arial" charset="0"/>
              </a:rPr>
              <a:t>At 3-month follow-up, 79% of clinicians stated workshop participation helped make their patient interactions more collaborative; 100% patients reported the same about clinicians.</a:t>
            </a:r>
          </a:p>
          <a:p>
            <a:pPr lvl="0"/>
            <a:endParaRPr lang="en-US" sz="1200" kern="1200" dirty="0" smtClean="0">
              <a:solidFill>
                <a:schemeClr val="tx1"/>
              </a:solidFill>
              <a:latin typeface="Arial" charset="0"/>
              <a:ea typeface="Arial" charset="0"/>
              <a:cs typeface="Arial" charset="0"/>
            </a:endParaRPr>
          </a:p>
          <a:p>
            <a:pPr lvl="0"/>
            <a:r>
              <a:rPr lang="en-US" sz="1200" kern="1200" dirty="0" err="1" smtClean="0">
                <a:solidFill>
                  <a:schemeClr val="tx1"/>
                </a:solidFill>
                <a:latin typeface="Arial" charset="0"/>
                <a:ea typeface="Arial" charset="0"/>
                <a:cs typeface="Arial" charset="0"/>
              </a:rPr>
              <a:t>Collab</a:t>
            </a:r>
            <a:r>
              <a:rPr lang="en-US" sz="1200" kern="1200" baseline="0" dirty="0" smtClean="0">
                <a:solidFill>
                  <a:schemeClr val="tx1"/>
                </a:solidFill>
                <a:latin typeface="Arial" charset="0"/>
                <a:ea typeface="Arial" charset="0"/>
                <a:cs typeface="Arial" charset="0"/>
              </a:rPr>
              <a:t> learning enhances concordance. As I showed you, even with motivated… important differences.. Program helps to bring views closer together</a:t>
            </a:r>
            <a:endParaRPr lang="en-US" sz="1200" kern="1200" dirty="0" smtClean="0">
              <a:solidFill>
                <a:schemeClr val="tx1"/>
              </a:solidFill>
              <a:latin typeface="Arial" charset="0"/>
              <a:ea typeface="Arial" charset="0"/>
              <a:cs typeface="Arial" charset="0"/>
            </a:endParaRPr>
          </a:p>
          <a:p>
            <a:endParaRPr lang="en-US" dirty="0" smtClean="0"/>
          </a:p>
          <a:p>
            <a:r>
              <a:rPr lang="en-US" dirty="0" smtClean="0"/>
              <a:t>Participant</a:t>
            </a:r>
            <a:r>
              <a:rPr lang="en-US" baseline="0" dirty="0" smtClean="0"/>
              <a:t> take homes:</a:t>
            </a:r>
          </a:p>
          <a:p>
            <a:r>
              <a:rPr lang="en-US" baseline="0" dirty="0" smtClean="0"/>
              <a:t>Perhaps personally most rewarding. I thought you’d never see the downstream effects in the study period – simply too short.  But patients came up to me, after just one workshop and told me about ways they spoke up, in their doctor visits, often with important safety concerns and information.  Blown away that a single intervention could have a positive impact at the care interface.</a:t>
            </a:r>
            <a:endParaRPr lang="en-US" dirty="0"/>
          </a:p>
        </p:txBody>
      </p:sp>
      <p:sp>
        <p:nvSpPr>
          <p:cNvPr id="4" name="Slide Number Placeholder 3"/>
          <p:cNvSpPr>
            <a:spLocks noGrp="1"/>
          </p:cNvSpPr>
          <p:nvPr>
            <p:ph type="sldNum" sz="quarter" idx="10"/>
          </p:nvPr>
        </p:nvSpPr>
        <p:spPr/>
        <p:txBody>
          <a:bodyPr/>
          <a:lstStyle/>
          <a:p>
            <a:pPr>
              <a:defRPr/>
            </a:pPr>
            <a:fld id="{748A585E-0F7F-904C-A8BF-5080CC7F253F}" type="slidenum">
              <a:rPr lang="en-US" smtClean="0">
                <a:solidFill>
                  <a:srgbClr val="000000"/>
                </a:solidFill>
              </a:rPr>
              <a:pPr>
                <a:defRPr/>
              </a:pPr>
              <a:t>24</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So I think there is a lot we can learn from patients. Let me continue that discussion, </a:t>
            </a:r>
            <a:r>
              <a:rPr lang="en-US" dirty="0" smtClean="0"/>
              <a:t>Switching</a:t>
            </a:r>
            <a:r>
              <a:rPr lang="en-US" baseline="0" dirty="0" smtClean="0"/>
              <a:t> gears to a second initiative; </a:t>
            </a:r>
            <a:r>
              <a:rPr lang="en-US" baseline="0" dirty="0" err="1" smtClean="0"/>
              <a:t>opennotes</a:t>
            </a:r>
            <a:r>
              <a:rPr lang="en-US" baseline="0" dirty="0" smtClean="0"/>
              <a:t>. Perhaps you saw this drawing, by a 7yo girl, published recently in </a:t>
            </a:r>
            <a:r>
              <a:rPr lang="en-US" baseline="0" dirty="0" err="1" smtClean="0"/>
              <a:t>Jama</a:t>
            </a:r>
            <a:r>
              <a:rPr lang="en-US" baseline="0" dirty="0" smtClean="0"/>
              <a:t>, depicting her visit to the doctor. Here she is, her sister, her mom and sib, and here’s the doctor, with his back to them all, typing on the computer.  The image Strikes fear in our hearts</a:t>
            </a:r>
            <a:r>
              <a:rPr lang="en-US" dirty="0" smtClean="0"/>
              <a:t>…. This is the cost of technology as we use it now. But it doesn’t have to be this way.  What about using the computer, the notes, as a way to bring pts and </a:t>
            </a:r>
            <a:r>
              <a:rPr lang="en-US" dirty="0" err="1" smtClean="0"/>
              <a:t>cliniicians</a:t>
            </a:r>
            <a:r>
              <a:rPr lang="en-US" baseline="0" dirty="0" smtClean="0"/>
              <a:t> together…</a:t>
            </a:r>
            <a:endParaRPr lang="en-US" dirty="0"/>
          </a:p>
        </p:txBody>
      </p:sp>
      <p:sp>
        <p:nvSpPr>
          <p:cNvPr id="4" name="Slide Number Placeholder 3"/>
          <p:cNvSpPr>
            <a:spLocks noGrp="1"/>
          </p:cNvSpPr>
          <p:nvPr>
            <p:ph type="sldNum" sz="quarter" idx="10"/>
          </p:nvPr>
        </p:nvSpPr>
        <p:spPr/>
        <p:txBody>
          <a:bodyPr/>
          <a:lstStyle/>
          <a:p>
            <a:pPr>
              <a:defRPr/>
            </a:pPr>
            <a:fld id="{69451245-D5A2-1747-BC78-BC2B53E39719}" type="slidenum">
              <a:rPr lang="en-US" smtClean="0">
                <a:solidFill>
                  <a:srgbClr val="000000"/>
                </a:solidFill>
              </a:rPr>
              <a:pPr>
                <a:defRPr/>
              </a:pPr>
              <a:t>25</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That was the goal of the </a:t>
            </a:r>
            <a:r>
              <a:rPr lang="en-US" dirty="0" err="1" smtClean="0"/>
              <a:t>opennotes</a:t>
            </a:r>
            <a:r>
              <a:rPr lang="en-US" dirty="0" smtClean="0"/>
              <a:t> experience</a:t>
            </a:r>
          </a:p>
          <a:p>
            <a:r>
              <a:rPr lang="en-US" dirty="0" smtClean="0"/>
              <a:t>In</a:t>
            </a:r>
            <a:r>
              <a:rPr lang="en-US" baseline="0" dirty="0" smtClean="0"/>
              <a:t> it, 114…</a:t>
            </a:r>
          </a:p>
          <a:p>
            <a:r>
              <a:rPr lang="en-US" dirty="0" smtClean="0"/>
              <a:t>Focus groups and interviews: “it’s almost</a:t>
            </a:r>
            <a:r>
              <a:rPr lang="en-US" baseline="0" dirty="0" smtClean="0"/>
              <a:t> like there is another person there now, telling me to take my meds”… “I understand what they’re for now, so it’s easier to take them”</a:t>
            </a:r>
          </a:p>
          <a:p>
            <a:r>
              <a:rPr lang="en-US" baseline="0" dirty="0" smtClean="0"/>
              <a:t>99% want to continue; 74-81 docs; not one turned it off. 86-89% pts would use </a:t>
            </a:r>
            <a:r>
              <a:rPr lang="en-US" baseline="0" dirty="0" err="1" smtClean="0"/>
              <a:t>opennotes</a:t>
            </a:r>
            <a:r>
              <a:rPr lang="en-US" baseline="0" dirty="0" smtClean="0"/>
              <a:t> to choose doc or HC org in future</a:t>
            </a:r>
            <a:endParaRPr lang="en-US" dirty="0"/>
          </a:p>
        </p:txBody>
      </p:sp>
      <p:sp>
        <p:nvSpPr>
          <p:cNvPr id="4" name="Slide Number Placeholder 3"/>
          <p:cNvSpPr>
            <a:spLocks noGrp="1"/>
          </p:cNvSpPr>
          <p:nvPr>
            <p:ph type="sldNum" sz="quarter" idx="10"/>
          </p:nvPr>
        </p:nvSpPr>
        <p:spPr/>
        <p:txBody>
          <a:bodyPr/>
          <a:lstStyle/>
          <a:p>
            <a:pPr>
              <a:defRPr/>
            </a:pPr>
            <a:fld id="{748A585E-0F7F-904C-A8BF-5080CC7F253F}" type="slidenum">
              <a:rPr lang="en-US" smtClean="0">
                <a:solidFill>
                  <a:srgbClr val="000000"/>
                </a:solidFill>
              </a:rPr>
              <a:pPr>
                <a:defRPr/>
              </a:pPr>
              <a:t>26</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Along the way</a:t>
            </a:r>
            <a:r>
              <a:rPr lang="en-US" baseline="0" dirty="0" smtClean="0"/>
              <a:t> there have been several safety anecdotes:</a:t>
            </a:r>
          </a:p>
          <a:p>
            <a:r>
              <a:rPr lang="en-US" dirty="0" smtClean="0"/>
              <a:t>Close the gap between visits where </a:t>
            </a:r>
            <a:r>
              <a:rPr lang="en-US" dirty="0" err="1" smtClean="0"/>
              <a:t>amb</a:t>
            </a:r>
            <a:r>
              <a:rPr lang="en-US" dirty="0" smtClean="0"/>
              <a:t> vulnerabilities compound</a:t>
            </a:r>
            <a:endParaRPr lang="en-US" dirty="0"/>
          </a:p>
        </p:txBody>
      </p:sp>
      <p:sp>
        <p:nvSpPr>
          <p:cNvPr id="4" name="Slide Number Placeholder 3"/>
          <p:cNvSpPr>
            <a:spLocks noGrp="1"/>
          </p:cNvSpPr>
          <p:nvPr>
            <p:ph type="sldNum" sz="quarter" idx="10"/>
          </p:nvPr>
        </p:nvSpPr>
        <p:spPr/>
        <p:txBody>
          <a:bodyPr/>
          <a:lstStyle/>
          <a:p>
            <a:pPr>
              <a:defRPr/>
            </a:pPr>
            <a:fld id="{C792C5E2-C450-4E6E-BC7D-32CA2A57BA7F}" type="slidenum">
              <a:rPr lang="en-US" smtClean="0">
                <a:solidFill>
                  <a:srgbClr val="000000"/>
                </a:solidFill>
              </a:rPr>
              <a:pPr>
                <a:defRPr/>
              </a:pPr>
              <a:t>27</a:t>
            </a:fld>
            <a:endParaRPr lang="en-US" dirty="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With generous funding</a:t>
            </a:r>
            <a:r>
              <a:rPr lang="en-US" baseline="0" dirty="0" smtClean="0"/>
              <a:t> from </a:t>
            </a:r>
            <a:r>
              <a:rPr lang="en-US" baseline="0" dirty="0" err="1" smtClean="0"/>
              <a:t>crico</a:t>
            </a:r>
            <a:r>
              <a:rPr lang="en-US" baseline="0" dirty="0" smtClean="0"/>
              <a:t>, we are now studying the potential for </a:t>
            </a:r>
            <a:r>
              <a:rPr lang="en-US" baseline="0" dirty="0" err="1" smtClean="0"/>
              <a:t>opennotes</a:t>
            </a:r>
            <a:r>
              <a:rPr lang="en-US" baseline="0" dirty="0" smtClean="0"/>
              <a:t> as safety strategy, </a:t>
            </a:r>
          </a:p>
          <a:p>
            <a:r>
              <a:rPr lang="en-US" baseline="0" dirty="0" smtClean="0"/>
              <a:t>With the premise that perhaps </a:t>
            </a:r>
            <a:r>
              <a:rPr lang="en-US" baseline="0" dirty="0" err="1" smtClean="0"/>
              <a:t>opennotes</a:t>
            </a:r>
            <a:r>
              <a:rPr lang="en-US" baseline="0" dirty="0" smtClean="0"/>
              <a:t> can help close the gap between visits where </a:t>
            </a:r>
            <a:r>
              <a:rPr lang="en-US" baseline="0" dirty="0" err="1" smtClean="0"/>
              <a:t>amb</a:t>
            </a:r>
            <a:r>
              <a:rPr lang="en-US" baseline="0" dirty="0" smtClean="0"/>
              <a:t> vulnerabilities compound</a:t>
            </a:r>
          </a:p>
          <a:p>
            <a:r>
              <a:rPr lang="en-US" baseline="0" dirty="0" smtClean="0"/>
              <a:t>Everything from better remembering what happened… such a common problem, few solutions</a:t>
            </a:r>
          </a:p>
          <a:p>
            <a:r>
              <a:rPr lang="en-US" baseline="0" dirty="0" smtClean="0"/>
              <a:t>Informed consent: our surgeons tell us in focus groups</a:t>
            </a:r>
          </a:p>
          <a:p>
            <a:r>
              <a:rPr lang="en-US" baseline="0" dirty="0" smtClean="0"/>
              <a:t>Med adherence: pts tell us “it was almost as if there was another person there telling me to take my meds”</a:t>
            </a:r>
          </a:p>
          <a:p>
            <a:r>
              <a:rPr lang="en-US" baseline="0" dirty="0" smtClean="0"/>
              <a:t>High risk areas: test, referral, result notification…</a:t>
            </a:r>
          </a:p>
          <a:p>
            <a:endParaRPr lang="en-US" baseline="0" dirty="0" smtClean="0"/>
          </a:p>
          <a:p>
            <a:r>
              <a:rPr lang="en-US" baseline="0" dirty="0" smtClean="0"/>
              <a:t>In fact during implementation we’ve already heard about these… woman who was reading her notes and found a </a:t>
            </a:r>
            <a:r>
              <a:rPr lang="en-US" baseline="0" dirty="0" err="1" smtClean="0"/>
              <a:t>pulm</a:t>
            </a:r>
            <a:r>
              <a:rPr lang="en-US" baseline="0" dirty="0" smtClean="0"/>
              <a:t> nodule that was supposed to be followed up</a:t>
            </a:r>
          </a:p>
          <a:p>
            <a:endParaRPr lang="en-US" baseline="0" dirty="0" smtClean="0"/>
          </a:p>
          <a:p>
            <a:r>
              <a:rPr lang="en-US" baseline="0" dirty="0" smtClean="0"/>
              <a:t>The overarching notion is that more eyes on the chart can help us, particularly given the dramatically different ratio of one pt, one chart, </a:t>
            </a:r>
            <a:r>
              <a:rPr lang="en-US" baseline="0" dirty="0" err="1" smtClean="0"/>
              <a:t>vs</a:t>
            </a:r>
            <a:r>
              <a:rPr lang="en-US" baseline="0" dirty="0" smtClean="0"/>
              <a:t> one doc, 1000 charts…</a:t>
            </a:r>
          </a:p>
          <a:p>
            <a:endParaRPr lang="en-US" baseline="0" dirty="0" smtClean="0"/>
          </a:p>
          <a:p>
            <a:r>
              <a:rPr lang="en-US" baseline="0" dirty="0" smtClean="0"/>
              <a:t>So we are now building a patient reporting tool</a:t>
            </a:r>
          </a:p>
          <a:p>
            <a:endParaRPr lang="en-US" baseline="0" dirty="0" smtClean="0"/>
          </a:p>
          <a:p>
            <a:r>
              <a:rPr lang="en-US" dirty="0" smtClean="0"/>
              <a:t>Harmonize existing processes</a:t>
            </a:r>
          </a:p>
          <a:p>
            <a:r>
              <a:rPr lang="en-US" dirty="0" smtClean="0"/>
              <a:t>Emphasize partnership</a:t>
            </a:r>
          </a:p>
          <a:p>
            <a:r>
              <a:rPr lang="en-US" dirty="0" smtClean="0"/>
              <a:t>Clinician buy in</a:t>
            </a:r>
          </a:p>
          <a:p>
            <a:r>
              <a:rPr lang="en-US" dirty="0" smtClean="0"/>
              <a:t>Appreciative Inquiry</a:t>
            </a:r>
          </a:p>
          <a:p>
            <a:endParaRPr lang="en-US" dirty="0"/>
          </a:p>
        </p:txBody>
      </p:sp>
      <p:sp>
        <p:nvSpPr>
          <p:cNvPr id="4" name="Slide Number Placeholder 3"/>
          <p:cNvSpPr>
            <a:spLocks noGrp="1"/>
          </p:cNvSpPr>
          <p:nvPr>
            <p:ph type="sldNum" sz="quarter" idx="10"/>
          </p:nvPr>
        </p:nvSpPr>
        <p:spPr/>
        <p:txBody>
          <a:bodyPr/>
          <a:lstStyle/>
          <a:p>
            <a:pPr>
              <a:defRPr/>
            </a:pPr>
            <a:fld id="{748A585E-0F7F-904C-A8BF-5080CC7F253F}" type="slidenum">
              <a:rPr lang="en-US" smtClean="0">
                <a:solidFill>
                  <a:srgbClr val="000000"/>
                </a:solidFill>
              </a:rPr>
              <a:pPr>
                <a:defRPr/>
              </a:pPr>
              <a:t>28</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p:cNvSpPr>
          <p:nvPr>
            <p:ph type="sldImg"/>
          </p:nvPr>
        </p:nvSpPr>
        <p:spPr>
          <a:ln/>
        </p:spPr>
      </p:sp>
      <p:sp>
        <p:nvSpPr>
          <p:cNvPr id="17411" name="Notes Placeholder 2"/>
          <p:cNvSpPr>
            <a:spLocks noGrp="1"/>
          </p:cNvSpPr>
          <p:nvPr>
            <p:ph type="body" idx="1"/>
          </p:nvPr>
        </p:nvSpPr>
        <p:spPr>
          <a:noFill/>
          <a:ln/>
        </p:spPr>
        <p:txBody>
          <a:bodyPr/>
          <a:lstStyle/>
          <a:p>
            <a:r>
              <a:rPr lang="en-US" dirty="0" smtClean="0">
                <a:latin typeface="Arial" pitchFamily="-84" charset="0"/>
                <a:ea typeface="Arial" pitchFamily="-84" charset="0"/>
                <a:cs typeface="Arial" pitchFamily="-84" charset="0"/>
              </a:rPr>
              <a:t>So I hope I’ve tickled your imagination with some new ways to partner with patients.</a:t>
            </a:r>
            <a:r>
              <a:rPr lang="en-US" baseline="0" dirty="0" smtClean="0">
                <a:latin typeface="Arial" pitchFamily="-84" charset="0"/>
                <a:ea typeface="Arial" pitchFamily="-84" charset="0"/>
                <a:cs typeface="Arial" pitchFamily="-84" charset="0"/>
              </a:rPr>
              <a:t> </a:t>
            </a:r>
            <a:r>
              <a:rPr lang="en-US" dirty="0" smtClean="0">
                <a:latin typeface="Arial" pitchFamily="-84" charset="0"/>
                <a:ea typeface="Arial" pitchFamily="-84" charset="0"/>
                <a:cs typeface="Arial" pitchFamily="-84" charset="0"/>
              </a:rPr>
              <a:t>Let me just end with a word of thanks. Patient TIPS team, </a:t>
            </a:r>
            <a:r>
              <a:rPr lang="en-US" dirty="0" err="1" smtClean="0">
                <a:latin typeface="Arial" pitchFamily="-84" charset="0"/>
                <a:ea typeface="Arial" pitchFamily="-84" charset="0"/>
                <a:cs typeface="Arial" pitchFamily="-84" charset="0"/>
              </a:rPr>
              <a:t>OpenNotes</a:t>
            </a:r>
            <a:r>
              <a:rPr lang="en-US" baseline="0" dirty="0" smtClean="0">
                <a:latin typeface="Arial" pitchFamily="-84" charset="0"/>
                <a:ea typeface="Arial" pitchFamily="-84" charset="0"/>
                <a:cs typeface="Arial" pitchFamily="-84" charset="0"/>
              </a:rPr>
              <a:t> safety team, many people who have made extraordinary contributions… and Paul, Beth, Emily, </a:t>
            </a:r>
            <a:r>
              <a:rPr lang="en-US" baseline="0" dirty="0" err="1" smtClean="0">
                <a:latin typeface="Arial" pitchFamily="-84" charset="0"/>
                <a:ea typeface="Arial" pitchFamily="-84" charset="0"/>
                <a:cs typeface="Arial" pitchFamily="-84" charset="0"/>
              </a:rPr>
              <a:t>copresenters</a:t>
            </a:r>
            <a:r>
              <a:rPr lang="en-US" baseline="0" dirty="0" smtClean="0">
                <a:latin typeface="Arial" pitchFamily="-84" charset="0"/>
                <a:ea typeface="Arial" pitchFamily="-84" charset="0"/>
                <a:cs typeface="Arial" pitchFamily="-84" charset="0"/>
              </a:rPr>
              <a:t>, and I’m sure many more people working behind and in front of the scenes here at MCPME… for bringing us together to learn and improve our care</a:t>
            </a:r>
            <a:endParaRPr lang="en-US" dirty="0" smtClean="0">
              <a:latin typeface="Arial" pitchFamily="-84" charset="0"/>
              <a:ea typeface="Arial" pitchFamily="-84" charset="0"/>
              <a:cs typeface="Arial" pitchFamily="-84" charset="0"/>
            </a:endParaRPr>
          </a:p>
          <a:p>
            <a:endParaRPr lang="en-US" dirty="0" smtClean="0">
              <a:latin typeface="Arial" pitchFamily="-84" charset="0"/>
              <a:ea typeface="Arial" pitchFamily="-84" charset="0"/>
              <a:cs typeface="Arial" pitchFamily="-84" charset="0"/>
            </a:endParaRPr>
          </a:p>
          <a:p>
            <a:r>
              <a:rPr lang="en-US" dirty="0" smtClean="0">
                <a:latin typeface="Arial" pitchFamily="-84" charset="0"/>
                <a:ea typeface="Arial" pitchFamily="-84" charset="0"/>
                <a:cs typeface="Arial" pitchFamily="-84" charset="0"/>
              </a:rPr>
              <a:t>A few years ago I took my PD3 – museum reflective trigger tour. Student, very quiet. Earnest. “Find a work of</a:t>
            </a:r>
            <a:r>
              <a:rPr lang="en-US" baseline="0" dirty="0" smtClean="0">
                <a:latin typeface="Arial" pitchFamily="-84" charset="0"/>
                <a:ea typeface="Arial" pitchFamily="-84" charset="0"/>
                <a:cs typeface="Arial" pitchFamily="-84" charset="0"/>
              </a:rPr>
              <a:t> art that says something about you”.  So he took us to this sculpture. And he said, this sculpture reminds me of how lucky I am to be here. I’m from a small town in the </a:t>
            </a:r>
            <a:r>
              <a:rPr lang="en-US" baseline="0" dirty="0" err="1" smtClean="0">
                <a:latin typeface="Arial" pitchFamily="-84" charset="0"/>
                <a:ea typeface="Arial" pitchFamily="-84" charset="0"/>
                <a:cs typeface="Arial" pitchFamily="-84" charset="0"/>
              </a:rPr>
              <a:t>midwest</a:t>
            </a:r>
            <a:r>
              <a:rPr lang="en-US" baseline="0" dirty="0" smtClean="0">
                <a:latin typeface="Arial" pitchFamily="-84" charset="0"/>
                <a:ea typeface="Arial" pitchFamily="-84" charset="0"/>
                <a:cs typeface="Arial" pitchFamily="-84" charset="0"/>
              </a:rPr>
              <a:t> and some of my family didn’t go to college. Each generation lifted the next on its shoulders. I’m here because of them…</a:t>
            </a:r>
            <a:endParaRPr lang="en-US" dirty="0" smtClean="0">
              <a:latin typeface="Arial" pitchFamily="-84" charset="0"/>
              <a:ea typeface="Arial" pitchFamily="-84" charset="0"/>
              <a:cs typeface="Arial" pitchFamily="-84" charset="0"/>
            </a:endParaRPr>
          </a:p>
          <a:p>
            <a:r>
              <a:rPr lang="en-US" dirty="0" smtClean="0">
                <a:latin typeface="Arial" pitchFamily="-84" charset="0"/>
                <a:ea typeface="Arial" pitchFamily="-84" charset="0"/>
                <a:cs typeface="Arial" pitchFamily="-84" charset="0"/>
              </a:rPr>
              <a:t>I too feel like I’m here because of </a:t>
            </a:r>
            <a:r>
              <a:rPr lang="en-US" baseline="0" dirty="0" smtClean="0">
                <a:latin typeface="Arial" pitchFamily="-84" charset="0"/>
                <a:ea typeface="Arial" pitchFamily="-84" charset="0"/>
                <a:cs typeface="Arial" pitchFamily="-84" charset="0"/>
              </a:rPr>
              <a:t>many extremely bright, generous people…</a:t>
            </a:r>
            <a:endParaRPr lang="en-US" dirty="0" smtClean="0">
              <a:latin typeface="Arial" pitchFamily="-84" charset="0"/>
              <a:ea typeface="Arial" pitchFamily="-84" charset="0"/>
              <a:cs typeface="Arial" pitchFamily="-84" charset="0"/>
            </a:endParaRPr>
          </a:p>
        </p:txBody>
      </p:sp>
      <p:sp>
        <p:nvSpPr>
          <p:cNvPr id="17412" name="Slide Number Placeholder 3"/>
          <p:cNvSpPr>
            <a:spLocks noGrp="1"/>
          </p:cNvSpPr>
          <p:nvPr>
            <p:ph type="sldNum" sz="quarter" idx="5"/>
          </p:nvPr>
        </p:nvSpPr>
        <p:spPr>
          <a:noFill/>
        </p:spPr>
        <p:txBody>
          <a:bodyPr/>
          <a:lstStyle/>
          <a:p>
            <a:fld id="{9FECB8D8-3A51-EC48-8452-2D2FD164DC22}" type="slidenum">
              <a:rPr lang="en-US" smtClean="0">
                <a:solidFill>
                  <a:srgbClr val="000000"/>
                </a:solidFill>
                <a:latin typeface="Arial" pitchFamily="-1" charset="0"/>
                <a:ea typeface="Arial" pitchFamily="-1" charset="0"/>
                <a:cs typeface="Arial" pitchFamily="-1" charset="0"/>
              </a:rPr>
              <a:pPr/>
              <a:t>29</a:t>
            </a:fld>
            <a:endParaRPr lang="en-US" smtClean="0">
              <a:solidFill>
                <a:srgbClr val="000000"/>
              </a:solidFill>
              <a:latin typeface="Arial" pitchFamily="-1" charset="0"/>
              <a:ea typeface="Arial" pitchFamily="-1" charset="0"/>
              <a:cs typeface="Arial"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Lots of ways…</a:t>
            </a:r>
            <a:endParaRPr lang="en-US" dirty="0"/>
          </a:p>
        </p:txBody>
      </p:sp>
      <p:sp>
        <p:nvSpPr>
          <p:cNvPr id="4" name="Slide Number Placeholder 3"/>
          <p:cNvSpPr>
            <a:spLocks noGrp="1"/>
          </p:cNvSpPr>
          <p:nvPr>
            <p:ph type="sldNum" sz="quarter" idx="10"/>
          </p:nvPr>
        </p:nvSpPr>
        <p:spPr/>
        <p:txBody>
          <a:bodyPr/>
          <a:lstStyle/>
          <a:p>
            <a:pPr>
              <a:defRPr/>
            </a:pPr>
            <a:fld id="{748A585E-0F7F-904C-A8BF-5080CC7F253F}" type="slidenum">
              <a:rPr lang="en-US" smtClean="0">
                <a:solidFill>
                  <a:srgbClr val="000000"/>
                </a:solidFill>
              </a:rPr>
              <a:pPr>
                <a:defRPr/>
              </a:pPr>
              <a:t>31</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072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5852">
              <a:defRPr sz="2400">
                <a:solidFill>
                  <a:schemeClr val="tx1"/>
                </a:solidFill>
                <a:latin typeface="Arial" charset="0"/>
                <a:ea typeface="ヒラギノ角ゴ Pro W3" pitchFamily="-97" charset="-128"/>
              </a:defRPr>
            </a:lvl1pPr>
            <a:lvl2pPr marL="754104" indent="-290040" defTabSz="945852">
              <a:defRPr sz="2400">
                <a:solidFill>
                  <a:schemeClr val="tx1"/>
                </a:solidFill>
                <a:latin typeface="Arial" charset="0"/>
                <a:ea typeface="ヒラギノ角ゴ Pro W3" pitchFamily="-97" charset="-128"/>
              </a:defRPr>
            </a:lvl2pPr>
            <a:lvl3pPr marL="1160159" indent="-232032" defTabSz="945852">
              <a:defRPr sz="2400">
                <a:solidFill>
                  <a:schemeClr val="tx1"/>
                </a:solidFill>
                <a:latin typeface="Arial" charset="0"/>
                <a:ea typeface="ヒラギノ角ゴ Pro W3" pitchFamily="-97" charset="-128"/>
              </a:defRPr>
            </a:lvl3pPr>
            <a:lvl4pPr marL="1624222" indent="-232032" defTabSz="945852">
              <a:defRPr sz="2400">
                <a:solidFill>
                  <a:schemeClr val="tx1"/>
                </a:solidFill>
                <a:latin typeface="Arial" charset="0"/>
                <a:ea typeface="ヒラギノ角ゴ Pro W3" pitchFamily="-97" charset="-128"/>
              </a:defRPr>
            </a:lvl4pPr>
            <a:lvl5pPr marL="2088288" indent="-232032" defTabSz="945852">
              <a:defRPr sz="2400">
                <a:solidFill>
                  <a:schemeClr val="tx1"/>
                </a:solidFill>
                <a:latin typeface="Arial" charset="0"/>
                <a:ea typeface="ヒラギノ角ゴ Pro W3" pitchFamily="-97" charset="-128"/>
              </a:defRPr>
            </a:lvl5pPr>
            <a:lvl6pPr marL="2552350" indent="-232032" defTabSz="945852" eaLnBrk="0" fontAlgn="base" hangingPunct="0">
              <a:spcBef>
                <a:spcPct val="0"/>
              </a:spcBef>
              <a:spcAft>
                <a:spcPct val="0"/>
              </a:spcAft>
              <a:defRPr sz="2400">
                <a:solidFill>
                  <a:schemeClr val="tx1"/>
                </a:solidFill>
                <a:latin typeface="Arial" charset="0"/>
                <a:ea typeface="ヒラギノ角ゴ Pro W3" pitchFamily="-97" charset="-128"/>
              </a:defRPr>
            </a:lvl6pPr>
            <a:lvl7pPr marL="3016414" indent="-232032" defTabSz="945852" eaLnBrk="0" fontAlgn="base" hangingPunct="0">
              <a:spcBef>
                <a:spcPct val="0"/>
              </a:spcBef>
              <a:spcAft>
                <a:spcPct val="0"/>
              </a:spcAft>
              <a:defRPr sz="2400">
                <a:solidFill>
                  <a:schemeClr val="tx1"/>
                </a:solidFill>
                <a:latin typeface="Arial" charset="0"/>
                <a:ea typeface="ヒラギノ角ゴ Pro W3" pitchFamily="-97" charset="-128"/>
              </a:defRPr>
            </a:lvl7pPr>
            <a:lvl8pPr marL="3480477" indent="-232032" defTabSz="945852" eaLnBrk="0" fontAlgn="base" hangingPunct="0">
              <a:spcBef>
                <a:spcPct val="0"/>
              </a:spcBef>
              <a:spcAft>
                <a:spcPct val="0"/>
              </a:spcAft>
              <a:defRPr sz="2400">
                <a:solidFill>
                  <a:schemeClr val="tx1"/>
                </a:solidFill>
                <a:latin typeface="Arial" charset="0"/>
                <a:ea typeface="ヒラギノ角ゴ Pro W3" pitchFamily="-97" charset="-128"/>
              </a:defRPr>
            </a:lvl8pPr>
            <a:lvl9pPr marL="3944541" indent="-232032" defTabSz="945852" eaLnBrk="0" fontAlgn="base" hangingPunct="0">
              <a:spcBef>
                <a:spcPct val="0"/>
              </a:spcBef>
              <a:spcAft>
                <a:spcPct val="0"/>
              </a:spcAft>
              <a:defRPr sz="2400">
                <a:solidFill>
                  <a:schemeClr val="tx1"/>
                </a:solidFill>
                <a:latin typeface="Arial" charset="0"/>
                <a:ea typeface="ヒラギノ角ゴ Pro W3" pitchFamily="-97" charset="-128"/>
              </a:defRPr>
            </a:lvl9pPr>
          </a:lstStyle>
          <a:p>
            <a:pPr>
              <a:defRPr/>
            </a:pPr>
            <a:fld id="{3BA652A4-055B-481F-96FB-D62138E32728}" type="slidenum">
              <a:rPr lang="en-US" sz="1200">
                <a:solidFill>
                  <a:srgbClr val="000000"/>
                </a:solidFill>
              </a:rPr>
              <a:pPr>
                <a:defRPr/>
              </a:pPr>
              <a:t>34</a:t>
            </a:fld>
            <a:endParaRPr lang="en-US" sz="1200" dirty="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EC5D0F-1A2A-4F7A-A7C3-D2FA72C23A8D}" type="slidenum">
              <a:rPr lang="en-US"/>
              <a:pPr>
                <a:defRPr/>
              </a:pPr>
              <a:t>‹#›</a:t>
            </a:fld>
            <a:endParaRPr lang="en-US"/>
          </a:p>
        </p:txBody>
      </p:sp>
    </p:spTree>
    <p:extLst>
      <p:ext uri="{BB962C8B-B14F-4D97-AF65-F5344CB8AC3E}">
        <p14:creationId xmlns:p14="http://schemas.microsoft.com/office/powerpoint/2010/main" val="305720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ED37E81-C4AB-4B0E-87AB-3A00D9F6D24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0" y="1371600"/>
            <a:ext cx="9144000" cy="533400"/>
          </a:xfrm>
          <a:prstGeom prst="rect">
            <a:avLst/>
          </a:prstGeom>
          <a:solidFill>
            <a:srgbClr val="5093B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200" b="1">
                <a:solidFill>
                  <a:srgbClr val="FF0000"/>
                </a:solidFill>
                <a:latin typeface="Arial" pitchFamily="34" charset="0"/>
              </a:defRPr>
            </a:lvl1pPr>
            <a:lvl2pPr marL="742950" indent="-285750" eaLnBrk="0" hangingPunct="0">
              <a:defRPr sz="1200" b="1">
                <a:solidFill>
                  <a:srgbClr val="FF0000"/>
                </a:solidFill>
                <a:latin typeface="Arial" pitchFamily="34" charset="0"/>
              </a:defRPr>
            </a:lvl2pPr>
            <a:lvl3pPr marL="1143000" indent="-228600" eaLnBrk="0" hangingPunct="0">
              <a:defRPr sz="1200" b="1">
                <a:solidFill>
                  <a:srgbClr val="FF0000"/>
                </a:solidFill>
                <a:latin typeface="Arial" pitchFamily="34" charset="0"/>
              </a:defRPr>
            </a:lvl3pPr>
            <a:lvl4pPr marL="1600200" indent="-228600" eaLnBrk="0" hangingPunct="0">
              <a:defRPr sz="1200" b="1">
                <a:solidFill>
                  <a:srgbClr val="FF0000"/>
                </a:solidFill>
                <a:latin typeface="Arial" pitchFamily="34" charset="0"/>
              </a:defRPr>
            </a:lvl4pPr>
            <a:lvl5pPr marL="2057400" indent="-228600" eaLnBrk="0" hangingPunct="0">
              <a:defRPr sz="1200" b="1">
                <a:solidFill>
                  <a:srgbClr val="FF0000"/>
                </a:solidFill>
                <a:latin typeface="Arial" pitchFamily="34" charset="0"/>
              </a:defRPr>
            </a:lvl5pPr>
            <a:lvl6pPr marL="2514600" indent="-228600" algn="ctr" eaLnBrk="0" fontAlgn="base" hangingPunct="0">
              <a:spcBef>
                <a:spcPct val="0"/>
              </a:spcBef>
              <a:spcAft>
                <a:spcPct val="0"/>
              </a:spcAft>
              <a:defRPr sz="1200" b="1">
                <a:solidFill>
                  <a:srgbClr val="FF0000"/>
                </a:solidFill>
                <a:latin typeface="Arial" pitchFamily="34" charset="0"/>
              </a:defRPr>
            </a:lvl6pPr>
            <a:lvl7pPr marL="2971800" indent="-228600" algn="ctr" eaLnBrk="0" fontAlgn="base" hangingPunct="0">
              <a:spcBef>
                <a:spcPct val="0"/>
              </a:spcBef>
              <a:spcAft>
                <a:spcPct val="0"/>
              </a:spcAft>
              <a:defRPr sz="1200" b="1">
                <a:solidFill>
                  <a:srgbClr val="FF0000"/>
                </a:solidFill>
                <a:latin typeface="Arial" pitchFamily="34" charset="0"/>
              </a:defRPr>
            </a:lvl7pPr>
            <a:lvl8pPr marL="3429000" indent="-228600" algn="ctr" eaLnBrk="0" fontAlgn="base" hangingPunct="0">
              <a:spcBef>
                <a:spcPct val="0"/>
              </a:spcBef>
              <a:spcAft>
                <a:spcPct val="0"/>
              </a:spcAft>
              <a:defRPr sz="1200" b="1">
                <a:solidFill>
                  <a:srgbClr val="FF0000"/>
                </a:solidFill>
                <a:latin typeface="Arial" pitchFamily="34" charset="0"/>
              </a:defRPr>
            </a:lvl8pPr>
            <a:lvl9pPr marL="3886200" indent="-228600" algn="ctr" eaLnBrk="0" fontAlgn="base" hangingPunct="0">
              <a:spcBef>
                <a:spcPct val="0"/>
              </a:spcBef>
              <a:spcAft>
                <a:spcPct val="0"/>
              </a:spcAft>
              <a:defRPr sz="1200" b="1">
                <a:solidFill>
                  <a:srgbClr val="FF0000"/>
                </a:solidFill>
                <a:latin typeface="Arial" pitchFamily="34" charset="0"/>
              </a:defRPr>
            </a:lvl9pPr>
          </a:lstStyle>
          <a:p>
            <a:pPr algn="ctr" eaLnBrk="1" fontAlgn="base" hangingPunct="1">
              <a:spcBef>
                <a:spcPct val="0"/>
              </a:spcBef>
              <a:spcAft>
                <a:spcPct val="0"/>
              </a:spcAft>
              <a:defRPr/>
            </a:pPr>
            <a:endParaRPr lang="en-US" altLang="en-US" sz="2400" smtClean="0">
              <a:solidFill>
                <a:srgbClr val="F955CA"/>
              </a:solidFill>
            </a:endParaRPr>
          </a:p>
        </p:txBody>
      </p:sp>
      <p:sp>
        <p:nvSpPr>
          <p:cNvPr id="4" name="Line 5"/>
          <p:cNvSpPr>
            <a:spLocks noChangeShapeType="1"/>
          </p:cNvSpPr>
          <p:nvPr/>
        </p:nvSpPr>
        <p:spPr bwMode="auto">
          <a:xfrm>
            <a:off x="0" y="1905000"/>
            <a:ext cx="9144000" cy="0"/>
          </a:xfrm>
          <a:prstGeom prst="line">
            <a:avLst/>
          </a:prstGeom>
          <a:noFill/>
          <a:ln w="19050">
            <a:solidFill>
              <a:srgbClr val="008AB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pic>
        <p:nvPicPr>
          <p:cNvPr id="5"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6800" y="533400"/>
            <a:ext cx="14478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629400" y="381000"/>
            <a:ext cx="80803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3"/>
          <p:cNvSpPr>
            <a:spLocks noGrp="1" noChangeArrowheads="1"/>
          </p:cNvSpPr>
          <p:nvPr>
            <p:ph type="ctrTitle"/>
          </p:nvPr>
        </p:nvSpPr>
        <p:spPr>
          <a:xfrm>
            <a:off x="3429000" y="3406775"/>
            <a:ext cx="5029200" cy="1470025"/>
          </a:xfrm>
        </p:spPr>
        <p:txBody>
          <a:bodyPr/>
          <a:lstStyle>
            <a:lvl1pPr>
              <a:defRPr sz="2200">
                <a:solidFill>
                  <a:srgbClr val="008AB0"/>
                </a:solidFill>
              </a:defRPr>
            </a:lvl1pPr>
          </a:lstStyle>
          <a:p>
            <a:r>
              <a:rPr lang="en-US"/>
              <a:t>Medication Reconciliation Update</a:t>
            </a:r>
            <a:br>
              <a:rPr lang="en-US"/>
            </a:br>
            <a:r>
              <a:rPr lang="en-US"/>
              <a:t>May 2, 2012</a:t>
            </a:r>
            <a:br>
              <a:rPr lang="en-US"/>
            </a:br>
            <a:r>
              <a:rPr lang="en-US"/>
              <a:t>Chiefs Meeting</a:t>
            </a:r>
          </a:p>
        </p:txBody>
      </p:sp>
    </p:spTree>
    <p:extLst>
      <p:ext uri="{BB962C8B-B14F-4D97-AF65-F5344CB8AC3E}">
        <p14:creationId xmlns:p14="http://schemas.microsoft.com/office/powerpoint/2010/main" val="3588811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r>
              <a:rPr lang="en-US">
                <a:solidFill>
                  <a:srgbClr val="000000"/>
                </a:solidFill>
              </a:rPr>
              <a:t>- </a:t>
            </a:r>
            <a:fld id="{BA4B0E38-3FED-4D76-B97F-308D4F2B53AA}" type="slidenum">
              <a:rPr lang="en-US">
                <a:solidFill>
                  <a:srgbClr val="000000"/>
                </a:solidFill>
              </a:rPr>
              <a:pPr>
                <a:defRPr/>
              </a:pPr>
              <a:t>‹#›</a:t>
            </a:fld>
            <a:r>
              <a:rPr lang="en-US">
                <a:solidFill>
                  <a:srgbClr val="000000"/>
                </a:solidFill>
              </a:rPr>
              <a:t> -</a:t>
            </a:r>
          </a:p>
        </p:txBody>
      </p:sp>
    </p:spTree>
    <p:extLst>
      <p:ext uri="{BB962C8B-B14F-4D97-AF65-F5344CB8AC3E}">
        <p14:creationId xmlns:p14="http://schemas.microsoft.com/office/powerpoint/2010/main" val="2756343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r>
              <a:rPr lang="en-US">
                <a:solidFill>
                  <a:srgbClr val="000000"/>
                </a:solidFill>
              </a:rPr>
              <a:t>- </a:t>
            </a:r>
            <a:fld id="{BA4B0E38-3FED-4D76-B97F-308D4F2B53AA}" type="slidenum">
              <a:rPr lang="en-US">
                <a:solidFill>
                  <a:srgbClr val="000000"/>
                </a:solidFill>
              </a:rPr>
              <a:pPr>
                <a:defRPr/>
              </a:pPr>
              <a:t>‹#›</a:t>
            </a:fld>
            <a:r>
              <a:rPr lang="en-US">
                <a:solidFill>
                  <a:srgbClr val="000000"/>
                </a:solidFill>
              </a:rPr>
              <a:t> -</a:t>
            </a:r>
          </a:p>
        </p:txBody>
      </p:sp>
    </p:spTree>
    <p:extLst>
      <p:ext uri="{BB962C8B-B14F-4D97-AF65-F5344CB8AC3E}">
        <p14:creationId xmlns:p14="http://schemas.microsoft.com/office/powerpoint/2010/main" val="2756343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r>
              <a:rPr lang="en-US">
                <a:solidFill>
                  <a:srgbClr val="000000"/>
                </a:solidFill>
              </a:rPr>
              <a:t>- </a:t>
            </a:r>
            <a:fld id="{BA4B0E38-3FED-4D76-B97F-308D4F2B53AA}" type="slidenum">
              <a:rPr lang="en-US">
                <a:solidFill>
                  <a:srgbClr val="000000"/>
                </a:solidFill>
              </a:rPr>
              <a:pPr>
                <a:defRPr/>
              </a:pPr>
              <a:t>‹#›</a:t>
            </a:fld>
            <a:r>
              <a:rPr lang="en-US">
                <a:solidFill>
                  <a:srgbClr val="000000"/>
                </a:solidFill>
              </a:rPr>
              <a:t> -</a:t>
            </a:r>
          </a:p>
        </p:txBody>
      </p:sp>
    </p:spTree>
    <p:extLst>
      <p:ext uri="{BB962C8B-B14F-4D97-AF65-F5344CB8AC3E}">
        <p14:creationId xmlns:p14="http://schemas.microsoft.com/office/powerpoint/2010/main" val="2756343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r>
              <a:rPr lang="en-US">
                <a:solidFill>
                  <a:srgbClr val="000000"/>
                </a:solidFill>
              </a:rPr>
              <a:t>- </a:t>
            </a:r>
            <a:fld id="{BA4B0E38-3FED-4D76-B97F-308D4F2B53AA}" type="slidenum">
              <a:rPr lang="en-US">
                <a:solidFill>
                  <a:srgbClr val="000000"/>
                </a:solidFill>
              </a:rPr>
              <a:pPr>
                <a:defRPr/>
              </a:pPr>
              <a:t>‹#›</a:t>
            </a:fld>
            <a:r>
              <a:rPr lang="en-US">
                <a:solidFill>
                  <a:srgbClr val="000000"/>
                </a:solidFill>
              </a:rPr>
              <a:t> -</a:t>
            </a:r>
          </a:p>
        </p:txBody>
      </p:sp>
    </p:spTree>
    <p:extLst>
      <p:ext uri="{BB962C8B-B14F-4D97-AF65-F5344CB8AC3E}">
        <p14:creationId xmlns:p14="http://schemas.microsoft.com/office/powerpoint/2010/main" val="2756343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r>
              <a:rPr lang="en-US">
                <a:solidFill>
                  <a:srgbClr val="000000"/>
                </a:solidFill>
              </a:rPr>
              <a:t>- </a:t>
            </a:r>
            <a:fld id="{BA4B0E38-3FED-4D76-B97F-308D4F2B53AA}" type="slidenum">
              <a:rPr lang="en-US">
                <a:solidFill>
                  <a:srgbClr val="000000"/>
                </a:solidFill>
              </a:rPr>
              <a:pPr>
                <a:defRPr/>
              </a:pPr>
              <a:t>‹#›</a:t>
            </a:fld>
            <a:r>
              <a:rPr lang="en-US">
                <a:solidFill>
                  <a:srgbClr val="000000"/>
                </a:solidFill>
              </a:rPr>
              <a:t> -</a:t>
            </a:r>
          </a:p>
        </p:txBody>
      </p:sp>
    </p:spTree>
    <p:extLst>
      <p:ext uri="{BB962C8B-B14F-4D97-AF65-F5344CB8AC3E}">
        <p14:creationId xmlns:p14="http://schemas.microsoft.com/office/powerpoint/2010/main" val="275634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r>
              <a:rPr lang="en-US">
                <a:solidFill>
                  <a:srgbClr val="000000"/>
                </a:solidFill>
              </a:rPr>
              <a:t>- </a:t>
            </a:r>
            <a:fld id="{BA4B0E38-3FED-4D76-B97F-308D4F2B53AA}" type="slidenum">
              <a:rPr lang="en-US">
                <a:solidFill>
                  <a:srgbClr val="000000"/>
                </a:solidFill>
              </a:rPr>
              <a:pPr>
                <a:defRPr/>
              </a:pPr>
              <a:t>‹#›</a:t>
            </a:fld>
            <a:r>
              <a:rPr lang="en-US">
                <a:solidFill>
                  <a:srgbClr val="000000"/>
                </a:solidFill>
              </a:rPr>
              <a:t> -</a:t>
            </a:r>
          </a:p>
        </p:txBody>
      </p:sp>
    </p:spTree>
    <p:extLst>
      <p:ext uri="{BB962C8B-B14F-4D97-AF65-F5344CB8AC3E}">
        <p14:creationId xmlns:p14="http://schemas.microsoft.com/office/powerpoint/2010/main" val="2756343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r>
              <a:rPr lang="en-US">
                <a:solidFill>
                  <a:srgbClr val="000000"/>
                </a:solidFill>
              </a:rPr>
              <a:t>- </a:t>
            </a:r>
            <a:fld id="{BA4B0E38-3FED-4D76-B97F-308D4F2B53AA}" type="slidenum">
              <a:rPr lang="en-US">
                <a:solidFill>
                  <a:srgbClr val="000000"/>
                </a:solidFill>
              </a:rPr>
              <a:pPr>
                <a:defRPr/>
              </a:pPr>
              <a:t>‹#›</a:t>
            </a:fld>
            <a:r>
              <a:rPr lang="en-US">
                <a:solidFill>
                  <a:srgbClr val="000000"/>
                </a:solidFill>
              </a:rPr>
              <a:t> -</a:t>
            </a:r>
          </a:p>
        </p:txBody>
      </p:sp>
    </p:spTree>
    <p:extLst>
      <p:ext uri="{BB962C8B-B14F-4D97-AF65-F5344CB8AC3E}">
        <p14:creationId xmlns:p14="http://schemas.microsoft.com/office/powerpoint/2010/main" val="2756343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8" desc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ctrTitle"/>
          </p:nvPr>
        </p:nvSpPr>
        <p:spPr>
          <a:xfrm>
            <a:off x="914400" y="3000375"/>
            <a:ext cx="5410200" cy="609600"/>
          </a:xfrm>
        </p:spPr>
        <p:txBody>
          <a:bodyPr/>
          <a:lstStyle>
            <a:lvl1pPr>
              <a:defRPr/>
            </a:lvl1pPr>
          </a:lstStyle>
          <a:p>
            <a:pPr lvl="0"/>
            <a:r>
              <a:rPr lang="en-US" noProof="0" smtClean="0"/>
              <a:t>Click to edit Master title style</a:t>
            </a:r>
          </a:p>
        </p:txBody>
      </p:sp>
      <p:sp>
        <p:nvSpPr>
          <p:cNvPr id="3076" name="Rectangle 4"/>
          <p:cNvSpPr>
            <a:spLocks noGrp="1" noChangeArrowheads="1"/>
          </p:cNvSpPr>
          <p:nvPr>
            <p:ph type="subTitle" idx="1"/>
          </p:nvPr>
        </p:nvSpPr>
        <p:spPr>
          <a:xfrm>
            <a:off x="914400" y="3581400"/>
            <a:ext cx="6400800" cy="1752600"/>
          </a:xfrm>
        </p:spPr>
        <p:txBody>
          <a:bodyPr/>
          <a:lstStyle>
            <a:lvl1pPr marL="0" indent="0">
              <a:buFontTx/>
              <a:buNone/>
              <a:defRPr sz="2000"/>
            </a:lvl1pPr>
          </a:lstStyle>
          <a:p>
            <a:pPr lvl="0"/>
            <a:r>
              <a:rPr lang="en-US" noProof="0" smtClean="0"/>
              <a:t>Click to edit Master subtitle style</a:t>
            </a:r>
          </a:p>
        </p:txBody>
      </p:sp>
      <p:sp>
        <p:nvSpPr>
          <p:cNvPr id="5" name="Rectangle 5"/>
          <p:cNvSpPr>
            <a:spLocks noGrp="1" noChangeArrowheads="1"/>
          </p:cNvSpPr>
          <p:nvPr>
            <p:ph type="dt" sz="half" idx="10"/>
          </p:nvPr>
        </p:nvSpPr>
        <p:spPr/>
        <p:txBody>
          <a:bodyPr/>
          <a:lstStyle>
            <a:lvl1pPr eaLnBrk="1" hangingPunct="1">
              <a:defRPr sz="1300"/>
            </a:lvl1pPr>
          </a:lstStyle>
          <a:p>
            <a:pPr>
              <a:defRPr/>
            </a:pPr>
            <a:endParaRPr lang="en-US"/>
          </a:p>
        </p:txBody>
      </p:sp>
      <p:sp>
        <p:nvSpPr>
          <p:cNvPr id="6" name="Rectangle 6"/>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7"/>
          <p:cNvSpPr>
            <a:spLocks noGrp="1" noChangeArrowheads="1"/>
          </p:cNvSpPr>
          <p:nvPr>
            <p:ph type="sldNum" sz="quarter" idx="12"/>
          </p:nvPr>
        </p:nvSpPr>
        <p:spPr/>
        <p:txBody>
          <a:bodyPr/>
          <a:lstStyle>
            <a:lvl1pPr eaLnBrk="1" hangingPunct="1">
              <a:defRPr/>
            </a:lvl1pPr>
          </a:lstStyle>
          <a:p>
            <a:pPr>
              <a:defRPr/>
            </a:pPr>
            <a:fld id="{251ECE06-F229-4BA4-AE81-0AD8F6BB0930}" type="slidenum">
              <a:rPr lang="en-US"/>
              <a:pPr>
                <a:defRPr/>
              </a:pPr>
              <a:t>‹#›</a:t>
            </a:fld>
            <a:endParaRPr lang="en-US"/>
          </a:p>
        </p:txBody>
      </p:sp>
    </p:spTree>
    <p:extLst>
      <p:ext uri="{BB962C8B-B14F-4D97-AF65-F5344CB8AC3E}">
        <p14:creationId xmlns:p14="http://schemas.microsoft.com/office/powerpoint/2010/main" val="436697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6B80C32C-6A12-42C2-8D26-EF040A1B8030}" type="slidenum">
              <a:rPr lang="en-US"/>
              <a:pPr>
                <a:defRPr/>
              </a:pPr>
              <a:t>‹#›</a:t>
            </a:fld>
            <a:endParaRPr lang="en-US"/>
          </a:p>
        </p:txBody>
      </p:sp>
    </p:spTree>
    <p:extLst>
      <p:ext uri="{BB962C8B-B14F-4D97-AF65-F5344CB8AC3E}">
        <p14:creationId xmlns:p14="http://schemas.microsoft.com/office/powerpoint/2010/main" val="1203866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1F5A9FE-99B5-4D3A-8408-9D48E2F02F2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31432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2009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960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9690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0404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28334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7877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5999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7634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82638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1F5E29-DCC2-470E-B983-A502F1391003}" type="datetimeFigureOut">
              <a:rPr lang="en-US" smtClean="0">
                <a:solidFill>
                  <a:prstClr val="black">
                    <a:tint val="75000"/>
                  </a:prstClr>
                </a:solidFill>
              </a:rPr>
              <a:pPr/>
              <a:t>4/7/2014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55761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78851" name="Rectangle 3"/>
          <p:cNvSpPr>
            <a:spLocks noGrp="1" noChangeArrowheads="1"/>
          </p:cNvSpPr>
          <p:nvPr>
            <p:ph type="ctrTitle"/>
          </p:nvPr>
        </p:nvSpPr>
        <p:spPr>
          <a:xfrm>
            <a:off x="3810000" y="2514600"/>
            <a:ext cx="4953000" cy="1143000"/>
          </a:xfrm>
        </p:spPr>
        <p:txBody>
          <a:bodyPr/>
          <a:lstStyle>
            <a:lvl1pPr>
              <a:defRPr sz="3200">
                <a:solidFill>
                  <a:schemeClr val="accent1"/>
                </a:solidFill>
              </a:defRPr>
            </a:lvl1pPr>
          </a:lstStyle>
          <a:p>
            <a:r>
              <a:rPr lang="en-US" smtClean="0"/>
              <a:t>Click to edit Master title style</a:t>
            </a:r>
            <a:endParaRPr lang="en-US" dirty="0"/>
          </a:p>
        </p:txBody>
      </p:sp>
      <p:sp>
        <p:nvSpPr>
          <p:cNvPr id="78852" name="Rectangle 4"/>
          <p:cNvSpPr>
            <a:spLocks noGrp="1" noChangeArrowheads="1"/>
          </p:cNvSpPr>
          <p:nvPr>
            <p:ph type="subTitle" idx="1"/>
          </p:nvPr>
        </p:nvSpPr>
        <p:spPr>
          <a:xfrm>
            <a:off x="3810000" y="3886200"/>
            <a:ext cx="4953000" cy="2133600"/>
          </a:xfrm>
        </p:spPr>
        <p:txBody>
          <a:bodyPr/>
          <a:lstStyle>
            <a:lvl1pPr marL="0" indent="0">
              <a:buFont typeface="Wingdings" pitchFamily="2" charset="2"/>
              <a:buNone/>
              <a:defRPr>
                <a:solidFill>
                  <a:srgbClr val="5F5F5F"/>
                </a:solidFill>
              </a:defRPr>
            </a:lvl1pPr>
          </a:lstStyle>
          <a:p>
            <a:r>
              <a:rPr lang="en-US" smtClean="0"/>
              <a:t>Click to edit Master subtitle style</a:t>
            </a:r>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2pPr>
              <a:buSzPct val="54000"/>
              <a:buFont typeface="Arial"/>
              <a:buChar char="•"/>
              <a:defRPr/>
            </a:lvl2pPr>
            <a:lvl3pPr>
              <a:buSzPct val="54000"/>
              <a:buFont typeface="Arial"/>
              <a:buChar char="•"/>
              <a:defRPr/>
            </a:lvl3pPr>
            <a:lvl4pPr>
              <a:buSzPct val="54000"/>
              <a:buFont typeface="Arial"/>
              <a:buChar char="•"/>
              <a:defRPr/>
            </a:lvl4pPr>
            <a:lvl5pPr>
              <a:buSzPct val="54000"/>
              <a:buFont typeface="Arial"/>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7"/>
          <p:cNvSpPr>
            <a:spLocks noGrp="1"/>
          </p:cNvSpPr>
          <p:nvPr>
            <p:ph type="sldNum" sz="quarter" idx="10"/>
          </p:nvPr>
        </p:nvSpPr>
        <p:spPr/>
        <p:txBody>
          <a:bodyPr/>
          <a:lstStyle>
            <a:lvl1pPr>
              <a:defRPr/>
            </a:lvl1pPr>
          </a:lstStyle>
          <a:p>
            <a:pPr>
              <a:defRPr/>
            </a:pPr>
            <a:fld id="{DF3C39DA-46C9-F441-AFE1-9A155D02CAD1}" type="slidenum">
              <a:rPr lang="en-US">
                <a:solidFill>
                  <a:srgbClr val="FFFFF3"/>
                </a:solidFill>
              </a:rPr>
              <a:pPr>
                <a:defRPr/>
              </a:pPr>
              <a:t>‹#›</a:t>
            </a:fld>
            <a:endParaRPr lang="en-US">
              <a:solidFill>
                <a:srgbClr val="FFFFF3"/>
              </a:solidFill>
            </a:endParaRP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2pPr>
              <a:buSzPct val="54000"/>
              <a:buFont typeface="Arial"/>
              <a:buChar char="•"/>
              <a:defRPr/>
            </a:lvl2pPr>
            <a:lvl3pPr>
              <a:buSzPct val="54000"/>
              <a:buFont typeface="Arial"/>
              <a:buChar char="•"/>
              <a:defRPr/>
            </a:lvl3pPr>
            <a:lvl4pPr>
              <a:buSzPct val="54000"/>
              <a:buFont typeface="Arial"/>
              <a:buChar char="•"/>
              <a:defRPr/>
            </a:lvl4pPr>
            <a:lvl5pPr>
              <a:buSzPct val="54000"/>
              <a:buFont typeface="Arial"/>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7"/>
          <p:cNvSpPr>
            <a:spLocks noGrp="1"/>
          </p:cNvSpPr>
          <p:nvPr>
            <p:ph type="sldNum" sz="quarter" idx="10"/>
          </p:nvPr>
        </p:nvSpPr>
        <p:spPr/>
        <p:txBody>
          <a:bodyPr/>
          <a:lstStyle>
            <a:lvl1pPr>
              <a:defRPr/>
            </a:lvl1pPr>
          </a:lstStyle>
          <a:p>
            <a:pPr>
              <a:defRPr/>
            </a:pPr>
            <a:fld id="{DF3C39DA-46C9-F441-AFE1-9A155D02CAD1}" type="slidenum">
              <a:rPr lang="en-US">
                <a:solidFill>
                  <a:srgbClr val="FFFFF3"/>
                </a:solidFill>
              </a:rPr>
              <a:pPr>
                <a:defRPr/>
              </a:pPr>
              <a:t>‹#›</a:t>
            </a:fld>
            <a:endParaRPr lang="en-US">
              <a:solidFill>
                <a:srgbClr val="FFFFF3"/>
              </a:solidFill>
            </a:endParaRP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1125" y="1447800"/>
            <a:ext cx="4059238" cy="500380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322763" y="1447800"/>
            <a:ext cx="4059237" cy="500380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7"/>
          <p:cNvSpPr>
            <a:spLocks noGrp="1"/>
          </p:cNvSpPr>
          <p:nvPr>
            <p:ph type="sldNum" sz="quarter" idx="10"/>
          </p:nvPr>
        </p:nvSpPr>
        <p:spPr/>
        <p:txBody>
          <a:bodyPr/>
          <a:lstStyle>
            <a:lvl1pPr>
              <a:defRPr/>
            </a:lvl1pPr>
          </a:lstStyle>
          <a:p>
            <a:pPr>
              <a:defRPr/>
            </a:pPr>
            <a:fld id="{A1BC82AE-749C-4D44-9B0C-C4B9AF29BC9D}" type="slidenum">
              <a:rPr lang="en-US">
                <a:solidFill>
                  <a:srgbClr val="FFFFF3"/>
                </a:solidFill>
              </a:rPr>
              <a:pPr>
                <a:defRPr/>
              </a:pPr>
              <a:t>‹#›</a:t>
            </a:fld>
            <a:endParaRPr lang="en-US">
              <a:solidFill>
                <a:srgbClr val="FFFFF3"/>
              </a:solidFill>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2pPr>
              <a:buSzPct val="54000"/>
              <a:buFont typeface="Arial"/>
              <a:buChar char="•"/>
              <a:defRPr/>
            </a:lvl2pPr>
            <a:lvl3pPr>
              <a:buSzPct val="54000"/>
              <a:buFont typeface="Arial"/>
              <a:buChar char="•"/>
              <a:defRPr/>
            </a:lvl3pPr>
            <a:lvl4pPr>
              <a:buSzPct val="54000"/>
              <a:buFont typeface="Arial"/>
              <a:buChar char="•"/>
              <a:defRPr/>
            </a:lvl4pPr>
            <a:lvl5pPr>
              <a:buSzPct val="54000"/>
              <a:buFont typeface="Arial"/>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7"/>
          <p:cNvSpPr>
            <a:spLocks noGrp="1"/>
          </p:cNvSpPr>
          <p:nvPr>
            <p:ph type="sldNum" sz="quarter" idx="10"/>
          </p:nvPr>
        </p:nvSpPr>
        <p:spPr/>
        <p:txBody>
          <a:bodyPr/>
          <a:lstStyle>
            <a:lvl1pPr>
              <a:defRPr/>
            </a:lvl1pPr>
          </a:lstStyle>
          <a:p>
            <a:pPr>
              <a:defRPr/>
            </a:pPr>
            <a:fld id="{DF3C39DA-46C9-F441-AFE1-9A155D02CAD1}" type="slidenum">
              <a:rPr lang="en-US">
                <a:solidFill>
                  <a:srgbClr val="FFFFF3"/>
                </a:solidFill>
              </a:rPr>
              <a:pPr>
                <a:defRPr/>
              </a:pPr>
              <a:t>‹#›</a:t>
            </a:fld>
            <a:endParaRPr lang="en-US">
              <a:solidFill>
                <a:srgbClr val="FFFFF3"/>
              </a:solidFill>
            </a:endParaRP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2pPr>
              <a:buSzPct val="54000"/>
              <a:buFont typeface="Arial"/>
              <a:buChar char="•"/>
              <a:defRPr/>
            </a:lvl2pPr>
            <a:lvl3pPr>
              <a:buSzPct val="54000"/>
              <a:buFont typeface="Arial"/>
              <a:buChar char="•"/>
              <a:defRPr/>
            </a:lvl3pPr>
            <a:lvl4pPr>
              <a:buSzPct val="54000"/>
              <a:buFont typeface="Arial"/>
              <a:buChar char="•"/>
              <a:defRPr/>
            </a:lvl4pPr>
            <a:lvl5pPr>
              <a:buSzPct val="54000"/>
              <a:buFont typeface="Arial"/>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7"/>
          <p:cNvSpPr>
            <a:spLocks noGrp="1"/>
          </p:cNvSpPr>
          <p:nvPr>
            <p:ph type="sldNum" sz="quarter" idx="10"/>
          </p:nvPr>
        </p:nvSpPr>
        <p:spPr/>
        <p:txBody>
          <a:bodyPr/>
          <a:lstStyle>
            <a:lvl1pPr>
              <a:defRPr/>
            </a:lvl1pPr>
          </a:lstStyle>
          <a:p>
            <a:pPr>
              <a:defRPr/>
            </a:pPr>
            <a:fld id="{DF3C39DA-46C9-F441-AFE1-9A155D02CAD1}" type="slidenum">
              <a:rPr lang="en-US">
                <a:solidFill>
                  <a:srgbClr val="FFFFF3"/>
                </a:solidFill>
              </a:rPr>
              <a:pPr>
                <a:defRPr/>
              </a:pPr>
              <a:t>‹#›</a:t>
            </a:fld>
            <a:endParaRPr lang="en-US">
              <a:solidFill>
                <a:srgbClr val="FFFFF3"/>
              </a:solidFill>
            </a:endParaRP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1125" y="1447800"/>
            <a:ext cx="4059238" cy="500380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322763" y="1447800"/>
            <a:ext cx="4059237" cy="500380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7"/>
          <p:cNvSpPr>
            <a:spLocks noGrp="1"/>
          </p:cNvSpPr>
          <p:nvPr>
            <p:ph type="sldNum" sz="quarter" idx="10"/>
          </p:nvPr>
        </p:nvSpPr>
        <p:spPr/>
        <p:txBody>
          <a:bodyPr/>
          <a:lstStyle>
            <a:lvl1pPr>
              <a:defRPr/>
            </a:lvl1pPr>
          </a:lstStyle>
          <a:p>
            <a:pPr>
              <a:defRPr/>
            </a:pPr>
            <a:fld id="{A1BC82AE-749C-4D44-9B0C-C4B9AF29BC9D}" type="slidenum">
              <a:rPr lang="en-US">
                <a:solidFill>
                  <a:srgbClr val="FFFFF3"/>
                </a:solidFill>
              </a:rPr>
              <a:pPr>
                <a:defRPr/>
              </a:pPr>
              <a:t>‹#›</a:t>
            </a:fld>
            <a:endParaRPr lang="en-US">
              <a:solidFill>
                <a:srgbClr val="FFFFF3"/>
              </a:solidFill>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2pPr>
              <a:buSzPct val="54000"/>
              <a:buFont typeface="Arial"/>
              <a:buChar char="•"/>
              <a:defRPr/>
            </a:lvl2pPr>
            <a:lvl3pPr>
              <a:buSzPct val="54000"/>
              <a:buFont typeface="Arial"/>
              <a:buChar char="•"/>
              <a:defRPr/>
            </a:lvl3pPr>
            <a:lvl4pPr>
              <a:buSzPct val="54000"/>
              <a:buFont typeface="Arial"/>
              <a:buChar char="•"/>
              <a:defRPr/>
            </a:lvl4pPr>
            <a:lvl5pPr>
              <a:buSzPct val="54000"/>
              <a:buFont typeface="Arial"/>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7"/>
          <p:cNvSpPr>
            <a:spLocks noGrp="1"/>
          </p:cNvSpPr>
          <p:nvPr>
            <p:ph type="sldNum" sz="quarter" idx="10"/>
          </p:nvPr>
        </p:nvSpPr>
        <p:spPr/>
        <p:txBody>
          <a:bodyPr/>
          <a:lstStyle>
            <a:lvl1pPr>
              <a:defRPr/>
            </a:lvl1pPr>
          </a:lstStyle>
          <a:p>
            <a:pPr>
              <a:defRPr/>
            </a:pPr>
            <a:fld id="{DF3C39DA-46C9-F441-AFE1-9A155D02CAD1}" type="slidenum">
              <a:rPr lang="en-US">
                <a:solidFill>
                  <a:srgbClr val="FFFFF3"/>
                </a:solidFill>
              </a:rPr>
              <a:pPr>
                <a:defRPr/>
              </a:pPr>
              <a:t>‹#›</a:t>
            </a:fld>
            <a:endParaRPr lang="en-US">
              <a:solidFill>
                <a:srgbClr val="FFFFF3"/>
              </a:solidFill>
            </a:endParaRP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3" y="1952836"/>
            <a:ext cx="7344816" cy="4104456"/>
          </a:xfrm>
        </p:spPr>
        <p:txBody>
          <a:bodyPr/>
          <a:lstStyle>
            <a:lvl1pPr marL="174625" indent="-174625">
              <a:defRPr sz="2000">
                <a:solidFill>
                  <a:schemeClr val="tx1"/>
                </a:solidFill>
                <a:latin typeface="+mn-lt"/>
              </a:defRPr>
            </a:lvl1pPr>
            <a:lvl2pPr marL="341313" indent="-174625">
              <a:defRPr sz="2000">
                <a:solidFill>
                  <a:schemeClr val="tx1"/>
                </a:solidFill>
                <a:latin typeface="+mn-lt"/>
              </a:defRPr>
            </a:lvl2pPr>
            <a:lvl3pPr marL="515938" indent="-174625">
              <a:defRPr sz="2000">
                <a:solidFill>
                  <a:schemeClr val="tx1"/>
                </a:solidFill>
                <a:latin typeface="+mn-lt"/>
              </a:defRPr>
            </a:lvl3pPr>
            <a:lvl4pPr marL="688975" indent="-174625">
              <a:defRPr sz="2000">
                <a:solidFill>
                  <a:schemeClr val="tx1"/>
                </a:solidFill>
                <a:latin typeface="+mn-lt"/>
              </a:defRPr>
            </a:lvl4pPr>
            <a:lvl5pPr marL="855663" indent="-174625">
              <a:defRPr sz="2000">
                <a:solidFill>
                  <a:schemeClr val="tx1"/>
                </a:solidFill>
                <a:latin typeface="+mn-lt"/>
              </a:defRPr>
            </a:lvl5pPr>
          </a:lstStyle>
          <a:p>
            <a:pPr lvl="0"/>
            <a:r>
              <a:rPr lang="en-US" smtClean="0">
                <a:sym typeface="Georgia" charset="0"/>
              </a:rPr>
              <a:t>Click to edit Master text styles</a:t>
            </a:r>
          </a:p>
          <a:p>
            <a:pPr lvl="1"/>
            <a:r>
              <a:rPr lang="en-US" smtClean="0">
                <a:sym typeface="Georgia" charset="0"/>
              </a:rPr>
              <a:t>Second level</a:t>
            </a:r>
          </a:p>
          <a:p>
            <a:pPr lvl="2"/>
            <a:r>
              <a:rPr lang="en-US" smtClean="0">
                <a:sym typeface="Georgia" charset="0"/>
              </a:rPr>
              <a:t>Third level</a:t>
            </a:r>
          </a:p>
          <a:p>
            <a:pPr lvl="3"/>
            <a:r>
              <a:rPr lang="en-US" smtClean="0">
                <a:sym typeface="Georgia" charset="0"/>
              </a:rPr>
              <a:t>Fourth level</a:t>
            </a:r>
          </a:p>
          <a:p>
            <a:pPr lvl="4"/>
            <a:r>
              <a:rPr lang="en-US" smtClean="0">
                <a:sym typeface="Georgia" charset="0"/>
              </a:rPr>
              <a:t>Fifth level</a:t>
            </a:r>
            <a:endParaRPr lang="en-US" dirty="0" smtClean="0">
              <a:sym typeface="Gill Sans" charset="0"/>
            </a:endParaRPr>
          </a:p>
        </p:txBody>
      </p:sp>
      <p:sp>
        <p:nvSpPr>
          <p:cNvPr id="8" name="Text Placeholder 7"/>
          <p:cNvSpPr>
            <a:spLocks noGrp="1"/>
          </p:cNvSpPr>
          <p:nvPr>
            <p:ph type="body" sz="quarter" idx="11"/>
          </p:nvPr>
        </p:nvSpPr>
        <p:spPr>
          <a:xfrm>
            <a:off x="899592" y="1412776"/>
            <a:ext cx="7344816" cy="396044"/>
          </a:xfrm>
        </p:spPr>
        <p:txBody>
          <a:bodyPr/>
          <a:lstStyle>
            <a:lvl1pPr>
              <a:buNone/>
              <a:defRPr sz="1800">
                <a:solidFill>
                  <a:schemeClr val="accent6"/>
                </a:solidFill>
                <a:latin typeface="+mj-lt"/>
              </a:defRPr>
            </a:lvl1pPr>
          </a:lstStyle>
          <a:p>
            <a:pPr lvl="0"/>
            <a:r>
              <a:rPr lang="en-US" dirty="0" smtClean="0"/>
              <a:t>Click to edit Master text styles</a:t>
            </a:r>
          </a:p>
        </p:txBody>
      </p:sp>
      <p:sp>
        <p:nvSpPr>
          <p:cNvPr id="11" name="Text Placeholder 10"/>
          <p:cNvSpPr>
            <a:spLocks noGrp="1"/>
          </p:cNvSpPr>
          <p:nvPr>
            <p:ph type="body" sz="quarter" idx="12"/>
          </p:nvPr>
        </p:nvSpPr>
        <p:spPr>
          <a:xfrm>
            <a:off x="899592" y="6165304"/>
            <a:ext cx="7345363" cy="250825"/>
          </a:xfrm>
        </p:spPr>
        <p:txBody>
          <a:bodyPr anchor="b"/>
          <a:lstStyle>
            <a:lvl1pPr marL="0" indent="0">
              <a:spcBef>
                <a:spcPts val="0"/>
              </a:spcBef>
              <a:buNone/>
              <a:defRPr sz="1000"/>
            </a:lvl1pPr>
          </a:lstStyle>
          <a:p>
            <a:pPr lvl="0"/>
            <a:r>
              <a:rPr lang="en-US" dirty="0" smtClean="0"/>
              <a:t>Click to edit Master text styles</a:t>
            </a:r>
          </a:p>
        </p:txBody>
      </p:sp>
      <p:sp>
        <p:nvSpPr>
          <p:cNvPr id="7" name="Rectangle 4"/>
          <p:cNvSpPr>
            <a:spLocks noGrp="1" noChangeArrowheads="1"/>
          </p:cNvSpPr>
          <p:nvPr>
            <p:ph type="title"/>
          </p:nvPr>
        </p:nvSpPr>
        <p:spPr bwMode="auto">
          <a:xfrm>
            <a:off x="899592" y="584684"/>
            <a:ext cx="7358063" cy="822960"/>
          </a:xfrm>
          <a:prstGeom prst="rect">
            <a:avLst/>
          </a:prstGeom>
          <a:noFill/>
          <a:ln w="12700">
            <a:noFill/>
            <a:miter lim="800000"/>
            <a:headEnd/>
            <a:tailEnd/>
          </a:ln>
          <a:effectLst/>
        </p:spPr>
        <p:txBody>
          <a:bodyPr/>
          <a:lstStyle/>
          <a:p>
            <a:pPr lvl="0"/>
            <a:r>
              <a:rPr lang="en-US" smtClean="0">
                <a:sym typeface="Georgia" charset="0"/>
              </a:rPr>
              <a:t>Click to edit Master title style</a:t>
            </a:r>
            <a:endParaRPr lang="en-US" dirty="0" smtClean="0">
              <a:sym typeface="Georgia" charset="0"/>
            </a:endParaRPr>
          </a:p>
        </p:txBody>
      </p:sp>
      <p:sp>
        <p:nvSpPr>
          <p:cNvPr id="6" name="Text Box 5"/>
          <p:cNvSpPr txBox="1">
            <a:spLocks noGrp="1" noChangeArrowheads="1"/>
          </p:cNvSpPr>
          <p:nvPr>
            <p:ph type="sldNum" sz="quarter" idx="13"/>
          </p:nvPr>
        </p:nvSpPr>
        <p:spPr>
          <a:ln/>
        </p:spPr>
        <p:txBody>
          <a:bodyPr/>
          <a:lstStyle>
            <a:lvl1pPr>
              <a:defRPr/>
            </a:lvl1pPr>
          </a:lstStyle>
          <a:p>
            <a:pPr>
              <a:defRPr/>
            </a:pPr>
            <a:fld id="{8DA28567-6D0F-4C97-B9A3-74ACF57E491D}" type="slidenum">
              <a:rPr lang="en-US">
                <a:solidFill>
                  <a:srgbClr val="FFFFF3"/>
                </a:solidFill>
              </a:rPr>
              <a:pPr>
                <a:defRPr/>
              </a:pPr>
              <a:t>‹#›</a:t>
            </a:fld>
            <a:endParaRPr lang="en-US" dirty="0">
              <a:solidFill>
                <a:srgbClr val="FFFFF3"/>
              </a:solidFill>
            </a:endParaRP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1125" y="1447800"/>
            <a:ext cx="4059238" cy="500380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322763" y="1447800"/>
            <a:ext cx="4059237" cy="500380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7"/>
          <p:cNvSpPr>
            <a:spLocks noGrp="1"/>
          </p:cNvSpPr>
          <p:nvPr>
            <p:ph type="sldNum" sz="quarter" idx="10"/>
          </p:nvPr>
        </p:nvSpPr>
        <p:spPr/>
        <p:txBody>
          <a:bodyPr/>
          <a:lstStyle>
            <a:lvl1pPr>
              <a:defRPr/>
            </a:lvl1pPr>
          </a:lstStyle>
          <a:p>
            <a:pPr>
              <a:defRPr/>
            </a:pPr>
            <a:fld id="{A1BC82AE-749C-4D44-9B0C-C4B9AF29BC9D}" type="slidenum">
              <a:rPr lang="en-US">
                <a:solidFill>
                  <a:srgbClr val="FFFFF3"/>
                </a:solidFill>
              </a:rPr>
              <a:pPr>
                <a:defRPr/>
              </a:pPr>
              <a:t>‹#›</a:t>
            </a:fld>
            <a:endParaRPr lang="en-US">
              <a:solidFill>
                <a:srgbClr val="FFFFF3"/>
              </a:solidFill>
            </a:endParaRP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1125" y="1447800"/>
            <a:ext cx="4059238" cy="500380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322763" y="1447800"/>
            <a:ext cx="4059237" cy="500380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7"/>
          <p:cNvSpPr>
            <a:spLocks noGrp="1"/>
          </p:cNvSpPr>
          <p:nvPr>
            <p:ph type="sldNum" sz="quarter" idx="10"/>
          </p:nvPr>
        </p:nvSpPr>
        <p:spPr/>
        <p:txBody>
          <a:bodyPr/>
          <a:lstStyle>
            <a:lvl1pPr>
              <a:defRPr/>
            </a:lvl1pPr>
          </a:lstStyle>
          <a:p>
            <a:pPr>
              <a:defRPr/>
            </a:pPr>
            <a:fld id="{A1BC82AE-749C-4D44-9B0C-C4B9AF29BC9D}" type="slidenum">
              <a:rPr lang="en-US">
                <a:solidFill>
                  <a:srgbClr val="FFFFF3"/>
                </a:solidFill>
              </a:rPr>
              <a:pPr>
                <a:defRPr/>
              </a:pPr>
              <a:t>‹#›</a:t>
            </a:fld>
            <a:endParaRPr lang="en-US">
              <a:solidFill>
                <a:srgbClr val="FFFFF3"/>
              </a:solidFill>
            </a:endParaRPr>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2pPr>
              <a:buSzPct val="54000"/>
              <a:buFont typeface="Arial"/>
              <a:buChar char="•"/>
              <a:defRPr/>
            </a:lvl2pPr>
            <a:lvl3pPr>
              <a:buSzPct val="54000"/>
              <a:buFont typeface="Arial"/>
              <a:buChar char="•"/>
              <a:defRPr/>
            </a:lvl3pPr>
            <a:lvl4pPr>
              <a:buSzPct val="54000"/>
              <a:buFont typeface="Arial"/>
              <a:buChar char="•"/>
              <a:defRPr/>
            </a:lvl4pPr>
            <a:lvl5pPr>
              <a:buSzPct val="54000"/>
              <a:buFont typeface="Arial"/>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7"/>
          <p:cNvSpPr>
            <a:spLocks noGrp="1"/>
          </p:cNvSpPr>
          <p:nvPr>
            <p:ph type="sldNum" sz="quarter" idx="10"/>
          </p:nvPr>
        </p:nvSpPr>
        <p:spPr/>
        <p:txBody>
          <a:bodyPr/>
          <a:lstStyle>
            <a:lvl1pPr>
              <a:defRPr/>
            </a:lvl1pPr>
          </a:lstStyle>
          <a:p>
            <a:pPr>
              <a:defRPr/>
            </a:pPr>
            <a:fld id="{DF3C39DA-46C9-F441-AFE1-9A155D02CAD1}" type="slidenum">
              <a:rPr lang="en-US">
                <a:solidFill>
                  <a:srgbClr val="FFFFF3"/>
                </a:solidFill>
              </a:rPr>
              <a:pPr>
                <a:defRPr/>
              </a:pPr>
              <a:t>‹#›</a:t>
            </a:fld>
            <a:endParaRPr lang="en-US">
              <a:solidFill>
                <a:srgbClr val="FFFFF3"/>
              </a:solidFill>
            </a:endParaRP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3" y="1952836"/>
            <a:ext cx="7344816" cy="4104456"/>
          </a:xfrm>
        </p:spPr>
        <p:txBody>
          <a:bodyPr/>
          <a:lstStyle>
            <a:lvl1pPr marL="174625" indent="-174625">
              <a:defRPr sz="2000">
                <a:solidFill>
                  <a:schemeClr val="tx1"/>
                </a:solidFill>
                <a:latin typeface="+mn-lt"/>
              </a:defRPr>
            </a:lvl1pPr>
            <a:lvl2pPr marL="341313" indent="-174625">
              <a:defRPr sz="2000">
                <a:solidFill>
                  <a:schemeClr val="tx1"/>
                </a:solidFill>
                <a:latin typeface="+mn-lt"/>
              </a:defRPr>
            </a:lvl2pPr>
            <a:lvl3pPr marL="515938" indent="-174625">
              <a:defRPr sz="2000">
                <a:solidFill>
                  <a:schemeClr val="tx1"/>
                </a:solidFill>
                <a:latin typeface="+mn-lt"/>
              </a:defRPr>
            </a:lvl3pPr>
            <a:lvl4pPr marL="688975" indent="-174625">
              <a:defRPr sz="2000">
                <a:solidFill>
                  <a:schemeClr val="tx1"/>
                </a:solidFill>
                <a:latin typeface="+mn-lt"/>
              </a:defRPr>
            </a:lvl4pPr>
            <a:lvl5pPr marL="855663" indent="-174625">
              <a:defRPr sz="2000">
                <a:solidFill>
                  <a:schemeClr val="tx1"/>
                </a:solidFill>
                <a:latin typeface="+mn-lt"/>
              </a:defRPr>
            </a:lvl5pPr>
          </a:lstStyle>
          <a:p>
            <a:pPr lvl="0"/>
            <a:r>
              <a:rPr lang="en-US" smtClean="0">
                <a:sym typeface="Georgia" charset="0"/>
              </a:rPr>
              <a:t>Click to edit Master text styles</a:t>
            </a:r>
          </a:p>
          <a:p>
            <a:pPr lvl="1"/>
            <a:r>
              <a:rPr lang="en-US" smtClean="0">
                <a:sym typeface="Georgia" charset="0"/>
              </a:rPr>
              <a:t>Second level</a:t>
            </a:r>
          </a:p>
          <a:p>
            <a:pPr lvl="2"/>
            <a:r>
              <a:rPr lang="en-US" smtClean="0">
                <a:sym typeface="Georgia" charset="0"/>
              </a:rPr>
              <a:t>Third level</a:t>
            </a:r>
          </a:p>
          <a:p>
            <a:pPr lvl="3"/>
            <a:r>
              <a:rPr lang="en-US" smtClean="0">
                <a:sym typeface="Georgia" charset="0"/>
              </a:rPr>
              <a:t>Fourth level</a:t>
            </a:r>
          </a:p>
          <a:p>
            <a:pPr lvl="4"/>
            <a:r>
              <a:rPr lang="en-US" smtClean="0">
                <a:sym typeface="Georgia" charset="0"/>
              </a:rPr>
              <a:t>Fifth level</a:t>
            </a:r>
            <a:endParaRPr lang="en-US" dirty="0" smtClean="0">
              <a:sym typeface="Gill Sans" charset="0"/>
            </a:endParaRPr>
          </a:p>
        </p:txBody>
      </p:sp>
      <p:sp>
        <p:nvSpPr>
          <p:cNvPr id="8" name="Text Placeholder 7"/>
          <p:cNvSpPr>
            <a:spLocks noGrp="1"/>
          </p:cNvSpPr>
          <p:nvPr>
            <p:ph type="body" sz="quarter" idx="11"/>
          </p:nvPr>
        </p:nvSpPr>
        <p:spPr>
          <a:xfrm>
            <a:off x="899592" y="1412776"/>
            <a:ext cx="7344816" cy="396044"/>
          </a:xfrm>
        </p:spPr>
        <p:txBody>
          <a:bodyPr/>
          <a:lstStyle>
            <a:lvl1pPr>
              <a:buNone/>
              <a:defRPr sz="1800">
                <a:solidFill>
                  <a:schemeClr val="accent6"/>
                </a:solidFill>
                <a:latin typeface="+mj-lt"/>
              </a:defRPr>
            </a:lvl1pPr>
          </a:lstStyle>
          <a:p>
            <a:pPr lvl="0"/>
            <a:r>
              <a:rPr lang="en-US" dirty="0" smtClean="0"/>
              <a:t>Click to edit Master text styles</a:t>
            </a:r>
          </a:p>
        </p:txBody>
      </p:sp>
      <p:sp>
        <p:nvSpPr>
          <p:cNvPr id="11" name="Text Placeholder 10"/>
          <p:cNvSpPr>
            <a:spLocks noGrp="1"/>
          </p:cNvSpPr>
          <p:nvPr>
            <p:ph type="body" sz="quarter" idx="12"/>
          </p:nvPr>
        </p:nvSpPr>
        <p:spPr>
          <a:xfrm>
            <a:off x="899592" y="6165304"/>
            <a:ext cx="7345363" cy="250825"/>
          </a:xfrm>
        </p:spPr>
        <p:txBody>
          <a:bodyPr anchor="b"/>
          <a:lstStyle>
            <a:lvl1pPr marL="0" indent="0">
              <a:spcBef>
                <a:spcPts val="0"/>
              </a:spcBef>
              <a:buNone/>
              <a:defRPr sz="1000"/>
            </a:lvl1pPr>
          </a:lstStyle>
          <a:p>
            <a:pPr lvl="0"/>
            <a:r>
              <a:rPr lang="en-US" dirty="0" smtClean="0"/>
              <a:t>Click to edit Master text styles</a:t>
            </a:r>
          </a:p>
        </p:txBody>
      </p:sp>
      <p:sp>
        <p:nvSpPr>
          <p:cNvPr id="7" name="Rectangle 4"/>
          <p:cNvSpPr>
            <a:spLocks noGrp="1" noChangeArrowheads="1"/>
          </p:cNvSpPr>
          <p:nvPr>
            <p:ph type="title"/>
          </p:nvPr>
        </p:nvSpPr>
        <p:spPr bwMode="auto">
          <a:xfrm>
            <a:off x="899592" y="584684"/>
            <a:ext cx="7358063" cy="822960"/>
          </a:xfrm>
          <a:prstGeom prst="rect">
            <a:avLst/>
          </a:prstGeom>
          <a:noFill/>
          <a:ln w="12700">
            <a:noFill/>
            <a:miter lim="800000"/>
            <a:headEnd/>
            <a:tailEnd/>
          </a:ln>
          <a:effectLst/>
        </p:spPr>
        <p:txBody>
          <a:bodyPr/>
          <a:lstStyle/>
          <a:p>
            <a:pPr lvl="0"/>
            <a:r>
              <a:rPr lang="en-US" smtClean="0">
                <a:sym typeface="Georgia" charset="0"/>
              </a:rPr>
              <a:t>Click to edit Master title style</a:t>
            </a:r>
            <a:endParaRPr lang="en-US" dirty="0" smtClean="0">
              <a:sym typeface="Georgia" charset="0"/>
            </a:endParaRPr>
          </a:p>
        </p:txBody>
      </p:sp>
      <p:sp>
        <p:nvSpPr>
          <p:cNvPr id="6" name="Text Box 5"/>
          <p:cNvSpPr txBox="1">
            <a:spLocks noGrp="1" noChangeArrowheads="1"/>
          </p:cNvSpPr>
          <p:nvPr>
            <p:ph type="sldNum" sz="quarter" idx="13"/>
          </p:nvPr>
        </p:nvSpPr>
        <p:spPr>
          <a:ln/>
        </p:spPr>
        <p:txBody>
          <a:bodyPr/>
          <a:lstStyle>
            <a:lvl1pPr>
              <a:defRPr/>
            </a:lvl1pPr>
          </a:lstStyle>
          <a:p>
            <a:pPr>
              <a:defRPr/>
            </a:pPr>
            <a:fld id="{8DA28567-6D0F-4C97-B9A3-74ACF57E491D}" type="slidenum">
              <a:rPr lang="en-US">
                <a:solidFill>
                  <a:srgbClr val="FFFFF3"/>
                </a:solidFill>
              </a:rPr>
              <a:pPr>
                <a:defRPr/>
              </a:pPr>
              <a:t>‹#›</a:t>
            </a:fld>
            <a:endParaRPr lang="en-US" dirty="0">
              <a:solidFill>
                <a:srgbClr val="FFFFF3"/>
              </a:solidFill>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8.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5.jpe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11.xml"/><Relationship Id="rId1" Type="http://schemas.openxmlformats.org/officeDocument/2006/relationships/slideLayout" Target="../slideLayouts/slideLayout1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1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5.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6.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7.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8.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9.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30.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31.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2.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3.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4.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35.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36.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1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ea typeface="+mn-ea"/>
                <a:cs typeface="+mn-cs"/>
              </a:defRPr>
            </a:lvl1pPr>
          </a:lstStyle>
          <a:p>
            <a:pPr fontAlgn="base">
              <a:spcBef>
                <a:spcPct val="0"/>
              </a:spcBef>
              <a:spcAft>
                <a:spcPct val="0"/>
              </a:spcAft>
              <a:defRPr/>
            </a:pPr>
            <a:endParaRPr lang="en-US"/>
          </a:p>
        </p:txBody>
      </p:sp>
      <p:sp>
        <p:nvSpPr>
          <p:cNvPr id="1331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ea typeface="+mn-ea"/>
                <a:cs typeface="+mn-cs"/>
              </a:defRPr>
            </a:lvl1pPr>
          </a:lstStyle>
          <a:p>
            <a:pPr fontAlgn="base">
              <a:spcBef>
                <a:spcPct val="0"/>
              </a:spcBef>
              <a:spcAft>
                <a:spcPct val="0"/>
              </a:spcAft>
              <a:defRPr/>
            </a:pPr>
            <a:endParaRPr lang="en-US"/>
          </a:p>
        </p:txBody>
      </p:sp>
      <p:sp>
        <p:nvSpPr>
          <p:cNvPr id="1331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itchFamily="18" charset="0"/>
                <a:ea typeface="+mn-ea"/>
                <a:cs typeface="+mn-cs"/>
              </a:defRPr>
            </a:lvl1pPr>
          </a:lstStyle>
          <a:p>
            <a:pPr fontAlgn="base">
              <a:spcBef>
                <a:spcPct val="0"/>
              </a:spcBef>
              <a:spcAft>
                <a:spcPct val="0"/>
              </a:spcAft>
              <a:defRPr/>
            </a:pPr>
            <a:fld id="{82289228-4CF7-4E34-A62A-3827EE2B451A}" type="slidenum">
              <a:rPr lang="en-US"/>
              <a:pPr fontAlgn="base">
                <a:spcBef>
                  <a:spcPct val="0"/>
                </a:spcBef>
                <a:spcAft>
                  <a:spcPct val="0"/>
                </a:spcAft>
                <a:defRPr/>
              </a:pPr>
              <a:t>‹#›</a:t>
            </a:fld>
            <a:endParaRPr lang="en-US"/>
          </a:p>
        </p:txBody>
      </p:sp>
      <p:sp>
        <p:nvSpPr>
          <p:cNvPr id="1031" name="Line 7"/>
          <p:cNvSpPr>
            <a:spLocks noChangeShapeType="1"/>
          </p:cNvSpPr>
          <p:nvPr/>
        </p:nvSpPr>
        <p:spPr bwMode="auto">
          <a:xfrm>
            <a:off x="685800" y="1752600"/>
            <a:ext cx="7772400" cy="0"/>
          </a:xfrm>
          <a:prstGeom prst="line">
            <a:avLst/>
          </a:prstGeom>
          <a:noFill/>
          <a:ln w="57150">
            <a:solidFill>
              <a:schemeClr val="accent2"/>
            </a:solidFill>
            <a:round/>
            <a:headEnd/>
            <a:tailEnd/>
          </a:ln>
        </p:spPr>
        <p:txBody>
          <a:bodyPr wrap="none" anchor="ctr"/>
          <a:lstStyle/>
          <a:p>
            <a:pPr eaLnBrk="0" fontAlgn="base" hangingPunct="0">
              <a:spcBef>
                <a:spcPct val="0"/>
              </a:spcBef>
              <a:spcAft>
                <a:spcPct val="0"/>
              </a:spcAft>
              <a:defRPr/>
            </a:pPr>
            <a:endParaRPr lang="en-US" sz="2400">
              <a:solidFill>
                <a:srgbClr val="000000"/>
              </a:solidFill>
              <a:latin typeface="Arial" pitchFamily="34" charset="0"/>
              <a:ea typeface="MS PGothic" pitchFamily="34" charset="-128"/>
            </a:endParaRPr>
          </a:p>
        </p:txBody>
      </p:sp>
      <p:pic>
        <p:nvPicPr>
          <p:cNvPr id="1032" name="Picture 8" descr="Ma Coalition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10225" y="6000750"/>
            <a:ext cx="29527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9" r:id="rId1"/>
    <p:sldLayoutId id="2147483691" r:id="rId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rgbClr val="FF0000"/>
        </a:buClr>
        <a:buSzPct val="50000"/>
        <a:buFont typeface="Monotype Sorts"/>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FF0000"/>
        </a:buClr>
        <a:buSzPct val="50000"/>
        <a:buFont typeface="Monotype Sorts"/>
        <a:buChar char="¡"/>
        <a:defRPr sz="2800">
          <a:solidFill>
            <a:schemeClr val="tx1"/>
          </a:solidFill>
          <a:latin typeface="+mn-lt"/>
        </a:defRPr>
      </a:lvl2pPr>
      <a:lvl3pPr marL="1143000" indent="-228600" algn="l" rtl="0" eaLnBrk="0" fontAlgn="base" hangingPunct="0">
        <a:spcBef>
          <a:spcPct val="20000"/>
        </a:spcBef>
        <a:spcAft>
          <a:spcPct val="0"/>
        </a:spcAft>
        <a:buClr>
          <a:srgbClr val="FF0000"/>
        </a:buClr>
        <a:buSzPct val="50000"/>
        <a:buFont typeface="Monotype Sorts"/>
        <a:buChar char="¡"/>
        <a:defRPr sz="2400">
          <a:solidFill>
            <a:schemeClr val="tx1"/>
          </a:solidFill>
          <a:latin typeface="+mn-lt"/>
        </a:defRPr>
      </a:lvl3pPr>
      <a:lvl4pPr marL="1600200" indent="-228600" algn="l" rtl="0" eaLnBrk="0" fontAlgn="base" hangingPunct="0">
        <a:spcBef>
          <a:spcPct val="20000"/>
        </a:spcBef>
        <a:spcAft>
          <a:spcPct val="0"/>
        </a:spcAft>
        <a:buClr>
          <a:srgbClr val="FF0000"/>
        </a:buClr>
        <a:buSzPct val="50000"/>
        <a:buFont typeface="Monotype Sorts"/>
        <a:buChar char="¡"/>
        <a:defRPr sz="2000">
          <a:solidFill>
            <a:schemeClr val="tx1"/>
          </a:solidFill>
          <a:latin typeface="+mn-lt"/>
        </a:defRPr>
      </a:lvl4pPr>
      <a:lvl5pPr marL="2057400" indent="-228600" algn="l" rtl="0" eaLnBrk="0" fontAlgn="base" hangingPunct="0">
        <a:spcBef>
          <a:spcPct val="20000"/>
        </a:spcBef>
        <a:spcAft>
          <a:spcPct val="0"/>
        </a:spcAft>
        <a:buClr>
          <a:srgbClr val="FF0000"/>
        </a:buClr>
        <a:buSzPct val="50000"/>
        <a:buFont typeface="Monotype Sorts"/>
        <a:buChar char="¡"/>
        <a:defRPr sz="2000">
          <a:solidFill>
            <a:schemeClr val="tx1"/>
          </a:solidFill>
          <a:latin typeface="+mn-lt"/>
        </a:defRPr>
      </a:lvl5pPr>
      <a:lvl6pPr marL="2514600" indent="-228600" algn="l" rtl="0" eaLnBrk="0" fontAlgn="base" hangingPunct="0">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0" fontAlgn="base" hangingPunct="0">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0" fontAlgn="base" hangingPunct="0">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0" fontAlgn="base" hangingPunct="0">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609600" y="990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Line 5"/>
          <p:cNvSpPr>
            <a:spLocks noChangeShapeType="1"/>
          </p:cNvSpPr>
          <p:nvPr/>
        </p:nvSpPr>
        <p:spPr bwMode="auto">
          <a:xfrm>
            <a:off x="0" y="762000"/>
            <a:ext cx="9144000" cy="0"/>
          </a:xfrm>
          <a:prstGeom prst="line">
            <a:avLst/>
          </a:prstGeom>
          <a:noFill/>
          <a:ln w="19050">
            <a:solidFill>
              <a:srgbClr val="33CCCC"/>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029" name="Line 6"/>
          <p:cNvSpPr>
            <a:spLocks noChangeShapeType="1"/>
          </p:cNvSpPr>
          <p:nvPr/>
        </p:nvSpPr>
        <p:spPr bwMode="auto">
          <a:xfrm>
            <a:off x="0" y="715963"/>
            <a:ext cx="9144000" cy="0"/>
          </a:xfrm>
          <a:prstGeom prst="line">
            <a:avLst/>
          </a:prstGeom>
          <a:noFill/>
          <a:ln w="19050">
            <a:solidFill>
              <a:srgbClr val="008AB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5369" name="Rectangle 9"/>
          <p:cNvSpPr>
            <a:spLocks noGrp="1" noChangeArrowheads="1"/>
          </p:cNvSpPr>
          <p:nvPr>
            <p:ph type="sldNum" sz="quarter" idx="4"/>
          </p:nvPr>
        </p:nvSpPr>
        <p:spPr bwMode="auto">
          <a:xfrm>
            <a:off x="4419600" y="67024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eaLnBrk="0" hangingPunct="0">
              <a:defRPr sz="900" b="0">
                <a:solidFill>
                  <a:schemeClr val="tx1"/>
                </a:solidFill>
                <a:latin typeface="Arial" charset="0"/>
              </a:defRPr>
            </a:lvl1pPr>
          </a:lstStyle>
          <a:p>
            <a:pPr algn="ctr" fontAlgn="base">
              <a:spcBef>
                <a:spcPct val="0"/>
              </a:spcBef>
              <a:spcAft>
                <a:spcPct val="0"/>
              </a:spcAft>
              <a:defRPr/>
            </a:pPr>
            <a:r>
              <a:rPr lang="en-US">
                <a:solidFill>
                  <a:srgbClr val="000000"/>
                </a:solidFill>
              </a:rPr>
              <a:t>- </a:t>
            </a:r>
            <a:fld id="{5EF60F1A-9F66-4CA1-8930-99301FB2B612}" type="slidenum">
              <a:rPr lang="en-US">
                <a:solidFill>
                  <a:srgbClr val="000000"/>
                </a:solidFill>
              </a:rPr>
              <a:pPr algn="ctr" fontAlgn="base">
                <a:spcBef>
                  <a:spcPct val="0"/>
                </a:spcBef>
                <a:spcAft>
                  <a:spcPct val="0"/>
                </a:spcAft>
                <a:defRPr/>
              </a:pPr>
              <a:t>‹#›</a:t>
            </a:fld>
            <a:r>
              <a:rPr lang="en-US">
                <a:solidFill>
                  <a:srgbClr val="000000"/>
                </a:solidFill>
              </a:rPr>
              <a:t> -</a:t>
            </a:r>
          </a:p>
        </p:txBody>
      </p:sp>
      <p:pic>
        <p:nvPicPr>
          <p:cNvPr id="1031" name="Picture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400" y="228600"/>
            <a:ext cx="12954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rtl="0" eaLnBrk="0" fontAlgn="base" hangingPunct="0">
        <a:spcBef>
          <a:spcPct val="0"/>
        </a:spcBef>
        <a:spcAft>
          <a:spcPct val="0"/>
        </a:spcAft>
        <a:defRPr sz="2400" b="1">
          <a:solidFill>
            <a:srgbClr val="7C02A2"/>
          </a:solidFill>
          <a:latin typeface="+mj-lt"/>
          <a:ea typeface="+mj-ea"/>
          <a:cs typeface="+mj-cs"/>
        </a:defRPr>
      </a:lvl1pPr>
      <a:lvl2pPr algn="l" rtl="0" eaLnBrk="0" fontAlgn="base" hangingPunct="0">
        <a:spcBef>
          <a:spcPct val="0"/>
        </a:spcBef>
        <a:spcAft>
          <a:spcPct val="0"/>
        </a:spcAft>
        <a:defRPr sz="2400" b="1">
          <a:solidFill>
            <a:srgbClr val="7C02A2"/>
          </a:solidFill>
          <a:latin typeface="Arial" charset="0"/>
        </a:defRPr>
      </a:lvl2pPr>
      <a:lvl3pPr algn="l" rtl="0" eaLnBrk="0" fontAlgn="base" hangingPunct="0">
        <a:spcBef>
          <a:spcPct val="0"/>
        </a:spcBef>
        <a:spcAft>
          <a:spcPct val="0"/>
        </a:spcAft>
        <a:defRPr sz="2400" b="1">
          <a:solidFill>
            <a:srgbClr val="7C02A2"/>
          </a:solidFill>
          <a:latin typeface="Arial" charset="0"/>
        </a:defRPr>
      </a:lvl3pPr>
      <a:lvl4pPr algn="l" rtl="0" eaLnBrk="0" fontAlgn="base" hangingPunct="0">
        <a:spcBef>
          <a:spcPct val="0"/>
        </a:spcBef>
        <a:spcAft>
          <a:spcPct val="0"/>
        </a:spcAft>
        <a:defRPr sz="2400" b="1">
          <a:solidFill>
            <a:srgbClr val="7C02A2"/>
          </a:solidFill>
          <a:latin typeface="Arial" charset="0"/>
        </a:defRPr>
      </a:lvl4pPr>
      <a:lvl5pPr algn="l" rtl="0" eaLnBrk="0" fontAlgn="base" hangingPunct="0">
        <a:spcBef>
          <a:spcPct val="0"/>
        </a:spcBef>
        <a:spcAft>
          <a:spcPct val="0"/>
        </a:spcAft>
        <a:defRPr sz="2400" b="1">
          <a:solidFill>
            <a:srgbClr val="7C02A2"/>
          </a:solidFill>
          <a:latin typeface="Arial" charset="0"/>
        </a:defRPr>
      </a:lvl5pPr>
      <a:lvl6pPr marL="457200" algn="l" rtl="0" fontAlgn="base">
        <a:spcBef>
          <a:spcPct val="0"/>
        </a:spcBef>
        <a:spcAft>
          <a:spcPct val="0"/>
        </a:spcAft>
        <a:defRPr sz="2400" b="1">
          <a:solidFill>
            <a:srgbClr val="7C02A2"/>
          </a:solidFill>
          <a:latin typeface="Arial" charset="0"/>
        </a:defRPr>
      </a:lvl6pPr>
      <a:lvl7pPr marL="914400" algn="l" rtl="0" fontAlgn="base">
        <a:spcBef>
          <a:spcPct val="0"/>
        </a:spcBef>
        <a:spcAft>
          <a:spcPct val="0"/>
        </a:spcAft>
        <a:defRPr sz="2400" b="1">
          <a:solidFill>
            <a:srgbClr val="7C02A2"/>
          </a:solidFill>
          <a:latin typeface="Arial" charset="0"/>
        </a:defRPr>
      </a:lvl7pPr>
      <a:lvl8pPr marL="1371600" algn="l" rtl="0" fontAlgn="base">
        <a:spcBef>
          <a:spcPct val="0"/>
        </a:spcBef>
        <a:spcAft>
          <a:spcPct val="0"/>
        </a:spcAft>
        <a:defRPr sz="2400" b="1">
          <a:solidFill>
            <a:srgbClr val="7C02A2"/>
          </a:solidFill>
          <a:latin typeface="Arial" charset="0"/>
        </a:defRPr>
      </a:lvl8pPr>
      <a:lvl9pPr marL="1828800" algn="l" rtl="0" fontAlgn="base">
        <a:spcBef>
          <a:spcPct val="0"/>
        </a:spcBef>
        <a:spcAft>
          <a:spcPct val="0"/>
        </a:spcAft>
        <a:defRPr sz="2400" b="1">
          <a:solidFill>
            <a:srgbClr val="7C02A2"/>
          </a:solidFill>
          <a:latin typeface="Arial"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7C02A2"/>
          </a:solidFill>
          <a:latin typeface="+mn-lt"/>
          <a:ea typeface="+mn-ea"/>
          <a:cs typeface="+mn-cs"/>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chemeClr val="hlink"/>
          </a:solidFill>
          <a:latin typeface="+mn-lt"/>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7C02A2"/>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chemeClr val="hlink"/>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7C02A2"/>
          </a:solidFill>
          <a:latin typeface="+mn-lt"/>
        </a:defRPr>
      </a:lvl5pPr>
      <a:lvl6pPr marL="25146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609600" y="990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Line 5"/>
          <p:cNvSpPr>
            <a:spLocks noChangeShapeType="1"/>
          </p:cNvSpPr>
          <p:nvPr/>
        </p:nvSpPr>
        <p:spPr bwMode="auto">
          <a:xfrm>
            <a:off x="0" y="762000"/>
            <a:ext cx="9144000" cy="0"/>
          </a:xfrm>
          <a:prstGeom prst="line">
            <a:avLst/>
          </a:prstGeom>
          <a:noFill/>
          <a:ln w="19050">
            <a:solidFill>
              <a:srgbClr val="33CCCC"/>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029" name="Line 6"/>
          <p:cNvSpPr>
            <a:spLocks noChangeShapeType="1"/>
          </p:cNvSpPr>
          <p:nvPr/>
        </p:nvSpPr>
        <p:spPr bwMode="auto">
          <a:xfrm>
            <a:off x="0" y="715963"/>
            <a:ext cx="9144000" cy="0"/>
          </a:xfrm>
          <a:prstGeom prst="line">
            <a:avLst/>
          </a:prstGeom>
          <a:noFill/>
          <a:ln w="19050">
            <a:solidFill>
              <a:srgbClr val="008AB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5369" name="Rectangle 9"/>
          <p:cNvSpPr>
            <a:spLocks noGrp="1" noChangeArrowheads="1"/>
          </p:cNvSpPr>
          <p:nvPr>
            <p:ph type="sldNum" sz="quarter" idx="4"/>
          </p:nvPr>
        </p:nvSpPr>
        <p:spPr bwMode="auto">
          <a:xfrm>
            <a:off x="4419600" y="67024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eaLnBrk="0" hangingPunct="0">
              <a:defRPr sz="900" b="0">
                <a:solidFill>
                  <a:schemeClr val="tx1"/>
                </a:solidFill>
                <a:latin typeface="Arial" charset="0"/>
              </a:defRPr>
            </a:lvl1pPr>
          </a:lstStyle>
          <a:p>
            <a:pPr algn="ctr" fontAlgn="base">
              <a:spcBef>
                <a:spcPct val="0"/>
              </a:spcBef>
              <a:spcAft>
                <a:spcPct val="0"/>
              </a:spcAft>
              <a:defRPr/>
            </a:pPr>
            <a:r>
              <a:rPr lang="en-US">
                <a:solidFill>
                  <a:srgbClr val="000000"/>
                </a:solidFill>
              </a:rPr>
              <a:t>- </a:t>
            </a:r>
            <a:fld id="{5EF60F1A-9F66-4CA1-8930-99301FB2B612}" type="slidenum">
              <a:rPr lang="en-US">
                <a:solidFill>
                  <a:srgbClr val="000000"/>
                </a:solidFill>
              </a:rPr>
              <a:pPr algn="ctr" fontAlgn="base">
                <a:spcBef>
                  <a:spcPct val="0"/>
                </a:spcBef>
                <a:spcAft>
                  <a:spcPct val="0"/>
                </a:spcAft>
                <a:defRPr/>
              </a:pPr>
              <a:t>‹#›</a:t>
            </a:fld>
            <a:r>
              <a:rPr lang="en-US">
                <a:solidFill>
                  <a:srgbClr val="000000"/>
                </a:solidFill>
              </a:rPr>
              <a:t> -</a:t>
            </a:r>
          </a:p>
        </p:txBody>
      </p:sp>
      <p:pic>
        <p:nvPicPr>
          <p:cNvPr id="1031" name="Picture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400" y="228600"/>
            <a:ext cx="12954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5" r:id="rId1"/>
  </p:sldLayoutIdLst>
  <p:hf hdr="0" ftr="0" dt="0"/>
  <p:txStyles>
    <p:titleStyle>
      <a:lvl1pPr algn="l" rtl="0" eaLnBrk="0" fontAlgn="base" hangingPunct="0">
        <a:spcBef>
          <a:spcPct val="0"/>
        </a:spcBef>
        <a:spcAft>
          <a:spcPct val="0"/>
        </a:spcAft>
        <a:defRPr sz="2400" b="1">
          <a:solidFill>
            <a:srgbClr val="7C02A2"/>
          </a:solidFill>
          <a:latin typeface="+mj-lt"/>
          <a:ea typeface="+mj-ea"/>
          <a:cs typeface="+mj-cs"/>
        </a:defRPr>
      </a:lvl1pPr>
      <a:lvl2pPr algn="l" rtl="0" eaLnBrk="0" fontAlgn="base" hangingPunct="0">
        <a:spcBef>
          <a:spcPct val="0"/>
        </a:spcBef>
        <a:spcAft>
          <a:spcPct val="0"/>
        </a:spcAft>
        <a:defRPr sz="2400" b="1">
          <a:solidFill>
            <a:srgbClr val="7C02A2"/>
          </a:solidFill>
          <a:latin typeface="Arial" charset="0"/>
        </a:defRPr>
      </a:lvl2pPr>
      <a:lvl3pPr algn="l" rtl="0" eaLnBrk="0" fontAlgn="base" hangingPunct="0">
        <a:spcBef>
          <a:spcPct val="0"/>
        </a:spcBef>
        <a:spcAft>
          <a:spcPct val="0"/>
        </a:spcAft>
        <a:defRPr sz="2400" b="1">
          <a:solidFill>
            <a:srgbClr val="7C02A2"/>
          </a:solidFill>
          <a:latin typeface="Arial" charset="0"/>
        </a:defRPr>
      </a:lvl3pPr>
      <a:lvl4pPr algn="l" rtl="0" eaLnBrk="0" fontAlgn="base" hangingPunct="0">
        <a:spcBef>
          <a:spcPct val="0"/>
        </a:spcBef>
        <a:spcAft>
          <a:spcPct val="0"/>
        </a:spcAft>
        <a:defRPr sz="2400" b="1">
          <a:solidFill>
            <a:srgbClr val="7C02A2"/>
          </a:solidFill>
          <a:latin typeface="Arial" charset="0"/>
        </a:defRPr>
      </a:lvl4pPr>
      <a:lvl5pPr algn="l" rtl="0" eaLnBrk="0" fontAlgn="base" hangingPunct="0">
        <a:spcBef>
          <a:spcPct val="0"/>
        </a:spcBef>
        <a:spcAft>
          <a:spcPct val="0"/>
        </a:spcAft>
        <a:defRPr sz="2400" b="1">
          <a:solidFill>
            <a:srgbClr val="7C02A2"/>
          </a:solidFill>
          <a:latin typeface="Arial" charset="0"/>
        </a:defRPr>
      </a:lvl5pPr>
      <a:lvl6pPr marL="457200" algn="l" rtl="0" fontAlgn="base">
        <a:spcBef>
          <a:spcPct val="0"/>
        </a:spcBef>
        <a:spcAft>
          <a:spcPct val="0"/>
        </a:spcAft>
        <a:defRPr sz="2400" b="1">
          <a:solidFill>
            <a:srgbClr val="7C02A2"/>
          </a:solidFill>
          <a:latin typeface="Arial" charset="0"/>
        </a:defRPr>
      </a:lvl6pPr>
      <a:lvl7pPr marL="914400" algn="l" rtl="0" fontAlgn="base">
        <a:spcBef>
          <a:spcPct val="0"/>
        </a:spcBef>
        <a:spcAft>
          <a:spcPct val="0"/>
        </a:spcAft>
        <a:defRPr sz="2400" b="1">
          <a:solidFill>
            <a:srgbClr val="7C02A2"/>
          </a:solidFill>
          <a:latin typeface="Arial" charset="0"/>
        </a:defRPr>
      </a:lvl7pPr>
      <a:lvl8pPr marL="1371600" algn="l" rtl="0" fontAlgn="base">
        <a:spcBef>
          <a:spcPct val="0"/>
        </a:spcBef>
        <a:spcAft>
          <a:spcPct val="0"/>
        </a:spcAft>
        <a:defRPr sz="2400" b="1">
          <a:solidFill>
            <a:srgbClr val="7C02A2"/>
          </a:solidFill>
          <a:latin typeface="Arial" charset="0"/>
        </a:defRPr>
      </a:lvl8pPr>
      <a:lvl9pPr marL="1828800" algn="l" rtl="0" fontAlgn="base">
        <a:spcBef>
          <a:spcPct val="0"/>
        </a:spcBef>
        <a:spcAft>
          <a:spcPct val="0"/>
        </a:spcAft>
        <a:defRPr sz="2400" b="1">
          <a:solidFill>
            <a:srgbClr val="7C02A2"/>
          </a:solidFill>
          <a:latin typeface="Arial"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7C02A2"/>
          </a:solidFill>
          <a:latin typeface="+mn-lt"/>
          <a:ea typeface="+mn-ea"/>
          <a:cs typeface="+mn-cs"/>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chemeClr val="hlink"/>
          </a:solidFill>
          <a:latin typeface="+mn-lt"/>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7C02A2"/>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chemeClr val="hlink"/>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7C02A2"/>
          </a:solidFill>
          <a:latin typeface="+mn-lt"/>
        </a:defRPr>
      </a:lvl5pPr>
      <a:lvl6pPr marL="25146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609600" y="990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Line 5"/>
          <p:cNvSpPr>
            <a:spLocks noChangeShapeType="1"/>
          </p:cNvSpPr>
          <p:nvPr/>
        </p:nvSpPr>
        <p:spPr bwMode="auto">
          <a:xfrm>
            <a:off x="0" y="762000"/>
            <a:ext cx="9144000" cy="0"/>
          </a:xfrm>
          <a:prstGeom prst="line">
            <a:avLst/>
          </a:prstGeom>
          <a:noFill/>
          <a:ln w="19050">
            <a:solidFill>
              <a:srgbClr val="33CCCC"/>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029" name="Line 6"/>
          <p:cNvSpPr>
            <a:spLocks noChangeShapeType="1"/>
          </p:cNvSpPr>
          <p:nvPr/>
        </p:nvSpPr>
        <p:spPr bwMode="auto">
          <a:xfrm>
            <a:off x="0" y="715963"/>
            <a:ext cx="9144000" cy="0"/>
          </a:xfrm>
          <a:prstGeom prst="line">
            <a:avLst/>
          </a:prstGeom>
          <a:noFill/>
          <a:ln w="19050">
            <a:solidFill>
              <a:srgbClr val="008AB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5369" name="Rectangle 9"/>
          <p:cNvSpPr>
            <a:spLocks noGrp="1" noChangeArrowheads="1"/>
          </p:cNvSpPr>
          <p:nvPr>
            <p:ph type="sldNum" sz="quarter" idx="4"/>
          </p:nvPr>
        </p:nvSpPr>
        <p:spPr bwMode="auto">
          <a:xfrm>
            <a:off x="4419600" y="67024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eaLnBrk="0" hangingPunct="0">
              <a:defRPr sz="900" b="0">
                <a:solidFill>
                  <a:schemeClr val="tx1"/>
                </a:solidFill>
                <a:latin typeface="Arial" charset="0"/>
              </a:defRPr>
            </a:lvl1pPr>
          </a:lstStyle>
          <a:p>
            <a:pPr algn="ctr" fontAlgn="base">
              <a:spcBef>
                <a:spcPct val="0"/>
              </a:spcBef>
              <a:spcAft>
                <a:spcPct val="0"/>
              </a:spcAft>
              <a:defRPr/>
            </a:pPr>
            <a:r>
              <a:rPr lang="en-US">
                <a:solidFill>
                  <a:srgbClr val="000000"/>
                </a:solidFill>
              </a:rPr>
              <a:t>- </a:t>
            </a:r>
            <a:fld id="{5EF60F1A-9F66-4CA1-8930-99301FB2B612}" type="slidenum">
              <a:rPr lang="en-US">
                <a:solidFill>
                  <a:srgbClr val="000000"/>
                </a:solidFill>
              </a:rPr>
              <a:pPr algn="ctr" fontAlgn="base">
                <a:spcBef>
                  <a:spcPct val="0"/>
                </a:spcBef>
                <a:spcAft>
                  <a:spcPct val="0"/>
                </a:spcAft>
                <a:defRPr/>
              </a:pPr>
              <a:t>‹#›</a:t>
            </a:fld>
            <a:r>
              <a:rPr lang="en-US">
                <a:solidFill>
                  <a:srgbClr val="000000"/>
                </a:solidFill>
              </a:rPr>
              <a:t> -</a:t>
            </a:r>
          </a:p>
        </p:txBody>
      </p:sp>
      <p:pic>
        <p:nvPicPr>
          <p:cNvPr id="1031" name="Picture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400" y="228600"/>
            <a:ext cx="12954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7" r:id="rId1"/>
  </p:sldLayoutIdLst>
  <p:hf hdr="0" ftr="0" dt="0"/>
  <p:txStyles>
    <p:titleStyle>
      <a:lvl1pPr algn="l" rtl="0" eaLnBrk="0" fontAlgn="base" hangingPunct="0">
        <a:spcBef>
          <a:spcPct val="0"/>
        </a:spcBef>
        <a:spcAft>
          <a:spcPct val="0"/>
        </a:spcAft>
        <a:defRPr sz="2400" b="1">
          <a:solidFill>
            <a:srgbClr val="7C02A2"/>
          </a:solidFill>
          <a:latin typeface="+mj-lt"/>
          <a:ea typeface="+mj-ea"/>
          <a:cs typeface="+mj-cs"/>
        </a:defRPr>
      </a:lvl1pPr>
      <a:lvl2pPr algn="l" rtl="0" eaLnBrk="0" fontAlgn="base" hangingPunct="0">
        <a:spcBef>
          <a:spcPct val="0"/>
        </a:spcBef>
        <a:spcAft>
          <a:spcPct val="0"/>
        </a:spcAft>
        <a:defRPr sz="2400" b="1">
          <a:solidFill>
            <a:srgbClr val="7C02A2"/>
          </a:solidFill>
          <a:latin typeface="Arial" charset="0"/>
        </a:defRPr>
      </a:lvl2pPr>
      <a:lvl3pPr algn="l" rtl="0" eaLnBrk="0" fontAlgn="base" hangingPunct="0">
        <a:spcBef>
          <a:spcPct val="0"/>
        </a:spcBef>
        <a:spcAft>
          <a:spcPct val="0"/>
        </a:spcAft>
        <a:defRPr sz="2400" b="1">
          <a:solidFill>
            <a:srgbClr val="7C02A2"/>
          </a:solidFill>
          <a:latin typeface="Arial" charset="0"/>
        </a:defRPr>
      </a:lvl3pPr>
      <a:lvl4pPr algn="l" rtl="0" eaLnBrk="0" fontAlgn="base" hangingPunct="0">
        <a:spcBef>
          <a:spcPct val="0"/>
        </a:spcBef>
        <a:spcAft>
          <a:spcPct val="0"/>
        </a:spcAft>
        <a:defRPr sz="2400" b="1">
          <a:solidFill>
            <a:srgbClr val="7C02A2"/>
          </a:solidFill>
          <a:latin typeface="Arial" charset="0"/>
        </a:defRPr>
      </a:lvl4pPr>
      <a:lvl5pPr algn="l" rtl="0" eaLnBrk="0" fontAlgn="base" hangingPunct="0">
        <a:spcBef>
          <a:spcPct val="0"/>
        </a:spcBef>
        <a:spcAft>
          <a:spcPct val="0"/>
        </a:spcAft>
        <a:defRPr sz="2400" b="1">
          <a:solidFill>
            <a:srgbClr val="7C02A2"/>
          </a:solidFill>
          <a:latin typeface="Arial" charset="0"/>
        </a:defRPr>
      </a:lvl5pPr>
      <a:lvl6pPr marL="457200" algn="l" rtl="0" fontAlgn="base">
        <a:spcBef>
          <a:spcPct val="0"/>
        </a:spcBef>
        <a:spcAft>
          <a:spcPct val="0"/>
        </a:spcAft>
        <a:defRPr sz="2400" b="1">
          <a:solidFill>
            <a:srgbClr val="7C02A2"/>
          </a:solidFill>
          <a:latin typeface="Arial" charset="0"/>
        </a:defRPr>
      </a:lvl6pPr>
      <a:lvl7pPr marL="914400" algn="l" rtl="0" fontAlgn="base">
        <a:spcBef>
          <a:spcPct val="0"/>
        </a:spcBef>
        <a:spcAft>
          <a:spcPct val="0"/>
        </a:spcAft>
        <a:defRPr sz="2400" b="1">
          <a:solidFill>
            <a:srgbClr val="7C02A2"/>
          </a:solidFill>
          <a:latin typeface="Arial" charset="0"/>
        </a:defRPr>
      </a:lvl7pPr>
      <a:lvl8pPr marL="1371600" algn="l" rtl="0" fontAlgn="base">
        <a:spcBef>
          <a:spcPct val="0"/>
        </a:spcBef>
        <a:spcAft>
          <a:spcPct val="0"/>
        </a:spcAft>
        <a:defRPr sz="2400" b="1">
          <a:solidFill>
            <a:srgbClr val="7C02A2"/>
          </a:solidFill>
          <a:latin typeface="Arial" charset="0"/>
        </a:defRPr>
      </a:lvl8pPr>
      <a:lvl9pPr marL="1828800" algn="l" rtl="0" fontAlgn="base">
        <a:spcBef>
          <a:spcPct val="0"/>
        </a:spcBef>
        <a:spcAft>
          <a:spcPct val="0"/>
        </a:spcAft>
        <a:defRPr sz="2400" b="1">
          <a:solidFill>
            <a:srgbClr val="7C02A2"/>
          </a:solidFill>
          <a:latin typeface="Arial"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7C02A2"/>
          </a:solidFill>
          <a:latin typeface="+mn-lt"/>
          <a:ea typeface="+mn-ea"/>
          <a:cs typeface="+mn-cs"/>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chemeClr val="hlink"/>
          </a:solidFill>
          <a:latin typeface="+mn-lt"/>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7C02A2"/>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chemeClr val="hlink"/>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7C02A2"/>
          </a:solidFill>
          <a:latin typeface="+mn-lt"/>
        </a:defRPr>
      </a:lvl5pPr>
      <a:lvl6pPr marL="25146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609600" y="990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Line 5"/>
          <p:cNvSpPr>
            <a:spLocks noChangeShapeType="1"/>
          </p:cNvSpPr>
          <p:nvPr/>
        </p:nvSpPr>
        <p:spPr bwMode="auto">
          <a:xfrm>
            <a:off x="0" y="762000"/>
            <a:ext cx="9144000" cy="0"/>
          </a:xfrm>
          <a:prstGeom prst="line">
            <a:avLst/>
          </a:prstGeom>
          <a:noFill/>
          <a:ln w="19050">
            <a:solidFill>
              <a:srgbClr val="33CCCC"/>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029" name="Line 6"/>
          <p:cNvSpPr>
            <a:spLocks noChangeShapeType="1"/>
          </p:cNvSpPr>
          <p:nvPr/>
        </p:nvSpPr>
        <p:spPr bwMode="auto">
          <a:xfrm>
            <a:off x="0" y="715963"/>
            <a:ext cx="9144000" cy="0"/>
          </a:xfrm>
          <a:prstGeom prst="line">
            <a:avLst/>
          </a:prstGeom>
          <a:noFill/>
          <a:ln w="19050">
            <a:solidFill>
              <a:srgbClr val="008AB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5369" name="Rectangle 9"/>
          <p:cNvSpPr>
            <a:spLocks noGrp="1" noChangeArrowheads="1"/>
          </p:cNvSpPr>
          <p:nvPr>
            <p:ph type="sldNum" sz="quarter" idx="4"/>
          </p:nvPr>
        </p:nvSpPr>
        <p:spPr bwMode="auto">
          <a:xfrm>
            <a:off x="4419600" y="67024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eaLnBrk="0" hangingPunct="0">
              <a:defRPr sz="900" b="0">
                <a:solidFill>
                  <a:schemeClr val="tx1"/>
                </a:solidFill>
                <a:latin typeface="Arial" charset="0"/>
              </a:defRPr>
            </a:lvl1pPr>
          </a:lstStyle>
          <a:p>
            <a:pPr algn="ctr" fontAlgn="base">
              <a:spcBef>
                <a:spcPct val="0"/>
              </a:spcBef>
              <a:spcAft>
                <a:spcPct val="0"/>
              </a:spcAft>
              <a:defRPr/>
            </a:pPr>
            <a:r>
              <a:rPr lang="en-US">
                <a:solidFill>
                  <a:srgbClr val="000000"/>
                </a:solidFill>
              </a:rPr>
              <a:t>- </a:t>
            </a:r>
            <a:fld id="{5EF60F1A-9F66-4CA1-8930-99301FB2B612}" type="slidenum">
              <a:rPr lang="en-US">
                <a:solidFill>
                  <a:srgbClr val="000000"/>
                </a:solidFill>
              </a:rPr>
              <a:pPr algn="ctr" fontAlgn="base">
                <a:spcBef>
                  <a:spcPct val="0"/>
                </a:spcBef>
                <a:spcAft>
                  <a:spcPct val="0"/>
                </a:spcAft>
                <a:defRPr/>
              </a:pPr>
              <a:t>‹#›</a:t>
            </a:fld>
            <a:r>
              <a:rPr lang="en-US">
                <a:solidFill>
                  <a:srgbClr val="000000"/>
                </a:solidFill>
              </a:rPr>
              <a:t> -</a:t>
            </a:r>
          </a:p>
        </p:txBody>
      </p:sp>
      <p:pic>
        <p:nvPicPr>
          <p:cNvPr id="1031" name="Picture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400" y="228600"/>
            <a:ext cx="12954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9" r:id="rId1"/>
  </p:sldLayoutIdLst>
  <p:hf hdr="0" ftr="0" dt="0"/>
  <p:txStyles>
    <p:titleStyle>
      <a:lvl1pPr algn="l" rtl="0" eaLnBrk="0" fontAlgn="base" hangingPunct="0">
        <a:spcBef>
          <a:spcPct val="0"/>
        </a:spcBef>
        <a:spcAft>
          <a:spcPct val="0"/>
        </a:spcAft>
        <a:defRPr sz="2400" b="1">
          <a:solidFill>
            <a:srgbClr val="7C02A2"/>
          </a:solidFill>
          <a:latin typeface="+mj-lt"/>
          <a:ea typeface="+mj-ea"/>
          <a:cs typeface="+mj-cs"/>
        </a:defRPr>
      </a:lvl1pPr>
      <a:lvl2pPr algn="l" rtl="0" eaLnBrk="0" fontAlgn="base" hangingPunct="0">
        <a:spcBef>
          <a:spcPct val="0"/>
        </a:spcBef>
        <a:spcAft>
          <a:spcPct val="0"/>
        </a:spcAft>
        <a:defRPr sz="2400" b="1">
          <a:solidFill>
            <a:srgbClr val="7C02A2"/>
          </a:solidFill>
          <a:latin typeface="Arial" charset="0"/>
        </a:defRPr>
      </a:lvl2pPr>
      <a:lvl3pPr algn="l" rtl="0" eaLnBrk="0" fontAlgn="base" hangingPunct="0">
        <a:spcBef>
          <a:spcPct val="0"/>
        </a:spcBef>
        <a:spcAft>
          <a:spcPct val="0"/>
        </a:spcAft>
        <a:defRPr sz="2400" b="1">
          <a:solidFill>
            <a:srgbClr val="7C02A2"/>
          </a:solidFill>
          <a:latin typeface="Arial" charset="0"/>
        </a:defRPr>
      </a:lvl3pPr>
      <a:lvl4pPr algn="l" rtl="0" eaLnBrk="0" fontAlgn="base" hangingPunct="0">
        <a:spcBef>
          <a:spcPct val="0"/>
        </a:spcBef>
        <a:spcAft>
          <a:spcPct val="0"/>
        </a:spcAft>
        <a:defRPr sz="2400" b="1">
          <a:solidFill>
            <a:srgbClr val="7C02A2"/>
          </a:solidFill>
          <a:latin typeface="Arial" charset="0"/>
        </a:defRPr>
      </a:lvl4pPr>
      <a:lvl5pPr algn="l" rtl="0" eaLnBrk="0" fontAlgn="base" hangingPunct="0">
        <a:spcBef>
          <a:spcPct val="0"/>
        </a:spcBef>
        <a:spcAft>
          <a:spcPct val="0"/>
        </a:spcAft>
        <a:defRPr sz="2400" b="1">
          <a:solidFill>
            <a:srgbClr val="7C02A2"/>
          </a:solidFill>
          <a:latin typeface="Arial" charset="0"/>
        </a:defRPr>
      </a:lvl5pPr>
      <a:lvl6pPr marL="457200" algn="l" rtl="0" fontAlgn="base">
        <a:spcBef>
          <a:spcPct val="0"/>
        </a:spcBef>
        <a:spcAft>
          <a:spcPct val="0"/>
        </a:spcAft>
        <a:defRPr sz="2400" b="1">
          <a:solidFill>
            <a:srgbClr val="7C02A2"/>
          </a:solidFill>
          <a:latin typeface="Arial" charset="0"/>
        </a:defRPr>
      </a:lvl6pPr>
      <a:lvl7pPr marL="914400" algn="l" rtl="0" fontAlgn="base">
        <a:spcBef>
          <a:spcPct val="0"/>
        </a:spcBef>
        <a:spcAft>
          <a:spcPct val="0"/>
        </a:spcAft>
        <a:defRPr sz="2400" b="1">
          <a:solidFill>
            <a:srgbClr val="7C02A2"/>
          </a:solidFill>
          <a:latin typeface="Arial" charset="0"/>
        </a:defRPr>
      </a:lvl7pPr>
      <a:lvl8pPr marL="1371600" algn="l" rtl="0" fontAlgn="base">
        <a:spcBef>
          <a:spcPct val="0"/>
        </a:spcBef>
        <a:spcAft>
          <a:spcPct val="0"/>
        </a:spcAft>
        <a:defRPr sz="2400" b="1">
          <a:solidFill>
            <a:srgbClr val="7C02A2"/>
          </a:solidFill>
          <a:latin typeface="Arial" charset="0"/>
        </a:defRPr>
      </a:lvl8pPr>
      <a:lvl9pPr marL="1828800" algn="l" rtl="0" fontAlgn="base">
        <a:spcBef>
          <a:spcPct val="0"/>
        </a:spcBef>
        <a:spcAft>
          <a:spcPct val="0"/>
        </a:spcAft>
        <a:defRPr sz="2400" b="1">
          <a:solidFill>
            <a:srgbClr val="7C02A2"/>
          </a:solidFill>
          <a:latin typeface="Arial"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7C02A2"/>
          </a:solidFill>
          <a:latin typeface="+mn-lt"/>
          <a:ea typeface="+mn-ea"/>
          <a:cs typeface="+mn-cs"/>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chemeClr val="hlink"/>
          </a:solidFill>
          <a:latin typeface="+mn-lt"/>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7C02A2"/>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chemeClr val="hlink"/>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7C02A2"/>
          </a:solidFill>
          <a:latin typeface="+mn-lt"/>
        </a:defRPr>
      </a:lvl5pPr>
      <a:lvl6pPr marL="25146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609600" y="990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Line 5"/>
          <p:cNvSpPr>
            <a:spLocks noChangeShapeType="1"/>
          </p:cNvSpPr>
          <p:nvPr/>
        </p:nvSpPr>
        <p:spPr bwMode="auto">
          <a:xfrm>
            <a:off x="0" y="762000"/>
            <a:ext cx="9144000" cy="0"/>
          </a:xfrm>
          <a:prstGeom prst="line">
            <a:avLst/>
          </a:prstGeom>
          <a:noFill/>
          <a:ln w="19050">
            <a:solidFill>
              <a:srgbClr val="33CCCC"/>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029" name="Line 6"/>
          <p:cNvSpPr>
            <a:spLocks noChangeShapeType="1"/>
          </p:cNvSpPr>
          <p:nvPr/>
        </p:nvSpPr>
        <p:spPr bwMode="auto">
          <a:xfrm>
            <a:off x="0" y="715963"/>
            <a:ext cx="9144000" cy="0"/>
          </a:xfrm>
          <a:prstGeom prst="line">
            <a:avLst/>
          </a:prstGeom>
          <a:noFill/>
          <a:ln w="19050">
            <a:solidFill>
              <a:srgbClr val="008AB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5369" name="Rectangle 9"/>
          <p:cNvSpPr>
            <a:spLocks noGrp="1" noChangeArrowheads="1"/>
          </p:cNvSpPr>
          <p:nvPr>
            <p:ph type="sldNum" sz="quarter" idx="4"/>
          </p:nvPr>
        </p:nvSpPr>
        <p:spPr bwMode="auto">
          <a:xfrm>
            <a:off x="4419600" y="67024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eaLnBrk="0" hangingPunct="0">
              <a:defRPr sz="900" b="0">
                <a:solidFill>
                  <a:schemeClr val="tx1"/>
                </a:solidFill>
                <a:latin typeface="Arial" charset="0"/>
              </a:defRPr>
            </a:lvl1pPr>
          </a:lstStyle>
          <a:p>
            <a:pPr algn="ctr" fontAlgn="base">
              <a:spcBef>
                <a:spcPct val="0"/>
              </a:spcBef>
              <a:spcAft>
                <a:spcPct val="0"/>
              </a:spcAft>
              <a:defRPr/>
            </a:pPr>
            <a:r>
              <a:rPr lang="en-US">
                <a:solidFill>
                  <a:srgbClr val="000000"/>
                </a:solidFill>
              </a:rPr>
              <a:t>- </a:t>
            </a:r>
            <a:fld id="{5EF60F1A-9F66-4CA1-8930-99301FB2B612}" type="slidenum">
              <a:rPr lang="en-US">
                <a:solidFill>
                  <a:srgbClr val="000000"/>
                </a:solidFill>
              </a:rPr>
              <a:pPr algn="ctr" fontAlgn="base">
                <a:spcBef>
                  <a:spcPct val="0"/>
                </a:spcBef>
                <a:spcAft>
                  <a:spcPct val="0"/>
                </a:spcAft>
                <a:defRPr/>
              </a:pPr>
              <a:t>‹#›</a:t>
            </a:fld>
            <a:r>
              <a:rPr lang="en-US">
                <a:solidFill>
                  <a:srgbClr val="000000"/>
                </a:solidFill>
              </a:rPr>
              <a:t> -</a:t>
            </a:r>
          </a:p>
        </p:txBody>
      </p:sp>
      <p:pic>
        <p:nvPicPr>
          <p:cNvPr id="1031" name="Picture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400" y="228600"/>
            <a:ext cx="12954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1" r:id="rId1"/>
  </p:sldLayoutIdLst>
  <p:hf hdr="0" ftr="0" dt="0"/>
  <p:txStyles>
    <p:titleStyle>
      <a:lvl1pPr algn="l" rtl="0" eaLnBrk="0" fontAlgn="base" hangingPunct="0">
        <a:spcBef>
          <a:spcPct val="0"/>
        </a:spcBef>
        <a:spcAft>
          <a:spcPct val="0"/>
        </a:spcAft>
        <a:defRPr sz="2400" b="1">
          <a:solidFill>
            <a:srgbClr val="7C02A2"/>
          </a:solidFill>
          <a:latin typeface="+mj-lt"/>
          <a:ea typeface="+mj-ea"/>
          <a:cs typeface="+mj-cs"/>
        </a:defRPr>
      </a:lvl1pPr>
      <a:lvl2pPr algn="l" rtl="0" eaLnBrk="0" fontAlgn="base" hangingPunct="0">
        <a:spcBef>
          <a:spcPct val="0"/>
        </a:spcBef>
        <a:spcAft>
          <a:spcPct val="0"/>
        </a:spcAft>
        <a:defRPr sz="2400" b="1">
          <a:solidFill>
            <a:srgbClr val="7C02A2"/>
          </a:solidFill>
          <a:latin typeface="Arial" charset="0"/>
        </a:defRPr>
      </a:lvl2pPr>
      <a:lvl3pPr algn="l" rtl="0" eaLnBrk="0" fontAlgn="base" hangingPunct="0">
        <a:spcBef>
          <a:spcPct val="0"/>
        </a:spcBef>
        <a:spcAft>
          <a:spcPct val="0"/>
        </a:spcAft>
        <a:defRPr sz="2400" b="1">
          <a:solidFill>
            <a:srgbClr val="7C02A2"/>
          </a:solidFill>
          <a:latin typeface="Arial" charset="0"/>
        </a:defRPr>
      </a:lvl3pPr>
      <a:lvl4pPr algn="l" rtl="0" eaLnBrk="0" fontAlgn="base" hangingPunct="0">
        <a:spcBef>
          <a:spcPct val="0"/>
        </a:spcBef>
        <a:spcAft>
          <a:spcPct val="0"/>
        </a:spcAft>
        <a:defRPr sz="2400" b="1">
          <a:solidFill>
            <a:srgbClr val="7C02A2"/>
          </a:solidFill>
          <a:latin typeface="Arial" charset="0"/>
        </a:defRPr>
      </a:lvl4pPr>
      <a:lvl5pPr algn="l" rtl="0" eaLnBrk="0" fontAlgn="base" hangingPunct="0">
        <a:spcBef>
          <a:spcPct val="0"/>
        </a:spcBef>
        <a:spcAft>
          <a:spcPct val="0"/>
        </a:spcAft>
        <a:defRPr sz="2400" b="1">
          <a:solidFill>
            <a:srgbClr val="7C02A2"/>
          </a:solidFill>
          <a:latin typeface="Arial" charset="0"/>
        </a:defRPr>
      </a:lvl5pPr>
      <a:lvl6pPr marL="457200" algn="l" rtl="0" fontAlgn="base">
        <a:spcBef>
          <a:spcPct val="0"/>
        </a:spcBef>
        <a:spcAft>
          <a:spcPct val="0"/>
        </a:spcAft>
        <a:defRPr sz="2400" b="1">
          <a:solidFill>
            <a:srgbClr val="7C02A2"/>
          </a:solidFill>
          <a:latin typeface="Arial" charset="0"/>
        </a:defRPr>
      </a:lvl6pPr>
      <a:lvl7pPr marL="914400" algn="l" rtl="0" fontAlgn="base">
        <a:spcBef>
          <a:spcPct val="0"/>
        </a:spcBef>
        <a:spcAft>
          <a:spcPct val="0"/>
        </a:spcAft>
        <a:defRPr sz="2400" b="1">
          <a:solidFill>
            <a:srgbClr val="7C02A2"/>
          </a:solidFill>
          <a:latin typeface="Arial" charset="0"/>
        </a:defRPr>
      </a:lvl7pPr>
      <a:lvl8pPr marL="1371600" algn="l" rtl="0" fontAlgn="base">
        <a:spcBef>
          <a:spcPct val="0"/>
        </a:spcBef>
        <a:spcAft>
          <a:spcPct val="0"/>
        </a:spcAft>
        <a:defRPr sz="2400" b="1">
          <a:solidFill>
            <a:srgbClr val="7C02A2"/>
          </a:solidFill>
          <a:latin typeface="Arial" charset="0"/>
        </a:defRPr>
      </a:lvl8pPr>
      <a:lvl9pPr marL="1828800" algn="l" rtl="0" fontAlgn="base">
        <a:spcBef>
          <a:spcPct val="0"/>
        </a:spcBef>
        <a:spcAft>
          <a:spcPct val="0"/>
        </a:spcAft>
        <a:defRPr sz="2400" b="1">
          <a:solidFill>
            <a:srgbClr val="7C02A2"/>
          </a:solidFill>
          <a:latin typeface="Arial"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7C02A2"/>
          </a:solidFill>
          <a:latin typeface="+mn-lt"/>
          <a:ea typeface="+mn-ea"/>
          <a:cs typeface="+mn-cs"/>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chemeClr val="hlink"/>
          </a:solidFill>
          <a:latin typeface="+mn-lt"/>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7C02A2"/>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chemeClr val="hlink"/>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7C02A2"/>
          </a:solidFill>
          <a:latin typeface="+mn-lt"/>
        </a:defRPr>
      </a:lvl5pPr>
      <a:lvl6pPr marL="25146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609600" y="990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Line 5"/>
          <p:cNvSpPr>
            <a:spLocks noChangeShapeType="1"/>
          </p:cNvSpPr>
          <p:nvPr/>
        </p:nvSpPr>
        <p:spPr bwMode="auto">
          <a:xfrm>
            <a:off x="0" y="762000"/>
            <a:ext cx="9144000" cy="0"/>
          </a:xfrm>
          <a:prstGeom prst="line">
            <a:avLst/>
          </a:prstGeom>
          <a:noFill/>
          <a:ln w="19050">
            <a:solidFill>
              <a:srgbClr val="33CCCC"/>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029" name="Line 6"/>
          <p:cNvSpPr>
            <a:spLocks noChangeShapeType="1"/>
          </p:cNvSpPr>
          <p:nvPr/>
        </p:nvSpPr>
        <p:spPr bwMode="auto">
          <a:xfrm>
            <a:off x="0" y="715963"/>
            <a:ext cx="9144000" cy="0"/>
          </a:xfrm>
          <a:prstGeom prst="line">
            <a:avLst/>
          </a:prstGeom>
          <a:noFill/>
          <a:ln w="19050">
            <a:solidFill>
              <a:srgbClr val="008AB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5369" name="Rectangle 9"/>
          <p:cNvSpPr>
            <a:spLocks noGrp="1" noChangeArrowheads="1"/>
          </p:cNvSpPr>
          <p:nvPr>
            <p:ph type="sldNum" sz="quarter" idx="4"/>
          </p:nvPr>
        </p:nvSpPr>
        <p:spPr bwMode="auto">
          <a:xfrm>
            <a:off x="4419600" y="67024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eaLnBrk="0" hangingPunct="0">
              <a:defRPr sz="900" b="0">
                <a:solidFill>
                  <a:schemeClr val="tx1"/>
                </a:solidFill>
                <a:latin typeface="Arial" charset="0"/>
              </a:defRPr>
            </a:lvl1pPr>
          </a:lstStyle>
          <a:p>
            <a:pPr algn="ctr" fontAlgn="base">
              <a:spcBef>
                <a:spcPct val="0"/>
              </a:spcBef>
              <a:spcAft>
                <a:spcPct val="0"/>
              </a:spcAft>
              <a:defRPr/>
            </a:pPr>
            <a:r>
              <a:rPr lang="en-US">
                <a:solidFill>
                  <a:srgbClr val="000000"/>
                </a:solidFill>
              </a:rPr>
              <a:t>- </a:t>
            </a:r>
            <a:fld id="{5EF60F1A-9F66-4CA1-8930-99301FB2B612}" type="slidenum">
              <a:rPr lang="en-US">
                <a:solidFill>
                  <a:srgbClr val="000000"/>
                </a:solidFill>
              </a:rPr>
              <a:pPr algn="ctr" fontAlgn="base">
                <a:spcBef>
                  <a:spcPct val="0"/>
                </a:spcBef>
                <a:spcAft>
                  <a:spcPct val="0"/>
                </a:spcAft>
                <a:defRPr/>
              </a:pPr>
              <a:t>‹#›</a:t>
            </a:fld>
            <a:r>
              <a:rPr lang="en-US">
                <a:solidFill>
                  <a:srgbClr val="000000"/>
                </a:solidFill>
              </a:rPr>
              <a:t> -</a:t>
            </a:r>
          </a:p>
        </p:txBody>
      </p:sp>
      <p:pic>
        <p:nvPicPr>
          <p:cNvPr id="1031" name="Picture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400" y="228600"/>
            <a:ext cx="12954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3" r:id="rId1"/>
  </p:sldLayoutIdLst>
  <p:hf hdr="0" ftr="0" dt="0"/>
  <p:txStyles>
    <p:titleStyle>
      <a:lvl1pPr algn="l" rtl="0" eaLnBrk="0" fontAlgn="base" hangingPunct="0">
        <a:spcBef>
          <a:spcPct val="0"/>
        </a:spcBef>
        <a:spcAft>
          <a:spcPct val="0"/>
        </a:spcAft>
        <a:defRPr sz="2400" b="1">
          <a:solidFill>
            <a:srgbClr val="7C02A2"/>
          </a:solidFill>
          <a:latin typeface="+mj-lt"/>
          <a:ea typeface="+mj-ea"/>
          <a:cs typeface="+mj-cs"/>
        </a:defRPr>
      </a:lvl1pPr>
      <a:lvl2pPr algn="l" rtl="0" eaLnBrk="0" fontAlgn="base" hangingPunct="0">
        <a:spcBef>
          <a:spcPct val="0"/>
        </a:spcBef>
        <a:spcAft>
          <a:spcPct val="0"/>
        </a:spcAft>
        <a:defRPr sz="2400" b="1">
          <a:solidFill>
            <a:srgbClr val="7C02A2"/>
          </a:solidFill>
          <a:latin typeface="Arial" charset="0"/>
        </a:defRPr>
      </a:lvl2pPr>
      <a:lvl3pPr algn="l" rtl="0" eaLnBrk="0" fontAlgn="base" hangingPunct="0">
        <a:spcBef>
          <a:spcPct val="0"/>
        </a:spcBef>
        <a:spcAft>
          <a:spcPct val="0"/>
        </a:spcAft>
        <a:defRPr sz="2400" b="1">
          <a:solidFill>
            <a:srgbClr val="7C02A2"/>
          </a:solidFill>
          <a:latin typeface="Arial" charset="0"/>
        </a:defRPr>
      </a:lvl3pPr>
      <a:lvl4pPr algn="l" rtl="0" eaLnBrk="0" fontAlgn="base" hangingPunct="0">
        <a:spcBef>
          <a:spcPct val="0"/>
        </a:spcBef>
        <a:spcAft>
          <a:spcPct val="0"/>
        </a:spcAft>
        <a:defRPr sz="2400" b="1">
          <a:solidFill>
            <a:srgbClr val="7C02A2"/>
          </a:solidFill>
          <a:latin typeface="Arial" charset="0"/>
        </a:defRPr>
      </a:lvl4pPr>
      <a:lvl5pPr algn="l" rtl="0" eaLnBrk="0" fontAlgn="base" hangingPunct="0">
        <a:spcBef>
          <a:spcPct val="0"/>
        </a:spcBef>
        <a:spcAft>
          <a:spcPct val="0"/>
        </a:spcAft>
        <a:defRPr sz="2400" b="1">
          <a:solidFill>
            <a:srgbClr val="7C02A2"/>
          </a:solidFill>
          <a:latin typeface="Arial" charset="0"/>
        </a:defRPr>
      </a:lvl5pPr>
      <a:lvl6pPr marL="457200" algn="l" rtl="0" fontAlgn="base">
        <a:spcBef>
          <a:spcPct val="0"/>
        </a:spcBef>
        <a:spcAft>
          <a:spcPct val="0"/>
        </a:spcAft>
        <a:defRPr sz="2400" b="1">
          <a:solidFill>
            <a:srgbClr val="7C02A2"/>
          </a:solidFill>
          <a:latin typeface="Arial" charset="0"/>
        </a:defRPr>
      </a:lvl6pPr>
      <a:lvl7pPr marL="914400" algn="l" rtl="0" fontAlgn="base">
        <a:spcBef>
          <a:spcPct val="0"/>
        </a:spcBef>
        <a:spcAft>
          <a:spcPct val="0"/>
        </a:spcAft>
        <a:defRPr sz="2400" b="1">
          <a:solidFill>
            <a:srgbClr val="7C02A2"/>
          </a:solidFill>
          <a:latin typeface="Arial" charset="0"/>
        </a:defRPr>
      </a:lvl7pPr>
      <a:lvl8pPr marL="1371600" algn="l" rtl="0" fontAlgn="base">
        <a:spcBef>
          <a:spcPct val="0"/>
        </a:spcBef>
        <a:spcAft>
          <a:spcPct val="0"/>
        </a:spcAft>
        <a:defRPr sz="2400" b="1">
          <a:solidFill>
            <a:srgbClr val="7C02A2"/>
          </a:solidFill>
          <a:latin typeface="Arial" charset="0"/>
        </a:defRPr>
      </a:lvl8pPr>
      <a:lvl9pPr marL="1828800" algn="l" rtl="0" fontAlgn="base">
        <a:spcBef>
          <a:spcPct val="0"/>
        </a:spcBef>
        <a:spcAft>
          <a:spcPct val="0"/>
        </a:spcAft>
        <a:defRPr sz="2400" b="1">
          <a:solidFill>
            <a:srgbClr val="7C02A2"/>
          </a:solidFill>
          <a:latin typeface="Arial"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7C02A2"/>
          </a:solidFill>
          <a:latin typeface="+mn-lt"/>
          <a:ea typeface="+mn-ea"/>
          <a:cs typeface="+mn-cs"/>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chemeClr val="hlink"/>
          </a:solidFill>
          <a:latin typeface="+mn-lt"/>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7C02A2"/>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chemeClr val="hlink"/>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7C02A2"/>
          </a:solidFill>
          <a:latin typeface="+mn-lt"/>
        </a:defRPr>
      </a:lvl5pPr>
      <a:lvl6pPr marL="25146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609600" y="990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Line 5"/>
          <p:cNvSpPr>
            <a:spLocks noChangeShapeType="1"/>
          </p:cNvSpPr>
          <p:nvPr/>
        </p:nvSpPr>
        <p:spPr bwMode="auto">
          <a:xfrm>
            <a:off x="0" y="762000"/>
            <a:ext cx="9144000" cy="0"/>
          </a:xfrm>
          <a:prstGeom prst="line">
            <a:avLst/>
          </a:prstGeom>
          <a:noFill/>
          <a:ln w="19050">
            <a:solidFill>
              <a:srgbClr val="33CCCC"/>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029" name="Line 6"/>
          <p:cNvSpPr>
            <a:spLocks noChangeShapeType="1"/>
          </p:cNvSpPr>
          <p:nvPr/>
        </p:nvSpPr>
        <p:spPr bwMode="auto">
          <a:xfrm>
            <a:off x="0" y="715963"/>
            <a:ext cx="9144000" cy="0"/>
          </a:xfrm>
          <a:prstGeom prst="line">
            <a:avLst/>
          </a:prstGeom>
          <a:noFill/>
          <a:ln w="19050">
            <a:solidFill>
              <a:srgbClr val="008AB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5369" name="Rectangle 9"/>
          <p:cNvSpPr>
            <a:spLocks noGrp="1" noChangeArrowheads="1"/>
          </p:cNvSpPr>
          <p:nvPr>
            <p:ph type="sldNum" sz="quarter" idx="4"/>
          </p:nvPr>
        </p:nvSpPr>
        <p:spPr bwMode="auto">
          <a:xfrm>
            <a:off x="4419600" y="67024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eaLnBrk="0" hangingPunct="0">
              <a:defRPr sz="900" b="0">
                <a:solidFill>
                  <a:schemeClr val="tx1"/>
                </a:solidFill>
                <a:latin typeface="Arial" charset="0"/>
              </a:defRPr>
            </a:lvl1pPr>
          </a:lstStyle>
          <a:p>
            <a:pPr algn="ctr" fontAlgn="base">
              <a:spcBef>
                <a:spcPct val="0"/>
              </a:spcBef>
              <a:spcAft>
                <a:spcPct val="0"/>
              </a:spcAft>
              <a:defRPr/>
            </a:pPr>
            <a:r>
              <a:rPr lang="en-US">
                <a:solidFill>
                  <a:srgbClr val="000000"/>
                </a:solidFill>
              </a:rPr>
              <a:t>- </a:t>
            </a:r>
            <a:fld id="{5EF60F1A-9F66-4CA1-8930-99301FB2B612}" type="slidenum">
              <a:rPr lang="en-US">
                <a:solidFill>
                  <a:srgbClr val="000000"/>
                </a:solidFill>
              </a:rPr>
              <a:pPr algn="ctr" fontAlgn="base">
                <a:spcBef>
                  <a:spcPct val="0"/>
                </a:spcBef>
                <a:spcAft>
                  <a:spcPct val="0"/>
                </a:spcAft>
                <a:defRPr/>
              </a:pPr>
              <a:t>‹#›</a:t>
            </a:fld>
            <a:r>
              <a:rPr lang="en-US">
                <a:solidFill>
                  <a:srgbClr val="000000"/>
                </a:solidFill>
              </a:rPr>
              <a:t> -</a:t>
            </a:r>
          </a:p>
        </p:txBody>
      </p:sp>
      <p:pic>
        <p:nvPicPr>
          <p:cNvPr id="1031" name="Picture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400" y="228600"/>
            <a:ext cx="12954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5" r:id="rId1"/>
  </p:sldLayoutIdLst>
  <p:hf hdr="0" ftr="0" dt="0"/>
  <p:txStyles>
    <p:titleStyle>
      <a:lvl1pPr algn="l" rtl="0" eaLnBrk="0" fontAlgn="base" hangingPunct="0">
        <a:spcBef>
          <a:spcPct val="0"/>
        </a:spcBef>
        <a:spcAft>
          <a:spcPct val="0"/>
        </a:spcAft>
        <a:defRPr sz="2400" b="1">
          <a:solidFill>
            <a:srgbClr val="7C02A2"/>
          </a:solidFill>
          <a:latin typeface="+mj-lt"/>
          <a:ea typeface="+mj-ea"/>
          <a:cs typeface="+mj-cs"/>
        </a:defRPr>
      </a:lvl1pPr>
      <a:lvl2pPr algn="l" rtl="0" eaLnBrk="0" fontAlgn="base" hangingPunct="0">
        <a:spcBef>
          <a:spcPct val="0"/>
        </a:spcBef>
        <a:spcAft>
          <a:spcPct val="0"/>
        </a:spcAft>
        <a:defRPr sz="2400" b="1">
          <a:solidFill>
            <a:srgbClr val="7C02A2"/>
          </a:solidFill>
          <a:latin typeface="Arial" charset="0"/>
        </a:defRPr>
      </a:lvl2pPr>
      <a:lvl3pPr algn="l" rtl="0" eaLnBrk="0" fontAlgn="base" hangingPunct="0">
        <a:spcBef>
          <a:spcPct val="0"/>
        </a:spcBef>
        <a:spcAft>
          <a:spcPct val="0"/>
        </a:spcAft>
        <a:defRPr sz="2400" b="1">
          <a:solidFill>
            <a:srgbClr val="7C02A2"/>
          </a:solidFill>
          <a:latin typeface="Arial" charset="0"/>
        </a:defRPr>
      </a:lvl3pPr>
      <a:lvl4pPr algn="l" rtl="0" eaLnBrk="0" fontAlgn="base" hangingPunct="0">
        <a:spcBef>
          <a:spcPct val="0"/>
        </a:spcBef>
        <a:spcAft>
          <a:spcPct val="0"/>
        </a:spcAft>
        <a:defRPr sz="2400" b="1">
          <a:solidFill>
            <a:srgbClr val="7C02A2"/>
          </a:solidFill>
          <a:latin typeface="Arial" charset="0"/>
        </a:defRPr>
      </a:lvl4pPr>
      <a:lvl5pPr algn="l" rtl="0" eaLnBrk="0" fontAlgn="base" hangingPunct="0">
        <a:spcBef>
          <a:spcPct val="0"/>
        </a:spcBef>
        <a:spcAft>
          <a:spcPct val="0"/>
        </a:spcAft>
        <a:defRPr sz="2400" b="1">
          <a:solidFill>
            <a:srgbClr val="7C02A2"/>
          </a:solidFill>
          <a:latin typeface="Arial" charset="0"/>
        </a:defRPr>
      </a:lvl5pPr>
      <a:lvl6pPr marL="457200" algn="l" rtl="0" fontAlgn="base">
        <a:spcBef>
          <a:spcPct val="0"/>
        </a:spcBef>
        <a:spcAft>
          <a:spcPct val="0"/>
        </a:spcAft>
        <a:defRPr sz="2400" b="1">
          <a:solidFill>
            <a:srgbClr val="7C02A2"/>
          </a:solidFill>
          <a:latin typeface="Arial" charset="0"/>
        </a:defRPr>
      </a:lvl6pPr>
      <a:lvl7pPr marL="914400" algn="l" rtl="0" fontAlgn="base">
        <a:spcBef>
          <a:spcPct val="0"/>
        </a:spcBef>
        <a:spcAft>
          <a:spcPct val="0"/>
        </a:spcAft>
        <a:defRPr sz="2400" b="1">
          <a:solidFill>
            <a:srgbClr val="7C02A2"/>
          </a:solidFill>
          <a:latin typeface="Arial" charset="0"/>
        </a:defRPr>
      </a:lvl7pPr>
      <a:lvl8pPr marL="1371600" algn="l" rtl="0" fontAlgn="base">
        <a:spcBef>
          <a:spcPct val="0"/>
        </a:spcBef>
        <a:spcAft>
          <a:spcPct val="0"/>
        </a:spcAft>
        <a:defRPr sz="2400" b="1">
          <a:solidFill>
            <a:srgbClr val="7C02A2"/>
          </a:solidFill>
          <a:latin typeface="Arial" charset="0"/>
        </a:defRPr>
      </a:lvl8pPr>
      <a:lvl9pPr marL="1828800" algn="l" rtl="0" fontAlgn="base">
        <a:spcBef>
          <a:spcPct val="0"/>
        </a:spcBef>
        <a:spcAft>
          <a:spcPct val="0"/>
        </a:spcAft>
        <a:defRPr sz="2400" b="1">
          <a:solidFill>
            <a:srgbClr val="7C02A2"/>
          </a:solidFill>
          <a:latin typeface="Arial"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7C02A2"/>
          </a:solidFill>
          <a:latin typeface="+mn-lt"/>
          <a:ea typeface="+mn-ea"/>
          <a:cs typeface="+mn-cs"/>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chemeClr val="hlink"/>
          </a:solidFill>
          <a:latin typeface="+mn-lt"/>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7C02A2"/>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chemeClr val="hlink"/>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7C02A2"/>
          </a:solidFill>
          <a:latin typeface="+mn-lt"/>
        </a:defRPr>
      </a:lvl5pPr>
      <a:lvl6pPr marL="25146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609600" y="990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Line 5"/>
          <p:cNvSpPr>
            <a:spLocks noChangeShapeType="1"/>
          </p:cNvSpPr>
          <p:nvPr/>
        </p:nvSpPr>
        <p:spPr bwMode="auto">
          <a:xfrm>
            <a:off x="0" y="762000"/>
            <a:ext cx="9144000" cy="0"/>
          </a:xfrm>
          <a:prstGeom prst="line">
            <a:avLst/>
          </a:prstGeom>
          <a:noFill/>
          <a:ln w="19050">
            <a:solidFill>
              <a:srgbClr val="33CCCC"/>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029" name="Line 6"/>
          <p:cNvSpPr>
            <a:spLocks noChangeShapeType="1"/>
          </p:cNvSpPr>
          <p:nvPr/>
        </p:nvSpPr>
        <p:spPr bwMode="auto">
          <a:xfrm>
            <a:off x="0" y="715963"/>
            <a:ext cx="9144000" cy="0"/>
          </a:xfrm>
          <a:prstGeom prst="line">
            <a:avLst/>
          </a:prstGeom>
          <a:noFill/>
          <a:ln w="19050">
            <a:solidFill>
              <a:srgbClr val="008AB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sz="1200" b="1" smtClean="0">
              <a:solidFill>
                <a:srgbClr val="FF0000"/>
              </a:solidFill>
            </a:endParaRPr>
          </a:p>
        </p:txBody>
      </p:sp>
      <p:sp>
        <p:nvSpPr>
          <p:cNvPr id="15369" name="Rectangle 9"/>
          <p:cNvSpPr>
            <a:spLocks noGrp="1" noChangeArrowheads="1"/>
          </p:cNvSpPr>
          <p:nvPr>
            <p:ph type="sldNum" sz="quarter" idx="4"/>
          </p:nvPr>
        </p:nvSpPr>
        <p:spPr bwMode="auto">
          <a:xfrm>
            <a:off x="4419600" y="6702425"/>
            <a:ext cx="304800" cy="155575"/>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eaLnBrk="0" hangingPunct="0">
              <a:defRPr sz="900" b="0">
                <a:solidFill>
                  <a:schemeClr val="tx1"/>
                </a:solidFill>
                <a:latin typeface="Arial" charset="0"/>
              </a:defRPr>
            </a:lvl1pPr>
          </a:lstStyle>
          <a:p>
            <a:pPr algn="ctr" fontAlgn="base">
              <a:spcBef>
                <a:spcPct val="0"/>
              </a:spcBef>
              <a:spcAft>
                <a:spcPct val="0"/>
              </a:spcAft>
              <a:defRPr/>
            </a:pPr>
            <a:r>
              <a:rPr lang="en-US">
                <a:solidFill>
                  <a:srgbClr val="000000"/>
                </a:solidFill>
              </a:rPr>
              <a:t>- </a:t>
            </a:r>
            <a:fld id="{5EF60F1A-9F66-4CA1-8930-99301FB2B612}" type="slidenum">
              <a:rPr lang="en-US">
                <a:solidFill>
                  <a:srgbClr val="000000"/>
                </a:solidFill>
              </a:rPr>
              <a:pPr algn="ctr" fontAlgn="base">
                <a:spcBef>
                  <a:spcPct val="0"/>
                </a:spcBef>
                <a:spcAft>
                  <a:spcPct val="0"/>
                </a:spcAft>
                <a:defRPr/>
              </a:pPr>
              <a:t>‹#›</a:t>
            </a:fld>
            <a:r>
              <a:rPr lang="en-US">
                <a:solidFill>
                  <a:srgbClr val="000000"/>
                </a:solidFill>
              </a:rPr>
              <a:t> -</a:t>
            </a:r>
          </a:p>
        </p:txBody>
      </p:sp>
      <p:pic>
        <p:nvPicPr>
          <p:cNvPr id="1031" name="Picture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400" y="228600"/>
            <a:ext cx="12954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7" r:id="rId1"/>
  </p:sldLayoutIdLst>
  <p:hf hdr="0" ftr="0" dt="0"/>
  <p:txStyles>
    <p:titleStyle>
      <a:lvl1pPr algn="l" rtl="0" eaLnBrk="0" fontAlgn="base" hangingPunct="0">
        <a:spcBef>
          <a:spcPct val="0"/>
        </a:spcBef>
        <a:spcAft>
          <a:spcPct val="0"/>
        </a:spcAft>
        <a:defRPr sz="2400" b="1">
          <a:solidFill>
            <a:srgbClr val="7C02A2"/>
          </a:solidFill>
          <a:latin typeface="+mj-lt"/>
          <a:ea typeface="+mj-ea"/>
          <a:cs typeface="+mj-cs"/>
        </a:defRPr>
      </a:lvl1pPr>
      <a:lvl2pPr algn="l" rtl="0" eaLnBrk="0" fontAlgn="base" hangingPunct="0">
        <a:spcBef>
          <a:spcPct val="0"/>
        </a:spcBef>
        <a:spcAft>
          <a:spcPct val="0"/>
        </a:spcAft>
        <a:defRPr sz="2400" b="1">
          <a:solidFill>
            <a:srgbClr val="7C02A2"/>
          </a:solidFill>
          <a:latin typeface="Arial" charset="0"/>
        </a:defRPr>
      </a:lvl2pPr>
      <a:lvl3pPr algn="l" rtl="0" eaLnBrk="0" fontAlgn="base" hangingPunct="0">
        <a:spcBef>
          <a:spcPct val="0"/>
        </a:spcBef>
        <a:spcAft>
          <a:spcPct val="0"/>
        </a:spcAft>
        <a:defRPr sz="2400" b="1">
          <a:solidFill>
            <a:srgbClr val="7C02A2"/>
          </a:solidFill>
          <a:latin typeface="Arial" charset="0"/>
        </a:defRPr>
      </a:lvl3pPr>
      <a:lvl4pPr algn="l" rtl="0" eaLnBrk="0" fontAlgn="base" hangingPunct="0">
        <a:spcBef>
          <a:spcPct val="0"/>
        </a:spcBef>
        <a:spcAft>
          <a:spcPct val="0"/>
        </a:spcAft>
        <a:defRPr sz="2400" b="1">
          <a:solidFill>
            <a:srgbClr val="7C02A2"/>
          </a:solidFill>
          <a:latin typeface="Arial" charset="0"/>
        </a:defRPr>
      </a:lvl4pPr>
      <a:lvl5pPr algn="l" rtl="0" eaLnBrk="0" fontAlgn="base" hangingPunct="0">
        <a:spcBef>
          <a:spcPct val="0"/>
        </a:spcBef>
        <a:spcAft>
          <a:spcPct val="0"/>
        </a:spcAft>
        <a:defRPr sz="2400" b="1">
          <a:solidFill>
            <a:srgbClr val="7C02A2"/>
          </a:solidFill>
          <a:latin typeface="Arial" charset="0"/>
        </a:defRPr>
      </a:lvl5pPr>
      <a:lvl6pPr marL="457200" algn="l" rtl="0" fontAlgn="base">
        <a:spcBef>
          <a:spcPct val="0"/>
        </a:spcBef>
        <a:spcAft>
          <a:spcPct val="0"/>
        </a:spcAft>
        <a:defRPr sz="2400" b="1">
          <a:solidFill>
            <a:srgbClr val="7C02A2"/>
          </a:solidFill>
          <a:latin typeface="Arial" charset="0"/>
        </a:defRPr>
      </a:lvl6pPr>
      <a:lvl7pPr marL="914400" algn="l" rtl="0" fontAlgn="base">
        <a:spcBef>
          <a:spcPct val="0"/>
        </a:spcBef>
        <a:spcAft>
          <a:spcPct val="0"/>
        </a:spcAft>
        <a:defRPr sz="2400" b="1">
          <a:solidFill>
            <a:srgbClr val="7C02A2"/>
          </a:solidFill>
          <a:latin typeface="Arial" charset="0"/>
        </a:defRPr>
      </a:lvl7pPr>
      <a:lvl8pPr marL="1371600" algn="l" rtl="0" fontAlgn="base">
        <a:spcBef>
          <a:spcPct val="0"/>
        </a:spcBef>
        <a:spcAft>
          <a:spcPct val="0"/>
        </a:spcAft>
        <a:defRPr sz="2400" b="1">
          <a:solidFill>
            <a:srgbClr val="7C02A2"/>
          </a:solidFill>
          <a:latin typeface="Arial" charset="0"/>
        </a:defRPr>
      </a:lvl8pPr>
      <a:lvl9pPr marL="1828800" algn="l" rtl="0" fontAlgn="base">
        <a:spcBef>
          <a:spcPct val="0"/>
        </a:spcBef>
        <a:spcAft>
          <a:spcPct val="0"/>
        </a:spcAft>
        <a:defRPr sz="2400" b="1">
          <a:solidFill>
            <a:srgbClr val="7C02A2"/>
          </a:solidFill>
          <a:latin typeface="Arial"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400">
          <a:solidFill>
            <a:srgbClr val="7C02A2"/>
          </a:solidFill>
          <a:latin typeface="+mn-lt"/>
          <a:ea typeface="+mn-ea"/>
          <a:cs typeface="+mn-cs"/>
        </a:defRPr>
      </a:lvl1pPr>
      <a:lvl2pPr marL="742950" indent="-285750" algn="l" rtl="0" eaLnBrk="0" fontAlgn="base" hangingPunct="0">
        <a:spcBef>
          <a:spcPct val="20000"/>
        </a:spcBef>
        <a:spcAft>
          <a:spcPct val="0"/>
        </a:spcAft>
        <a:buClr>
          <a:schemeClr val="bg2"/>
        </a:buClr>
        <a:buFont typeface="Wingdings" pitchFamily="2" charset="2"/>
        <a:buChar char="§"/>
        <a:defRPr sz="2000">
          <a:solidFill>
            <a:schemeClr val="hlink"/>
          </a:solidFill>
          <a:latin typeface="+mn-lt"/>
        </a:defRPr>
      </a:lvl2pPr>
      <a:lvl3pPr marL="1143000" indent="-228600" algn="l" rtl="0" eaLnBrk="0" fontAlgn="base" hangingPunct="0">
        <a:spcBef>
          <a:spcPct val="20000"/>
        </a:spcBef>
        <a:spcAft>
          <a:spcPct val="0"/>
        </a:spcAft>
        <a:buClr>
          <a:schemeClr val="bg2"/>
        </a:buClr>
        <a:buFont typeface="Wingdings" pitchFamily="2" charset="2"/>
        <a:buChar char="§"/>
        <a:defRPr>
          <a:solidFill>
            <a:srgbClr val="7C02A2"/>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1600">
          <a:solidFill>
            <a:schemeClr val="hlink"/>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1400">
          <a:solidFill>
            <a:srgbClr val="7C02A2"/>
          </a:solidFill>
          <a:latin typeface="+mn-lt"/>
        </a:defRPr>
      </a:lvl5pPr>
      <a:lvl6pPr marL="25146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6pPr>
      <a:lvl7pPr marL="29718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7pPr>
      <a:lvl8pPr marL="34290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8pPr>
      <a:lvl9pPr marL="3886200" indent="-228600" algn="l" rtl="0" fontAlgn="base">
        <a:spcBef>
          <a:spcPct val="20000"/>
        </a:spcBef>
        <a:spcAft>
          <a:spcPct val="0"/>
        </a:spcAft>
        <a:buClr>
          <a:schemeClr val="bg2"/>
        </a:buClr>
        <a:buFont typeface="Wingdings" pitchFamily="2" charset="2"/>
        <a:buChar char="§"/>
        <a:defRPr sz="1400">
          <a:solidFill>
            <a:srgbClr val="7C02A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914400" y="76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914400" y="1600200"/>
            <a:ext cx="64770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914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8400"/>
            <a:ext cx="1447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4800600" y="6248400"/>
            <a:ext cx="990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defRPr>
            </a:lvl1pPr>
          </a:lstStyle>
          <a:p>
            <a:pPr fontAlgn="base">
              <a:spcBef>
                <a:spcPct val="0"/>
              </a:spcBef>
              <a:spcAft>
                <a:spcPct val="0"/>
              </a:spcAft>
              <a:defRPr/>
            </a:pPr>
            <a:fld id="{265554F8-1963-4BD2-B113-1B8D7027D068}"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957609687"/>
      </p:ext>
    </p:extLst>
  </p:cSld>
  <p:clrMap bg1="lt1" tx1="dk1" bg2="lt2" tx2="dk2" accent1="accent1" accent2="accent2" accent3="accent3" accent4="accent4" accent5="accent5" accent6="accent6" hlink="hlink" folHlink="folHlink"/>
  <p:sldLayoutIdLst>
    <p:sldLayoutId id="2147483733" r:id="rId1"/>
    <p:sldLayoutId id="2147483734" r:id="rId2"/>
  </p:sldLayoutIdLst>
  <p:hf hdr="0" ftr="0" dt="0"/>
  <p:txStyles>
    <p:titleStyle>
      <a:lvl1pPr algn="l" rtl="0" eaLnBrk="0" fontAlgn="base" hangingPunct="0">
        <a:spcBef>
          <a:spcPct val="0"/>
        </a:spcBef>
        <a:spcAft>
          <a:spcPct val="0"/>
        </a:spcAft>
        <a:defRPr sz="2500" b="1">
          <a:solidFill>
            <a:schemeClr val="tx2"/>
          </a:solidFill>
          <a:latin typeface="+mj-lt"/>
          <a:ea typeface="+mj-ea"/>
          <a:cs typeface="+mj-cs"/>
        </a:defRPr>
      </a:lvl1pPr>
      <a:lvl2pPr algn="l" rtl="0" eaLnBrk="0" fontAlgn="base" hangingPunct="0">
        <a:spcBef>
          <a:spcPct val="0"/>
        </a:spcBef>
        <a:spcAft>
          <a:spcPct val="0"/>
        </a:spcAft>
        <a:defRPr sz="2500" b="1">
          <a:solidFill>
            <a:schemeClr val="tx2"/>
          </a:solidFill>
          <a:latin typeface="Arial" pitchFamily="34" charset="0"/>
          <a:ea typeface="ヒラギノ角ゴ Pro W3"/>
          <a:cs typeface="ヒラギノ角ゴ Pro W3"/>
        </a:defRPr>
      </a:lvl2pPr>
      <a:lvl3pPr algn="l" rtl="0" eaLnBrk="0" fontAlgn="base" hangingPunct="0">
        <a:spcBef>
          <a:spcPct val="0"/>
        </a:spcBef>
        <a:spcAft>
          <a:spcPct val="0"/>
        </a:spcAft>
        <a:defRPr sz="2500" b="1">
          <a:solidFill>
            <a:schemeClr val="tx2"/>
          </a:solidFill>
          <a:latin typeface="Arial" pitchFamily="34" charset="0"/>
          <a:ea typeface="ヒラギノ角ゴ Pro W3"/>
          <a:cs typeface="ヒラギノ角ゴ Pro W3"/>
        </a:defRPr>
      </a:lvl3pPr>
      <a:lvl4pPr algn="l" rtl="0" eaLnBrk="0" fontAlgn="base" hangingPunct="0">
        <a:spcBef>
          <a:spcPct val="0"/>
        </a:spcBef>
        <a:spcAft>
          <a:spcPct val="0"/>
        </a:spcAft>
        <a:defRPr sz="2500" b="1">
          <a:solidFill>
            <a:schemeClr val="tx2"/>
          </a:solidFill>
          <a:latin typeface="Arial" pitchFamily="34" charset="0"/>
          <a:ea typeface="ヒラギノ角ゴ Pro W3"/>
          <a:cs typeface="ヒラギノ角ゴ Pro W3"/>
        </a:defRPr>
      </a:lvl4pPr>
      <a:lvl5pPr algn="l" rtl="0" eaLnBrk="0" fontAlgn="base" hangingPunct="0">
        <a:spcBef>
          <a:spcPct val="0"/>
        </a:spcBef>
        <a:spcAft>
          <a:spcPct val="0"/>
        </a:spcAft>
        <a:defRPr sz="2500" b="1">
          <a:solidFill>
            <a:schemeClr val="tx2"/>
          </a:solidFill>
          <a:latin typeface="Arial" pitchFamily="34" charset="0"/>
          <a:ea typeface="ヒラギノ角ゴ Pro W3"/>
          <a:cs typeface="ヒラギノ角ゴ Pro W3"/>
        </a:defRPr>
      </a:lvl5pPr>
      <a:lvl6pPr marL="457200" algn="l" rtl="0" fontAlgn="base">
        <a:spcBef>
          <a:spcPct val="0"/>
        </a:spcBef>
        <a:spcAft>
          <a:spcPct val="0"/>
        </a:spcAft>
        <a:defRPr sz="2500" b="1">
          <a:solidFill>
            <a:schemeClr val="tx2"/>
          </a:solidFill>
          <a:latin typeface="Arial" pitchFamily="34" charset="0"/>
          <a:ea typeface="ヒラギノ角ゴ Pro W3"/>
          <a:cs typeface="ヒラギノ角ゴ Pro W3"/>
        </a:defRPr>
      </a:lvl6pPr>
      <a:lvl7pPr marL="914400" algn="l" rtl="0" fontAlgn="base">
        <a:spcBef>
          <a:spcPct val="0"/>
        </a:spcBef>
        <a:spcAft>
          <a:spcPct val="0"/>
        </a:spcAft>
        <a:defRPr sz="2500" b="1">
          <a:solidFill>
            <a:schemeClr val="tx2"/>
          </a:solidFill>
          <a:latin typeface="Arial" pitchFamily="34" charset="0"/>
          <a:ea typeface="ヒラギノ角ゴ Pro W3"/>
          <a:cs typeface="ヒラギノ角ゴ Pro W3"/>
        </a:defRPr>
      </a:lvl7pPr>
      <a:lvl8pPr marL="1371600" algn="l" rtl="0" fontAlgn="base">
        <a:spcBef>
          <a:spcPct val="0"/>
        </a:spcBef>
        <a:spcAft>
          <a:spcPct val="0"/>
        </a:spcAft>
        <a:defRPr sz="2500" b="1">
          <a:solidFill>
            <a:schemeClr val="tx2"/>
          </a:solidFill>
          <a:latin typeface="Arial" pitchFamily="34" charset="0"/>
          <a:ea typeface="ヒラギノ角ゴ Pro W3"/>
          <a:cs typeface="ヒラギノ角ゴ Pro W3"/>
        </a:defRPr>
      </a:lvl8pPr>
      <a:lvl9pPr marL="1828800" algn="l" rtl="0" fontAlgn="base">
        <a:spcBef>
          <a:spcPct val="0"/>
        </a:spcBef>
        <a:spcAft>
          <a:spcPct val="0"/>
        </a:spcAft>
        <a:defRPr sz="2500" b="1">
          <a:solidFill>
            <a:schemeClr val="tx2"/>
          </a:solidFill>
          <a:latin typeface="Arial" pitchFamily="34" charset="0"/>
          <a:ea typeface="ヒラギノ角ゴ Pro W3"/>
          <a:cs typeface="ヒラギノ角ゴ Pro W3"/>
        </a:defRPr>
      </a:lvl9pPr>
    </p:titleStyle>
    <p:bodyStyle>
      <a:lvl1pPr marL="342900" indent="-342900" algn="l" rtl="0" eaLnBrk="0" fontAlgn="base" hangingPunct="0">
        <a:spcBef>
          <a:spcPct val="20000"/>
        </a:spcBef>
        <a:spcAft>
          <a:spcPct val="0"/>
        </a:spcAft>
        <a:buChar char="•"/>
        <a:defRPr sz="25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17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15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1200">
          <a:solidFill>
            <a:schemeClr val="tx1"/>
          </a:solidFill>
          <a:latin typeface="+mn-lt"/>
          <a:ea typeface="+mn-ea"/>
          <a:cs typeface="+mn-cs"/>
        </a:defRPr>
      </a:lvl5pPr>
      <a:lvl6pPr marL="2514600" indent="-228600" algn="l" rtl="0" fontAlgn="base">
        <a:spcBef>
          <a:spcPct val="20000"/>
        </a:spcBef>
        <a:spcAft>
          <a:spcPct val="0"/>
        </a:spcAft>
        <a:buChar char="»"/>
        <a:defRPr sz="1200">
          <a:solidFill>
            <a:schemeClr val="tx1"/>
          </a:solidFill>
          <a:latin typeface="+mn-lt"/>
          <a:ea typeface="+mn-ea"/>
          <a:cs typeface="+mn-cs"/>
        </a:defRPr>
      </a:lvl6pPr>
      <a:lvl7pPr marL="2971800" indent="-228600" algn="l" rtl="0" fontAlgn="base">
        <a:spcBef>
          <a:spcPct val="20000"/>
        </a:spcBef>
        <a:spcAft>
          <a:spcPct val="0"/>
        </a:spcAft>
        <a:buChar char="»"/>
        <a:defRPr sz="1200">
          <a:solidFill>
            <a:schemeClr val="tx1"/>
          </a:solidFill>
          <a:latin typeface="+mn-lt"/>
          <a:ea typeface="+mn-ea"/>
          <a:cs typeface="+mn-cs"/>
        </a:defRPr>
      </a:lvl7pPr>
      <a:lvl8pPr marL="3429000" indent="-228600" algn="l" rtl="0" fontAlgn="base">
        <a:spcBef>
          <a:spcPct val="20000"/>
        </a:spcBef>
        <a:spcAft>
          <a:spcPct val="0"/>
        </a:spcAft>
        <a:buChar char="»"/>
        <a:defRPr sz="1200">
          <a:solidFill>
            <a:schemeClr val="tx1"/>
          </a:solidFill>
          <a:latin typeface="+mn-lt"/>
          <a:ea typeface="+mn-ea"/>
          <a:cs typeface="+mn-cs"/>
        </a:defRPr>
      </a:lvl8pPr>
      <a:lvl9pPr marL="3886200" indent="-228600" algn="l" rtl="0" fontAlgn="base">
        <a:spcBef>
          <a:spcPct val="20000"/>
        </a:spcBef>
        <a:spcAft>
          <a:spcPct val="0"/>
        </a:spcAft>
        <a:buChar char="»"/>
        <a:defRPr sz="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914400" y="76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914400" y="1600200"/>
            <a:ext cx="64770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914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smtClean="0"/>
            </a:lvl1pPr>
          </a:lstStyle>
          <a:p>
            <a:pPr eaLnBrk="0" fontAlgn="base" hangingPunct="0">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8400"/>
            <a:ext cx="1447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smtClean="0"/>
            </a:lvl1pPr>
          </a:lstStyle>
          <a:p>
            <a:pPr eaLnBrk="0" fontAlgn="base" hangingPunct="0">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4800600" y="6248400"/>
            <a:ext cx="990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smtClean="0"/>
            </a:lvl1pPr>
          </a:lstStyle>
          <a:p>
            <a:pPr eaLnBrk="0" fontAlgn="base" hangingPunct="0">
              <a:spcBef>
                <a:spcPct val="0"/>
              </a:spcBef>
              <a:spcAft>
                <a:spcPct val="0"/>
              </a:spcAft>
              <a:defRPr/>
            </a:pPr>
            <a:fld id="{EA003B0C-7119-4246-827A-950F60BCF2BD}" type="slidenum">
              <a:rPr lang="en-US">
                <a:solidFill>
                  <a:srgbClr val="000000"/>
                </a:solidFill>
              </a:rPr>
              <a:pPr eaLnBrk="0" fontAlgn="base" hangingPunct="0">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3201333255"/>
      </p:ext>
    </p:extLst>
  </p:cSld>
  <p:clrMap bg1="lt1" tx1="dk1" bg2="lt2" tx2="dk2" accent1="accent1" accent2="accent2" accent3="accent3" accent4="accent4" accent5="accent5" accent6="accent6" hlink="hlink" folHlink="folHlink"/>
  <p:sldLayoutIdLst>
    <p:sldLayoutId id="2147483736" r:id="rId1"/>
  </p:sldLayoutIdLst>
  <p:hf hdr="0" ftr="0" dt="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pitchFamily="-97" charset="-128"/>
        </a:defRPr>
      </a:lvl2pPr>
      <a:lvl3pPr algn="l" rtl="0" eaLnBrk="1" fontAlgn="base" hangingPunct="1">
        <a:spcBef>
          <a:spcPct val="0"/>
        </a:spcBef>
        <a:spcAft>
          <a:spcPct val="0"/>
        </a:spcAft>
        <a:defRPr sz="2500" b="1">
          <a:solidFill>
            <a:schemeClr val="tx2"/>
          </a:solidFill>
          <a:latin typeface="Arial" charset="0"/>
          <a:ea typeface="ヒラギノ角ゴ Pro W3" pitchFamily="-97" charset="-128"/>
        </a:defRPr>
      </a:lvl3pPr>
      <a:lvl4pPr algn="l" rtl="0" eaLnBrk="1" fontAlgn="base" hangingPunct="1">
        <a:spcBef>
          <a:spcPct val="0"/>
        </a:spcBef>
        <a:spcAft>
          <a:spcPct val="0"/>
        </a:spcAft>
        <a:defRPr sz="2500" b="1">
          <a:solidFill>
            <a:schemeClr val="tx2"/>
          </a:solidFill>
          <a:latin typeface="Arial" charset="0"/>
          <a:ea typeface="ヒラギノ角ゴ Pro W3" pitchFamily="-97" charset="-128"/>
        </a:defRPr>
      </a:lvl4pPr>
      <a:lvl5pPr algn="l" rtl="0" eaLnBrk="1" fontAlgn="base" hangingPunct="1">
        <a:spcBef>
          <a:spcPct val="0"/>
        </a:spcBef>
        <a:spcAft>
          <a:spcPct val="0"/>
        </a:spcAft>
        <a:defRPr sz="2500" b="1">
          <a:solidFill>
            <a:schemeClr val="tx2"/>
          </a:solidFill>
          <a:latin typeface="Arial" charset="0"/>
          <a:ea typeface="ヒラギノ角ゴ Pro W3" pitchFamily="-97" charset="-128"/>
        </a:defRPr>
      </a:lvl5pPr>
      <a:lvl6pPr marL="457200" algn="l" rtl="0" eaLnBrk="1" fontAlgn="base" hangingPunct="1">
        <a:spcBef>
          <a:spcPct val="0"/>
        </a:spcBef>
        <a:spcAft>
          <a:spcPct val="0"/>
        </a:spcAft>
        <a:defRPr sz="2500" b="1">
          <a:solidFill>
            <a:schemeClr val="tx2"/>
          </a:solidFill>
          <a:latin typeface="Arial" charset="0"/>
          <a:ea typeface="ヒラギノ角ゴ Pro W3" pitchFamily="-97" charset="-128"/>
        </a:defRPr>
      </a:lvl6pPr>
      <a:lvl7pPr marL="914400" algn="l" rtl="0" eaLnBrk="1" fontAlgn="base" hangingPunct="1">
        <a:spcBef>
          <a:spcPct val="0"/>
        </a:spcBef>
        <a:spcAft>
          <a:spcPct val="0"/>
        </a:spcAft>
        <a:defRPr sz="2500" b="1">
          <a:solidFill>
            <a:schemeClr val="tx2"/>
          </a:solidFill>
          <a:latin typeface="Arial" charset="0"/>
          <a:ea typeface="ヒラギノ角ゴ Pro W3" pitchFamily="-97" charset="-128"/>
        </a:defRPr>
      </a:lvl7pPr>
      <a:lvl8pPr marL="1371600" algn="l" rtl="0" eaLnBrk="1" fontAlgn="base" hangingPunct="1">
        <a:spcBef>
          <a:spcPct val="0"/>
        </a:spcBef>
        <a:spcAft>
          <a:spcPct val="0"/>
        </a:spcAft>
        <a:defRPr sz="2500" b="1">
          <a:solidFill>
            <a:schemeClr val="tx2"/>
          </a:solidFill>
          <a:latin typeface="Arial" charset="0"/>
          <a:ea typeface="ヒラギノ角ゴ Pro W3" pitchFamily="-97" charset="-128"/>
        </a:defRPr>
      </a:lvl8pPr>
      <a:lvl9pPr marL="1828800" algn="l" rtl="0" eaLnBrk="1" fontAlgn="base" hangingPunct="1">
        <a:spcBef>
          <a:spcPct val="0"/>
        </a:spcBef>
        <a:spcAft>
          <a:spcPct val="0"/>
        </a:spcAft>
        <a:defRPr sz="2500" b="1">
          <a:solidFill>
            <a:schemeClr val="tx2"/>
          </a:solidFill>
          <a:latin typeface="Arial" charset="0"/>
          <a:ea typeface="ヒラギノ角ゴ Pro W3" pitchFamily="-97" charset="-128"/>
        </a:defRPr>
      </a:lvl9pPr>
    </p:titleStyle>
    <p:bodyStyle>
      <a:lvl1pPr marL="342900" indent="-342900" algn="l" rtl="0" eaLnBrk="1" fontAlgn="base" hangingPunct="1">
        <a:spcBef>
          <a:spcPct val="20000"/>
        </a:spcBef>
        <a:spcAft>
          <a:spcPct val="0"/>
        </a:spcAft>
        <a:buChar char="•"/>
        <a:defRPr sz="25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ea typeface="+mn-ea"/>
        </a:defRPr>
      </a:lvl2pPr>
      <a:lvl3pPr marL="1143000" indent="-228600" algn="l" rtl="0" eaLnBrk="1" fontAlgn="base" hangingPunct="1">
        <a:spcBef>
          <a:spcPct val="20000"/>
        </a:spcBef>
        <a:spcAft>
          <a:spcPct val="0"/>
        </a:spcAft>
        <a:buChar char="•"/>
        <a:defRPr sz="1700">
          <a:solidFill>
            <a:schemeClr val="tx1"/>
          </a:solidFill>
          <a:latin typeface="+mn-lt"/>
          <a:ea typeface="+mn-ea"/>
        </a:defRPr>
      </a:lvl3pPr>
      <a:lvl4pPr marL="1600200" indent="-228600" algn="l" rtl="0" eaLnBrk="1" fontAlgn="base" hangingPunct="1">
        <a:spcBef>
          <a:spcPct val="20000"/>
        </a:spcBef>
        <a:spcAft>
          <a:spcPct val="0"/>
        </a:spcAft>
        <a:buChar char="–"/>
        <a:defRPr sz="1500">
          <a:solidFill>
            <a:schemeClr val="tx1"/>
          </a:solidFill>
          <a:latin typeface="+mn-lt"/>
          <a:ea typeface="+mn-ea"/>
        </a:defRPr>
      </a:lvl4pPr>
      <a:lvl5pPr marL="2057400" indent="-228600" algn="l" rtl="0" eaLnBrk="1" fontAlgn="base" hangingPunct="1">
        <a:spcBef>
          <a:spcPct val="20000"/>
        </a:spcBef>
        <a:spcAft>
          <a:spcPct val="0"/>
        </a:spcAft>
        <a:buChar char="»"/>
        <a:defRPr sz="1200">
          <a:solidFill>
            <a:schemeClr val="tx1"/>
          </a:solidFill>
          <a:latin typeface="+mn-lt"/>
          <a:ea typeface="+mn-ea"/>
        </a:defRPr>
      </a:lvl5pPr>
      <a:lvl6pPr marL="2514600" indent="-228600" algn="l" rtl="0" eaLnBrk="1" fontAlgn="base" hangingPunct="1">
        <a:spcBef>
          <a:spcPct val="20000"/>
        </a:spcBef>
        <a:spcAft>
          <a:spcPct val="0"/>
        </a:spcAft>
        <a:buChar char="»"/>
        <a:defRPr sz="1200">
          <a:solidFill>
            <a:schemeClr val="tx1"/>
          </a:solidFill>
          <a:latin typeface="+mn-lt"/>
          <a:ea typeface="+mn-ea"/>
        </a:defRPr>
      </a:lvl6pPr>
      <a:lvl7pPr marL="2971800" indent="-228600" algn="l" rtl="0" eaLnBrk="1" fontAlgn="base" hangingPunct="1">
        <a:spcBef>
          <a:spcPct val="20000"/>
        </a:spcBef>
        <a:spcAft>
          <a:spcPct val="0"/>
        </a:spcAft>
        <a:buChar char="»"/>
        <a:defRPr sz="1200">
          <a:solidFill>
            <a:schemeClr val="tx1"/>
          </a:solidFill>
          <a:latin typeface="+mn-lt"/>
          <a:ea typeface="+mn-ea"/>
        </a:defRPr>
      </a:lvl7pPr>
      <a:lvl8pPr marL="3429000" indent="-228600" algn="l" rtl="0" eaLnBrk="1" fontAlgn="base" hangingPunct="1">
        <a:spcBef>
          <a:spcPct val="20000"/>
        </a:spcBef>
        <a:spcAft>
          <a:spcPct val="0"/>
        </a:spcAft>
        <a:buChar char="»"/>
        <a:defRPr sz="1200">
          <a:solidFill>
            <a:schemeClr val="tx1"/>
          </a:solidFill>
          <a:latin typeface="+mn-lt"/>
          <a:ea typeface="+mn-ea"/>
        </a:defRPr>
      </a:lvl8pPr>
      <a:lvl9pPr marL="3886200" indent="-228600" algn="l" rtl="0" eaLnBrk="1" fontAlgn="base" hangingPunct="1">
        <a:spcBef>
          <a:spcPct val="20000"/>
        </a:spcBef>
        <a:spcAft>
          <a:spcPct val="0"/>
        </a:spcAft>
        <a:buChar char="»"/>
        <a:defRPr sz="12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1F5E29-DCC2-470E-B983-A502F1391003}" type="datetimeFigureOut">
              <a:rPr lang="en-US" smtClean="0">
                <a:solidFill>
                  <a:prstClr val="black">
                    <a:tint val="75000"/>
                  </a:prstClr>
                </a:solidFill>
                <a:cs typeface="Arial" pitchFamily="34" charset="0"/>
              </a:rPr>
              <a:pPr/>
              <a:t>4/7/2014</a:t>
            </a:fld>
            <a:endParaRPr lang="en-US">
              <a:solidFill>
                <a:prstClr val="black">
                  <a:tint val="75000"/>
                </a:prstClr>
              </a:solidFill>
              <a:cs typeface="Arial"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cs typeface="Arial"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852FA7-5740-4B87-A216-A487420ABB73}" type="slidenum">
              <a:rPr lang="en-US" smtClean="0">
                <a:solidFill>
                  <a:prstClr val="black">
                    <a:tint val="75000"/>
                  </a:prstClr>
                </a:solidFill>
                <a:cs typeface="Arial" pitchFamily="34" charset="0"/>
              </a:rPr>
              <a:pPr/>
              <a:t>‹#›</a:t>
            </a:fld>
            <a:endParaRPr lang="en-US">
              <a:solidFill>
                <a:prstClr val="black">
                  <a:tint val="75000"/>
                </a:prstClr>
              </a:solidFill>
              <a:cs typeface="Arial" pitchFamily="34" charset="0"/>
            </a:endParaRPr>
          </a:p>
        </p:txBody>
      </p:sp>
    </p:spTree>
    <p:extLst>
      <p:ext uri="{BB962C8B-B14F-4D97-AF65-F5344CB8AC3E}">
        <p14:creationId xmlns:p14="http://schemas.microsoft.com/office/powerpoint/2010/main" val="13961481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50"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52"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54"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56"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58"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60"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62"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64"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66"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68"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70"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72"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76200" y="381000"/>
            <a:ext cx="8915400" cy="838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76200" y="1295400"/>
            <a:ext cx="8915400" cy="5003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4"/>
          </p:nvPr>
        </p:nvSpPr>
        <p:spPr>
          <a:xfrm>
            <a:off x="8686800" y="0"/>
            <a:ext cx="457200" cy="304800"/>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000">
                <a:solidFill>
                  <a:schemeClr val="bg1"/>
                </a:solidFill>
                <a:latin typeface="Calibri" pitchFamily="-109" charset="0"/>
                <a:ea typeface="Arial" pitchFamily="-109" charset="0"/>
                <a:cs typeface="Arial" pitchFamily="-109" charset="0"/>
              </a:defRPr>
            </a:lvl1pPr>
          </a:lstStyle>
          <a:p>
            <a:pPr fontAlgn="base">
              <a:spcAft>
                <a:spcPct val="0"/>
              </a:spcAft>
              <a:defRPr/>
            </a:pPr>
            <a:fld id="{A2EE3200-CF40-064C-90CF-736EF188A7F1}" type="slidenum">
              <a:rPr lang="en-US">
                <a:solidFill>
                  <a:srgbClr val="FFFFF3"/>
                </a:solidFill>
              </a:rPr>
              <a:pPr fontAlgn="base">
                <a:spcAft>
                  <a:spcPct val="0"/>
                </a:spcAft>
                <a:defRPr/>
              </a:pPr>
              <a:t>‹#›</a:t>
            </a:fld>
            <a:endParaRPr lang="en-US">
              <a:solidFill>
                <a:srgbClr val="FFFFF3"/>
              </a:solidFill>
            </a:endParaRPr>
          </a:p>
        </p:txBody>
      </p:sp>
      <p:sp>
        <p:nvSpPr>
          <p:cNvPr id="9" name="Footer Placeholder 8"/>
          <p:cNvSpPr>
            <a:spLocks noGrp="1"/>
          </p:cNvSpPr>
          <p:nvPr>
            <p:ph type="ftr" sz="quarter" idx="3"/>
          </p:nvPr>
        </p:nvSpPr>
        <p:spPr>
          <a:xfrm>
            <a:off x="76200" y="6356350"/>
            <a:ext cx="7924800" cy="365125"/>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000">
                <a:solidFill>
                  <a:schemeClr val="tx1"/>
                </a:solidFill>
                <a:latin typeface="Calibri" pitchFamily="-109" charset="0"/>
                <a:ea typeface="Arial" pitchFamily="-109" charset="0"/>
                <a:cs typeface="Arial" pitchFamily="-109" charset="0"/>
              </a:defRPr>
            </a:lvl1pPr>
          </a:lstStyle>
          <a:p>
            <a:pPr fontAlgn="base">
              <a:spcAft>
                <a:spcPct val="0"/>
              </a:spcAft>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74" r:id="rId1"/>
  </p:sldLayoutIdLst>
  <p:transition/>
  <p:timing>
    <p:tnLst>
      <p:par>
        <p:cTn id="1" dur="indefinite" restart="never" nodeType="tmRoot"/>
      </p:par>
    </p:tnLst>
  </p:timing>
  <p:txStyles>
    <p:titleStyle>
      <a:lvl1pPr algn="l" rtl="0" eaLnBrk="0" fontAlgn="base" hangingPunct="0">
        <a:spcBef>
          <a:spcPct val="0"/>
        </a:spcBef>
        <a:spcAft>
          <a:spcPct val="0"/>
        </a:spcAft>
        <a:defRPr sz="2800" b="1">
          <a:solidFill>
            <a:schemeClr val="accent1"/>
          </a:solidFill>
          <a:latin typeface="Calibri" pitchFamily="34" charset="0"/>
          <a:ea typeface="ＭＳ Ｐゴシック" charset="-128"/>
          <a:cs typeface="ＭＳ Ｐゴシック" charset="-128"/>
        </a:defRPr>
      </a:lvl1pPr>
      <a:lvl2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2pPr>
      <a:lvl3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3pPr>
      <a:lvl4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4pPr>
      <a:lvl5pPr algn="l" rtl="0" eaLnBrk="0" fontAlgn="base" hangingPunct="0">
        <a:spcBef>
          <a:spcPct val="0"/>
        </a:spcBef>
        <a:spcAft>
          <a:spcPct val="0"/>
        </a:spcAft>
        <a:defRPr sz="2800" b="1">
          <a:solidFill>
            <a:schemeClr val="accent1"/>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231775" indent="-231775" algn="l" rtl="0" eaLnBrk="0" fontAlgn="base" hangingPunct="0">
        <a:spcBef>
          <a:spcPts val="120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cs typeface="ＭＳ Ｐゴシック" charset="-128"/>
        </a:defRPr>
      </a:lvl1pPr>
      <a:lvl2pPr marL="4572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2pPr>
      <a:lvl3pPr marL="688975" indent="-231775"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3pPr>
      <a:lvl4pPr marL="914400" indent="-230188"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4pPr>
      <a:lvl5pPr marL="1146175" indent="-234950" algn="l" rtl="0" eaLnBrk="0" fontAlgn="base" hangingPunct="0">
        <a:spcBef>
          <a:spcPct val="0"/>
        </a:spcBef>
        <a:spcAft>
          <a:spcPts val="300"/>
        </a:spcAft>
        <a:buClr>
          <a:schemeClr val="accent1"/>
        </a:buClr>
        <a:buSzPct val="100000"/>
        <a:buFont typeface="Wingdings" pitchFamily="-1" charset="2"/>
        <a:buChar char="§"/>
        <a:defRPr sz="2400">
          <a:solidFill>
            <a:schemeClr val="tx1"/>
          </a:solidFill>
          <a:latin typeface="Calibri" pitchFamily="34" charset="0"/>
          <a:ea typeface="ＭＳ Ｐゴシック" charset="-128"/>
        </a:defRPr>
      </a:lvl5pPr>
      <a:lvl6pPr marL="26304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6pPr>
      <a:lvl7pPr marL="30876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7pPr>
      <a:lvl8pPr marL="35448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8pPr>
      <a:lvl9pPr marL="4002088" indent="-347663" algn="l" rtl="0" eaLnBrk="1" fontAlgn="base" hangingPunct="1">
        <a:spcBef>
          <a:spcPct val="0"/>
        </a:spcBef>
        <a:spcAft>
          <a:spcPct val="40000"/>
        </a:spcAft>
        <a:buClr>
          <a:srgbClr val="003399"/>
        </a:buClr>
        <a:buSzPct val="120000"/>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stuto@eventidehom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sss@hcqi.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www.macoalition.org/uti-elderly-tools" TargetMode="Externa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oleObject" Target="Macintosh%20HD:Users:sigall:Desktop:crico%20safety%20opennotes:abstracts:silverman%20symp:Bell.reportingtool.v2.Silverman.doc!OLE_LINK1" TargetMode="External"/><Relationship Id="rId2" Type="http://schemas.openxmlformats.org/officeDocument/2006/relationships/slideLayout" Target="../slideLayouts/slideLayout36.xml"/><Relationship Id="rId1" Type="http://schemas.openxmlformats.org/officeDocument/2006/relationships/vmlDrawing" Target="../drawings/vmlDrawing1.v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0.jpe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228600"/>
            <a:ext cx="9296400" cy="2057400"/>
          </a:xfrm>
        </p:spPr>
        <p:txBody>
          <a:bodyPr/>
          <a:lstStyle/>
          <a:p>
            <a:pPr>
              <a:spcBef>
                <a:spcPts val="1200"/>
              </a:spcBef>
              <a:spcAft>
                <a:spcPts val="600"/>
              </a:spcAft>
              <a:defRPr/>
            </a:pPr>
            <a:r>
              <a:rPr lang="en-US" sz="2400" kern="1200" dirty="0" smtClean="0">
                <a:solidFill>
                  <a:schemeClr val="tx1"/>
                </a:solidFill>
                <a:latin typeface="Arial" charset="0"/>
                <a:ea typeface="MS PGothic" pitchFamily="34" charset="-128"/>
              </a:rPr>
              <a:t> </a:t>
            </a:r>
            <a:r>
              <a:rPr lang="en-US" sz="2600" b="1" kern="1200" dirty="0" smtClean="0">
                <a:solidFill>
                  <a:schemeClr val="tx1"/>
                </a:solidFill>
                <a:latin typeface="+mn-lt"/>
                <a:ea typeface="MS PGothic" pitchFamily="34" charset="-128"/>
              </a:rPr>
              <a:t>Appropriate Evaluation and Treatment of UTI in the Elderly:</a:t>
            </a:r>
            <a:br>
              <a:rPr lang="en-US" sz="2600" b="1" kern="1200" dirty="0" smtClean="0">
                <a:solidFill>
                  <a:schemeClr val="tx1"/>
                </a:solidFill>
                <a:latin typeface="+mn-lt"/>
                <a:ea typeface="MS PGothic" pitchFamily="34" charset="-128"/>
              </a:rPr>
            </a:br>
            <a:r>
              <a:rPr lang="en-US" sz="1400" b="1" kern="1200" dirty="0" smtClean="0">
                <a:solidFill>
                  <a:schemeClr val="tx1"/>
                </a:solidFill>
                <a:latin typeface="+mn-lt"/>
                <a:ea typeface="MS PGothic" pitchFamily="34" charset="-128"/>
              </a:rPr>
              <a:t>    </a:t>
            </a:r>
            <a:r>
              <a:rPr lang="en-US" sz="2800" b="1" kern="1200" dirty="0" smtClean="0">
                <a:solidFill>
                  <a:schemeClr val="tx1"/>
                </a:solidFill>
                <a:latin typeface="+mn-lt"/>
                <a:ea typeface="MS PGothic" pitchFamily="34" charset="-128"/>
              </a:rPr>
              <a:t/>
            </a:r>
            <a:br>
              <a:rPr lang="en-US" sz="2800" b="1" kern="1200" dirty="0" smtClean="0">
                <a:solidFill>
                  <a:schemeClr val="tx1"/>
                </a:solidFill>
                <a:latin typeface="+mn-lt"/>
                <a:ea typeface="MS PGothic" pitchFamily="34" charset="-128"/>
              </a:rPr>
            </a:br>
            <a:r>
              <a:rPr lang="en-US" sz="2800" b="1" kern="1200" dirty="0" smtClean="0">
                <a:solidFill>
                  <a:schemeClr val="tx1"/>
                </a:solidFill>
                <a:latin typeface="+mn-lt"/>
                <a:ea typeface="MS PGothic" pitchFamily="34" charset="-128"/>
              </a:rPr>
              <a:t>Walking the Talk</a:t>
            </a:r>
            <a:r>
              <a:rPr lang="en-US" sz="2800" kern="1200" dirty="0" smtClean="0">
                <a:solidFill>
                  <a:schemeClr val="tx1"/>
                </a:solidFill>
                <a:latin typeface="Arial" charset="0"/>
                <a:ea typeface="MS PGothic" pitchFamily="34" charset="-128"/>
              </a:rPr>
              <a:t/>
            </a:r>
            <a:br>
              <a:rPr lang="en-US" sz="2800" kern="1200" dirty="0" smtClean="0">
                <a:solidFill>
                  <a:schemeClr val="tx1"/>
                </a:solidFill>
                <a:latin typeface="Arial" charset="0"/>
                <a:ea typeface="MS PGothic" pitchFamily="34" charset="-128"/>
              </a:rPr>
            </a:br>
            <a:r>
              <a:rPr lang="en-US" sz="2800" kern="1200" dirty="0" smtClean="0">
                <a:solidFill>
                  <a:schemeClr val="tx1"/>
                </a:solidFill>
                <a:latin typeface="Arial" charset="0"/>
                <a:ea typeface="MS PGothic" pitchFamily="34" charset="-128"/>
              </a:rPr>
              <a:t> </a:t>
            </a:r>
          </a:p>
        </p:txBody>
      </p:sp>
      <p:sp>
        <p:nvSpPr>
          <p:cNvPr id="2051" name="Subtitle 1"/>
          <p:cNvSpPr>
            <a:spLocks noGrp="1"/>
          </p:cNvSpPr>
          <p:nvPr>
            <p:ph type="subTitle" idx="1"/>
          </p:nvPr>
        </p:nvSpPr>
        <p:spPr>
          <a:xfrm>
            <a:off x="838200" y="2057400"/>
            <a:ext cx="7543800" cy="3886200"/>
          </a:xfrm>
        </p:spPr>
        <p:txBody>
          <a:bodyPr/>
          <a:lstStyle/>
          <a:p>
            <a:r>
              <a:rPr lang="en-US" sz="2400" b="1" dirty="0" smtClean="0"/>
              <a:t>Marcia Astuto, RN</a:t>
            </a:r>
          </a:p>
          <a:p>
            <a:r>
              <a:rPr lang="en-US" sz="2400" dirty="0" smtClean="0"/>
              <a:t>Nurse educator / Infection control nurse</a:t>
            </a:r>
          </a:p>
          <a:p>
            <a:pPr eaLnBrk="1" hangingPunct="1">
              <a:lnSpc>
                <a:spcPct val="80000"/>
              </a:lnSpc>
            </a:pPr>
            <a:r>
              <a:rPr lang="en-US" altLang="en-US" sz="2400" dirty="0" smtClean="0"/>
              <a:t>William B. Rice Eventide Home</a:t>
            </a:r>
          </a:p>
          <a:p>
            <a:pPr eaLnBrk="1" hangingPunct="1">
              <a:lnSpc>
                <a:spcPct val="80000"/>
              </a:lnSpc>
            </a:pPr>
            <a:r>
              <a:rPr lang="en-US" altLang="en-US" sz="2400" dirty="0" smtClean="0">
                <a:hlinkClick r:id="rId3"/>
              </a:rPr>
              <a:t>MAstuto@eventidehome.org</a:t>
            </a:r>
            <a:endParaRPr lang="en-US" altLang="en-US" sz="2400" dirty="0" smtClean="0"/>
          </a:p>
          <a:p>
            <a:pPr eaLnBrk="1" hangingPunct="1">
              <a:lnSpc>
                <a:spcPct val="80000"/>
              </a:lnSpc>
            </a:pPr>
            <a:endParaRPr lang="en-US" altLang="en-US" sz="2400" dirty="0" smtClean="0"/>
          </a:p>
          <a:p>
            <a:r>
              <a:rPr lang="en-US" altLang="en-US" sz="2400" b="1" dirty="0" smtClean="0"/>
              <a:t>Susanne Salem-Schatz, Sc.D.</a:t>
            </a:r>
            <a:endParaRPr lang="en-US" altLang="en-US" sz="2400" dirty="0" smtClean="0"/>
          </a:p>
          <a:p>
            <a:pPr eaLnBrk="1" hangingPunct="1">
              <a:lnSpc>
                <a:spcPct val="80000"/>
              </a:lnSpc>
            </a:pPr>
            <a:r>
              <a:rPr lang="en-US" altLang="en-US" sz="2400" dirty="0"/>
              <a:t>Program </a:t>
            </a:r>
            <a:r>
              <a:rPr lang="en-US" altLang="en-US" sz="2400" dirty="0" smtClean="0"/>
              <a:t>Director</a:t>
            </a:r>
          </a:p>
          <a:p>
            <a:pPr eaLnBrk="1" hangingPunct="1">
              <a:lnSpc>
                <a:spcPct val="80000"/>
              </a:lnSpc>
            </a:pPr>
            <a:r>
              <a:rPr lang="en-US" altLang="en-US" sz="2400" dirty="0" smtClean="0"/>
              <a:t>Appropriate </a:t>
            </a:r>
            <a:r>
              <a:rPr lang="en-US" altLang="en-US" sz="2400" dirty="0"/>
              <a:t>Evaluation and Treatment of UTI in the Elderly</a:t>
            </a:r>
          </a:p>
          <a:p>
            <a:pPr eaLnBrk="1" hangingPunct="1">
              <a:lnSpc>
                <a:spcPct val="80000"/>
              </a:lnSpc>
            </a:pPr>
            <a:r>
              <a:rPr lang="en-US" altLang="en-US" sz="2400" dirty="0"/>
              <a:t>MA Coalition for the Prevention of Medical Errors</a:t>
            </a:r>
          </a:p>
          <a:p>
            <a:pPr eaLnBrk="1" hangingPunct="1">
              <a:lnSpc>
                <a:spcPct val="80000"/>
              </a:lnSpc>
            </a:pPr>
            <a:r>
              <a:rPr lang="en-US" altLang="en-US" sz="2400" dirty="0" smtClean="0">
                <a:hlinkClick r:id="rId4"/>
              </a:rPr>
              <a:t>sss@hcqi.com</a:t>
            </a:r>
            <a:endParaRPr lang="en-US" altLang="en-US" sz="2400" dirty="0" smtClean="0"/>
          </a:p>
          <a:p>
            <a:pPr eaLnBrk="1" hangingPunct="1">
              <a:lnSpc>
                <a:spcPct val="80000"/>
              </a:lnSpc>
            </a:pPr>
            <a:endParaRPr lang="en-US" altLang="en-US" sz="2400" dirty="0" smtClean="0"/>
          </a:p>
        </p:txBody>
      </p:sp>
      <p:sp>
        <p:nvSpPr>
          <p:cNvPr id="2" name="Slide Number Placeholder 1"/>
          <p:cNvSpPr>
            <a:spLocks noGrp="1"/>
          </p:cNvSpPr>
          <p:nvPr>
            <p:ph type="sldNum" sz="quarter" idx="12"/>
          </p:nvPr>
        </p:nvSpPr>
        <p:spPr>
          <a:xfrm>
            <a:off x="0" y="6324600"/>
            <a:ext cx="1905000" cy="457200"/>
          </a:xfrm>
        </p:spPr>
        <p:txBody>
          <a:bodyPr/>
          <a:lstStyle/>
          <a:p>
            <a:pPr algn="l">
              <a:defRPr/>
            </a:pPr>
            <a:fld id="{9FEC5D0F-1A2A-4F7A-A7C3-D2FA72C23A8D}" type="slidenum">
              <a:rPr lang="en-US" smtClean="0"/>
              <a:pPr algn="l">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starts with the team</a:t>
            </a:r>
            <a:endParaRPr lang="en-US" dirty="0"/>
          </a:p>
        </p:txBody>
      </p:sp>
      <p:sp>
        <p:nvSpPr>
          <p:cNvPr id="3" name="Content Placeholder 2"/>
          <p:cNvSpPr>
            <a:spLocks noGrp="1"/>
          </p:cNvSpPr>
          <p:nvPr>
            <p:ph sz="half" idx="1"/>
          </p:nvPr>
        </p:nvSpPr>
        <p:spPr/>
        <p:txBody>
          <a:bodyPr/>
          <a:lstStyle/>
          <a:p>
            <a:pPr>
              <a:spcBef>
                <a:spcPts val="0"/>
              </a:spcBef>
              <a:buNone/>
            </a:pPr>
            <a:r>
              <a:rPr lang="en-US" sz="2400" b="1" dirty="0"/>
              <a:t>Collaborative</a:t>
            </a:r>
          </a:p>
          <a:p>
            <a:pPr>
              <a:buFont typeface="Arial" panose="020B0604020202020204" pitchFamily="34" charset="0"/>
              <a:buChar char="•"/>
            </a:pPr>
            <a:r>
              <a:rPr lang="en-US" sz="2000" dirty="0"/>
              <a:t>Mass. Department of Public Health ($ and data support)</a:t>
            </a:r>
          </a:p>
          <a:p>
            <a:pPr>
              <a:buFont typeface="Arial" panose="020B0604020202020204" pitchFamily="34" charset="0"/>
              <a:buChar char="•"/>
            </a:pPr>
            <a:r>
              <a:rPr lang="en-US" sz="2000" dirty="0"/>
              <a:t>MA Coalition for the Prevention of Medical Errors</a:t>
            </a:r>
          </a:p>
          <a:p>
            <a:pPr>
              <a:buFont typeface="Arial" panose="020B0604020202020204" pitchFamily="34" charset="0"/>
              <a:buChar char="•"/>
            </a:pPr>
            <a:r>
              <a:rPr lang="en-US" sz="2000" dirty="0"/>
              <a:t>Mass. Senior Care</a:t>
            </a:r>
          </a:p>
          <a:p>
            <a:pPr>
              <a:buFont typeface="Arial" panose="020B0604020202020204" pitchFamily="34" charset="0"/>
              <a:buChar char="•"/>
            </a:pPr>
            <a:r>
              <a:rPr lang="en-US" sz="2000" dirty="0"/>
              <a:t>Consultants in organizational change, geriatrics /infection prevention and infectious disease</a:t>
            </a:r>
          </a:p>
          <a:p>
            <a:endParaRPr lang="en-US" i="1" dirty="0" smtClean="0"/>
          </a:p>
          <a:p>
            <a:pPr lvl="1">
              <a:buNone/>
            </a:pPr>
            <a:endParaRPr lang="en-US" i="1" dirty="0" smtClean="0"/>
          </a:p>
        </p:txBody>
      </p:sp>
      <p:sp>
        <p:nvSpPr>
          <p:cNvPr id="4" name="Content Placeholder 3"/>
          <p:cNvSpPr>
            <a:spLocks noGrp="1"/>
          </p:cNvSpPr>
          <p:nvPr>
            <p:ph sz="half" idx="2"/>
          </p:nvPr>
        </p:nvSpPr>
        <p:spPr>
          <a:xfrm>
            <a:off x="4495800" y="1981200"/>
            <a:ext cx="4648200" cy="3867150"/>
          </a:xfrm>
        </p:spPr>
        <p:txBody>
          <a:bodyPr/>
          <a:lstStyle/>
          <a:p>
            <a:pPr>
              <a:spcBef>
                <a:spcPts val="0"/>
              </a:spcBef>
              <a:buNone/>
            </a:pPr>
            <a:r>
              <a:rPr lang="en-US" sz="2400" b="1" dirty="0" smtClean="0"/>
              <a:t>On the front lines</a:t>
            </a:r>
          </a:p>
          <a:p>
            <a:pPr>
              <a:spcBef>
                <a:spcPts val="0"/>
              </a:spcBef>
              <a:buNone/>
            </a:pPr>
            <a:r>
              <a:rPr lang="en-US" sz="2000" dirty="0" smtClean="0"/>
              <a:t>	All Unit Managers</a:t>
            </a:r>
          </a:p>
          <a:p>
            <a:pPr>
              <a:spcBef>
                <a:spcPts val="0"/>
              </a:spcBef>
              <a:buNone/>
            </a:pPr>
            <a:r>
              <a:rPr lang="en-US" sz="2000" dirty="0" smtClean="0"/>
              <a:t>	Nursing Supervisor</a:t>
            </a:r>
          </a:p>
          <a:p>
            <a:pPr>
              <a:spcBef>
                <a:spcPts val="0"/>
              </a:spcBef>
              <a:buNone/>
            </a:pPr>
            <a:r>
              <a:rPr lang="en-US" sz="2000" dirty="0" smtClean="0"/>
              <a:t>	Director of Social Services</a:t>
            </a:r>
          </a:p>
          <a:p>
            <a:pPr>
              <a:spcBef>
                <a:spcPts val="0"/>
              </a:spcBef>
              <a:buNone/>
            </a:pPr>
            <a:r>
              <a:rPr lang="en-US" sz="2000" dirty="0" smtClean="0"/>
              <a:t>	Infection Control Nurse/Nurse Educator</a:t>
            </a:r>
          </a:p>
          <a:p>
            <a:pPr>
              <a:spcBef>
                <a:spcPts val="0"/>
              </a:spcBef>
              <a:buNone/>
            </a:pPr>
            <a:endParaRPr lang="en-US" sz="2000" dirty="0" smtClean="0"/>
          </a:p>
          <a:p>
            <a:pPr>
              <a:spcBef>
                <a:spcPts val="0"/>
              </a:spcBef>
              <a:buNone/>
            </a:pPr>
            <a:r>
              <a:rPr lang="en-US" sz="2400" b="1" dirty="0" smtClean="0"/>
              <a:t>Support Team</a:t>
            </a:r>
          </a:p>
          <a:p>
            <a:pPr>
              <a:spcBef>
                <a:spcPts val="0"/>
              </a:spcBef>
              <a:buNone/>
            </a:pPr>
            <a:r>
              <a:rPr lang="en-US" sz="2000" dirty="0" smtClean="0"/>
              <a:t>	Medical Director</a:t>
            </a:r>
          </a:p>
          <a:p>
            <a:pPr>
              <a:spcBef>
                <a:spcPts val="0"/>
              </a:spcBef>
              <a:buNone/>
            </a:pPr>
            <a:r>
              <a:rPr lang="en-US" sz="2000" dirty="0" smtClean="0"/>
              <a:t>	Director of Nursing</a:t>
            </a:r>
          </a:p>
          <a:p>
            <a:pPr>
              <a:spcBef>
                <a:spcPts val="0"/>
              </a:spcBef>
              <a:buNone/>
            </a:pPr>
            <a:r>
              <a:rPr lang="en-US" sz="2000" dirty="0" smtClean="0"/>
              <a:t>	Executive Director</a:t>
            </a:r>
          </a:p>
        </p:txBody>
      </p:sp>
      <p:sp>
        <p:nvSpPr>
          <p:cNvPr id="5" name="Slide Number Placeholder 4"/>
          <p:cNvSpPr>
            <a:spLocks noGrp="1"/>
          </p:cNvSpPr>
          <p:nvPr>
            <p:ph type="sldNum" sz="quarter" idx="12"/>
          </p:nvPr>
        </p:nvSpPr>
        <p:spPr>
          <a:xfrm>
            <a:off x="0" y="6324600"/>
            <a:ext cx="1905000" cy="457200"/>
          </a:xfrm>
        </p:spPr>
        <p:txBody>
          <a:bodyPr/>
          <a:lstStyle/>
          <a:p>
            <a:pPr algn="l">
              <a:defRPr/>
            </a:pPr>
            <a:fld id="{4ED37E81-C4AB-4B0E-87AB-3A00D9F6D24D}" type="slidenum">
              <a:rPr lang="en-US" smtClean="0"/>
              <a:pPr algn="l">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Frameworks for Improvement: QI</a:t>
            </a:r>
            <a:endParaRPr lang="en-US" sz="4000" dirty="0"/>
          </a:p>
        </p:txBody>
      </p:sp>
      <p:sp>
        <p:nvSpPr>
          <p:cNvPr id="3" name="Content Placeholder 2"/>
          <p:cNvSpPr>
            <a:spLocks noGrp="1"/>
          </p:cNvSpPr>
          <p:nvPr>
            <p:ph sz="half" idx="1"/>
          </p:nvPr>
        </p:nvSpPr>
        <p:spPr/>
        <p:txBody>
          <a:bodyPr/>
          <a:lstStyle/>
          <a:p>
            <a:pPr>
              <a:spcBef>
                <a:spcPts val="0"/>
              </a:spcBef>
              <a:buNone/>
            </a:pPr>
            <a:r>
              <a:rPr lang="en-US" sz="2400" b="1" dirty="0"/>
              <a:t>Collaborative</a:t>
            </a:r>
          </a:p>
          <a:p>
            <a:pPr>
              <a:buFont typeface="Arial" panose="020B0604020202020204" pitchFamily="34" charset="0"/>
              <a:buChar char="•"/>
            </a:pPr>
            <a:r>
              <a:rPr lang="en-US" sz="2400" dirty="0"/>
              <a:t>Taught the Model for Improvement: focus on aims, measures, small tests of change</a:t>
            </a:r>
          </a:p>
          <a:p>
            <a:pPr>
              <a:buFont typeface="Arial" panose="020B0604020202020204" pitchFamily="34" charset="0"/>
              <a:buChar char="•"/>
            </a:pPr>
            <a:r>
              <a:rPr lang="en-US" sz="2400" dirty="0"/>
              <a:t>Regular review collaborative data and progress to evaluate our own work and modify plan as needed.</a:t>
            </a:r>
          </a:p>
          <a:p>
            <a:pPr marL="0" indent="0">
              <a:buNone/>
            </a:pPr>
            <a:endParaRPr lang="en-US" i="1" dirty="0" smtClean="0"/>
          </a:p>
          <a:p>
            <a:pPr lvl="1">
              <a:buNone/>
            </a:pPr>
            <a:endParaRPr lang="en-US" i="1" dirty="0" smtClean="0"/>
          </a:p>
        </p:txBody>
      </p:sp>
      <p:sp>
        <p:nvSpPr>
          <p:cNvPr id="4" name="Content Placeholder 3"/>
          <p:cNvSpPr>
            <a:spLocks noGrp="1"/>
          </p:cNvSpPr>
          <p:nvPr>
            <p:ph sz="half" idx="2"/>
          </p:nvPr>
        </p:nvSpPr>
        <p:spPr/>
        <p:txBody>
          <a:bodyPr/>
          <a:lstStyle/>
          <a:p>
            <a:pPr>
              <a:spcBef>
                <a:spcPts val="0"/>
              </a:spcBef>
              <a:buNone/>
            </a:pPr>
            <a:r>
              <a:rPr lang="en-US" sz="2400" b="1" dirty="0" smtClean="0"/>
              <a:t>On the front lines</a:t>
            </a:r>
          </a:p>
          <a:p>
            <a:pPr>
              <a:spcBef>
                <a:spcPts val="0"/>
              </a:spcBef>
              <a:buNone/>
            </a:pPr>
            <a:r>
              <a:rPr lang="en-US" sz="1800" u="sng" dirty="0" smtClean="0"/>
              <a:t>Old Way</a:t>
            </a:r>
            <a:r>
              <a:rPr lang="en-US" sz="1800" dirty="0" smtClean="0"/>
              <a:t>: When an Eventide Resident </a:t>
            </a:r>
            <a:r>
              <a:rPr lang="en-US" sz="1800" dirty="0"/>
              <a:t>presented with </a:t>
            </a:r>
            <a:r>
              <a:rPr lang="en-US" sz="1800" i="1" dirty="0" smtClean="0"/>
              <a:t>possible </a:t>
            </a:r>
            <a:r>
              <a:rPr lang="en-US" sz="1800" dirty="0" smtClean="0"/>
              <a:t>UTI</a:t>
            </a:r>
            <a:r>
              <a:rPr lang="en-US" sz="1800" i="1" dirty="0" smtClean="0"/>
              <a:t> </a:t>
            </a:r>
            <a:r>
              <a:rPr lang="en-US" sz="1800" dirty="0" smtClean="0"/>
              <a:t>symptoms, obtain </a:t>
            </a:r>
            <a:r>
              <a:rPr lang="en-US" sz="1800" dirty="0"/>
              <a:t>a UA </a:t>
            </a:r>
            <a:r>
              <a:rPr lang="en-US" sz="1800" dirty="0" smtClean="0"/>
              <a:t>C&amp;S.</a:t>
            </a:r>
          </a:p>
          <a:p>
            <a:pPr>
              <a:spcBef>
                <a:spcPts val="0"/>
              </a:spcBef>
              <a:buNone/>
            </a:pPr>
            <a:endParaRPr lang="en-US" sz="1800" dirty="0" smtClean="0"/>
          </a:p>
          <a:p>
            <a:pPr>
              <a:spcBef>
                <a:spcPts val="0"/>
              </a:spcBef>
              <a:buNone/>
            </a:pPr>
            <a:r>
              <a:rPr lang="en-US" sz="1800" b="1" i="1" dirty="0"/>
              <a:t>New skills required</a:t>
            </a:r>
            <a:r>
              <a:rPr lang="en-US" sz="1800" b="1" dirty="0"/>
              <a:t>: </a:t>
            </a:r>
            <a:r>
              <a:rPr lang="en-US" sz="1800" b="1" i="1" dirty="0" smtClean="0"/>
              <a:t>COURAGE</a:t>
            </a:r>
          </a:p>
          <a:p>
            <a:pPr>
              <a:spcBef>
                <a:spcPts val="0"/>
              </a:spcBef>
              <a:buNone/>
            </a:pPr>
            <a:endParaRPr lang="en-US" sz="1600" dirty="0" smtClean="0"/>
          </a:p>
          <a:p>
            <a:pPr>
              <a:spcBef>
                <a:spcPts val="0"/>
              </a:spcBef>
              <a:buNone/>
            </a:pPr>
            <a:r>
              <a:rPr lang="en-US" sz="1600" i="1" u="sng" dirty="0" smtClean="0"/>
              <a:t>PDSA #1</a:t>
            </a:r>
            <a:r>
              <a:rPr lang="en-US" sz="1600" dirty="0"/>
              <a:t>: </a:t>
            </a:r>
            <a:r>
              <a:rPr lang="en-US" sz="1600" dirty="0" smtClean="0"/>
              <a:t>Develop, utilize new assessment.</a:t>
            </a:r>
          </a:p>
          <a:p>
            <a:pPr>
              <a:spcBef>
                <a:spcPts val="0"/>
              </a:spcBef>
              <a:buNone/>
            </a:pPr>
            <a:r>
              <a:rPr lang="en-US" sz="1600" i="1" u="sng" dirty="0" smtClean="0"/>
              <a:t>Study</a:t>
            </a:r>
            <a:r>
              <a:rPr lang="en-US" sz="1600" dirty="0" smtClean="0"/>
              <a:t>: No ill effect. NO ANTIBIOTICS. </a:t>
            </a:r>
          </a:p>
          <a:p>
            <a:pPr>
              <a:spcBef>
                <a:spcPts val="0"/>
              </a:spcBef>
              <a:buNone/>
            </a:pPr>
            <a:r>
              <a:rPr lang="en-US" sz="1600" dirty="0"/>
              <a:t>	 </a:t>
            </a:r>
            <a:r>
              <a:rPr lang="en-US" sz="1600" dirty="0" smtClean="0"/>
              <a:t> Positive </a:t>
            </a:r>
            <a:r>
              <a:rPr lang="en-US" sz="1600" dirty="0"/>
              <a:t>outcome for the R</a:t>
            </a:r>
            <a:r>
              <a:rPr lang="en-US" sz="1600" dirty="0" smtClean="0"/>
              <a:t>esident. </a:t>
            </a:r>
          </a:p>
          <a:p>
            <a:pPr>
              <a:spcBef>
                <a:spcPts val="0"/>
              </a:spcBef>
              <a:buNone/>
            </a:pPr>
            <a:r>
              <a:rPr lang="en-US" sz="1600" i="1" u="sng" dirty="0" smtClean="0"/>
              <a:t>Ac</a:t>
            </a:r>
            <a:r>
              <a:rPr lang="en-US" sz="1600" u="sng" dirty="0" smtClean="0"/>
              <a:t>t</a:t>
            </a:r>
            <a:r>
              <a:rPr lang="en-US" sz="1600" dirty="0" smtClean="0"/>
              <a:t>: Share this outcome with other units.  </a:t>
            </a:r>
          </a:p>
          <a:p>
            <a:pPr>
              <a:spcBef>
                <a:spcPts val="0"/>
              </a:spcBef>
              <a:buNone/>
            </a:pPr>
            <a:r>
              <a:rPr lang="en-US" sz="1600" dirty="0"/>
              <a:t>	</a:t>
            </a:r>
            <a:r>
              <a:rPr lang="en-US" sz="1600" dirty="0" smtClean="0"/>
              <a:t>Spread to other units.</a:t>
            </a:r>
          </a:p>
          <a:p>
            <a:pPr>
              <a:spcBef>
                <a:spcPts val="0"/>
              </a:spcBef>
              <a:buNone/>
            </a:pPr>
            <a:endParaRPr lang="en-US" sz="1600" dirty="0"/>
          </a:p>
          <a:p>
            <a:pPr>
              <a:spcBef>
                <a:spcPts val="0"/>
              </a:spcBef>
              <a:buNone/>
            </a:pPr>
            <a:r>
              <a:rPr lang="en-US" sz="1600" b="1" i="1" u="sng" dirty="0" smtClean="0"/>
              <a:t>Tools</a:t>
            </a:r>
            <a:r>
              <a:rPr lang="en-US" sz="1600" dirty="0" smtClean="0"/>
              <a:t>: Use Root Cause Analysis prn. </a:t>
            </a:r>
          </a:p>
          <a:p>
            <a:pPr>
              <a:spcBef>
                <a:spcPts val="0"/>
              </a:spcBef>
              <a:buNone/>
            </a:pPr>
            <a:endParaRPr lang="en-US" sz="1300" b="1" dirty="0"/>
          </a:p>
          <a:p>
            <a:pPr>
              <a:spcBef>
                <a:spcPts val="0"/>
              </a:spcBef>
              <a:buNone/>
            </a:pPr>
            <a:endParaRPr lang="en-US" sz="1300" b="1" dirty="0" smtClean="0"/>
          </a:p>
          <a:p>
            <a:pPr>
              <a:spcBef>
                <a:spcPts val="0"/>
              </a:spcBef>
              <a:buNone/>
            </a:pPr>
            <a:endParaRPr lang="en-US" sz="1100" b="1" dirty="0" smtClean="0"/>
          </a:p>
          <a:p>
            <a:pPr>
              <a:spcBef>
                <a:spcPts val="0"/>
              </a:spcBef>
              <a:buNone/>
            </a:pPr>
            <a:r>
              <a:rPr lang="en-US" sz="1400" b="1" dirty="0" smtClean="0"/>
              <a:t>	</a:t>
            </a:r>
          </a:p>
          <a:p>
            <a:pPr>
              <a:spcBef>
                <a:spcPts val="0"/>
              </a:spcBef>
              <a:buNone/>
            </a:pPr>
            <a:endParaRPr lang="en-US" sz="1400" b="1" dirty="0" smtClean="0"/>
          </a:p>
          <a:p>
            <a:pPr>
              <a:spcBef>
                <a:spcPts val="0"/>
              </a:spcBef>
              <a:buNone/>
            </a:pPr>
            <a:r>
              <a:rPr lang="en-US" sz="2000" dirty="0" smtClean="0"/>
              <a:t> </a:t>
            </a:r>
          </a:p>
          <a:p>
            <a:pPr>
              <a:spcBef>
                <a:spcPts val="0"/>
              </a:spcBef>
              <a:buNone/>
            </a:pPr>
            <a:endParaRPr lang="en-US" sz="2400" b="1" i="1" dirty="0" smtClean="0"/>
          </a:p>
        </p:txBody>
      </p:sp>
      <p:sp>
        <p:nvSpPr>
          <p:cNvPr id="5" name="Slide Number Placeholder 4"/>
          <p:cNvSpPr>
            <a:spLocks noGrp="1"/>
          </p:cNvSpPr>
          <p:nvPr>
            <p:ph type="sldNum" sz="quarter" idx="12"/>
          </p:nvPr>
        </p:nvSpPr>
        <p:spPr>
          <a:xfrm>
            <a:off x="76200" y="6362700"/>
            <a:ext cx="1905000" cy="457200"/>
          </a:xfrm>
        </p:spPr>
        <p:txBody>
          <a:bodyPr/>
          <a:lstStyle/>
          <a:p>
            <a:pPr algn="l">
              <a:defRPr/>
            </a:pPr>
            <a:fld id="{4ED37E81-C4AB-4B0E-87AB-3A00D9F6D24D}" type="slidenum">
              <a:rPr lang="en-US" smtClean="0"/>
              <a:pPr algn="l">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Frameworks for Improvement: </a:t>
            </a:r>
            <a:br>
              <a:rPr lang="en-US" sz="4000" dirty="0" smtClean="0"/>
            </a:br>
            <a:r>
              <a:rPr lang="en-US" sz="4000" dirty="0" smtClean="0"/>
              <a:t>Front line engagement</a:t>
            </a:r>
            <a:endParaRPr lang="en-US" sz="4000" dirty="0"/>
          </a:p>
        </p:txBody>
      </p:sp>
      <p:sp>
        <p:nvSpPr>
          <p:cNvPr id="3" name="Content Placeholder 2"/>
          <p:cNvSpPr>
            <a:spLocks noGrp="1"/>
          </p:cNvSpPr>
          <p:nvPr>
            <p:ph sz="half" idx="1"/>
          </p:nvPr>
        </p:nvSpPr>
        <p:spPr/>
        <p:txBody>
          <a:bodyPr/>
          <a:lstStyle/>
          <a:p>
            <a:pPr>
              <a:spcBef>
                <a:spcPts val="0"/>
              </a:spcBef>
              <a:buNone/>
            </a:pPr>
            <a:r>
              <a:rPr lang="en-US" sz="2400" b="1" dirty="0" smtClean="0"/>
              <a:t>Collaborative</a:t>
            </a:r>
          </a:p>
          <a:p>
            <a:pPr>
              <a:buFont typeface="Arial" panose="020B0604020202020204" pitchFamily="34" charset="0"/>
              <a:buChar char="•"/>
            </a:pPr>
            <a:r>
              <a:rPr lang="en-US" sz="2000" dirty="0" smtClean="0"/>
              <a:t>Didactic and experiential instruction on engagement strategies</a:t>
            </a:r>
          </a:p>
          <a:p>
            <a:pPr>
              <a:buFont typeface="Arial" panose="020B0604020202020204" pitchFamily="34" charset="0"/>
              <a:buChar char="•"/>
            </a:pPr>
            <a:r>
              <a:rPr lang="en-US" sz="2000" dirty="0" smtClean="0"/>
              <a:t>Learning and sharing calls &amp; one-to-one coaching calls to keep the work front and center. </a:t>
            </a:r>
          </a:p>
        </p:txBody>
      </p:sp>
      <p:sp>
        <p:nvSpPr>
          <p:cNvPr id="4" name="Content Placeholder 3"/>
          <p:cNvSpPr>
            <a:spLocks noGrp="1"/>
          </p:cNvSpPr>
          <p:nvPr>
            <p:ph sz="half" idx="2"/>
          </p:nvPr>
        </p:nvSpPr>
        <p:spPr/>
        <p:txBody>
          <a:bodyPr/>
          <a:lstStyle/>
          <a:p>
            <a:pPr>
              <a:spcBef>
                <a:spcPts val="0"/>
              </a:spcBef>
              <a:buNone/>
            </a:pPr>
            <a:r>
              <a:rPr lang="en-US" sz="2400" b="1" dirty="0"/>
              <a:t>On the front lines</a:t>
            </a:r>
          </a:p>
          <a:p>
            <a:pPr marL="0" indent="0">
              <a:spcBef>
                <a:spcPts val="0"/>
              </a:spcBef>
              <a:buNone/>
            </a:pPr>
            <a:r>
              <a:rPr lang="en-US" sz="2000" dirty="0" smtClean="0"/>
              <a:t>Monthly Data display increases opportunity for learning</a:t>
            </a:r>
          </a:p>
          <a:p>
            <a:pPr>
              <a:spcBef>
                <a:spcPts val="0"/>
              </a:spcBef>
              <a:buFont typeface="Arial" panose="020B0604020202020204" pitchFamily="34" charset="0"/>
              <a:buChar char="•"/>
            </a:pPr>
            <a:r>
              <a:rPr lang="en-US" sz="1800" dirty="0" smtClean="0"/>
              <a:t>High traffic areas</a:t>
            </a:r>
          </a:p>
          <a:p>
            <a:pPr>
              <a:spcBef>
                <a:spcPts val="0"/>
              </a:spcBef>
              <a:buFont typeface="Arial" panose="020B0604020202020204" pitchFamily="34" charset="0"/>
              <a:buChar char="•"/>
            </a:pPr>
            <a:r>
              <a:rPr lang="en-US" sz="1800" dirty="0" smtClean="0"/>
              <a:t>Promotes healthy competition</a:t>
            </a:r>
          </a:p>
          <a:p>
            <a:pPr>
              <a:spcBef>
                <a:spcPts val="0"/>
              </a:spcBef>
              <a:buFont typeface="Arial" panose="020B0604020202020204" pitchFamily="34" charset="0"/>
              <a:buChar char="•"/>
            </a:pPr>
            <a:r>
              <a:rPr lang="en-US" sz="1800" dirty="0" smtClean="0"/>
              <a:t>Quarterly Infection Control results</a:t>
            </a:r>
            <a:endParaRPr lang="en-US" sz="1800" dirty="0"/>
          </a:p>
          <a:p>
            <a:pPr marL="0" indent="0">
              <a:spcBef>
                <a:spcPts val="0"/>
              </a:spcBef>
              <a:buNone/>
            </a:pPr>
            <a:r>
              <a:rPr lang="en-US" sz="2000" dirty="0" smtClean="0"/>
              <a:t>Reinforce and Educate</a:t>
            </a:r>
          </a:p>
          <a:p>
            <a:pPr>
              <a:spcBef>
                <a:spcPts val="0"/>
              </a:spcBef>
              <a:buFont typeface="Arial" panose="020B0604020202020204" pitchFamily="34" charset="0"/>
              <a:buChar char="•"/>
            </a:pPr>
            <a:r>
              <a:rPr lang="en-US" sz="1800" dirty="0" smtClean="0"/>
              <a:t>Medical Director </a:t>
            </a:r>
            <a:r>
              <a:rPr lang="en-US" sz="1800" dirty="0" smtClean="0">
                <a:sym typeface="Wingdings"/>
              </a:rPr>
              <a:t> NPs, PCPs</a:t>
            </a:r>
          </a:p>
          <a:p>
            <a:pPr>
              <a:spcBef>
                <a:spcPts val="0"/>
              </a:spcBef>
              <a:buFont typeface="Arial" panose="020B0604020202020204" pitchFamily="34" charset="0"/>
              <a:buChar char="•"/>
            </a:pPr>
            <a:r>
              <a:rPr lang="en-US" sz="1800" dirty="0" smtClean="0">
                <a:sym typeface="Wingdings"/>
              </a:rPr>
              <a:t>Social Services  Psych Consults</a:t>
            </a:r>
          </a:p>
          <a:p>
            <a:pPr lvl="1">
              <a:spcBef>
                <a:spcPts val="0"/>
              </a:spcBef>
              <a:buFont typeface="Wingdings" panose="05000000000000000000" pitchFamily="2" charset="2"/>
              <a:buChar char="Ø"/>
            </a:pPr>
            <a:r>
              <a:rPr lang="en-US" sz="1400" dirty="0" smtClean="0">
                <a:sym typeface="Wingdings"/>
              </a:rPr>
              <a:t>Changes in mental status, behaviors</a:t>
            </a:r>
          </a:p>
          <a:p>
            <a:pPr indent="-285750">
              <a:spcBef>
                <a:spcPts val="0"/>
              </a:spcBef>
              <a:buFont typeface="Arial" panose="020B0604020202020204" pitchFamily="34" charset="0"/>
              <a:buChar char="•"/>
            </a:pPr>
            <a:r>
              <a:rPr lang="en-US" sz="1800" dirty="0" smtClean="0">
                <a:sym typeface="Wingdings"/>
              </a:rPr>
              <a:t>1:1 education prn for engagement</a:t>
            </a:r>
          </a:p>
          <a:p>
            <a:pPr marL="57150" indent="0">
              <a:spcBef>
                <a:spcPts val="0"/>
              </a:spcBef>
              <a:buNone/>
            </a:pPr>
            <a:r>
              <a:rPr lang="en-US" sz="2000" dirty="0"/>
              <a:t>Visibility, </a:t>
            </a:r>
            <a:r>
              <a:rPr lang="en-US" sz="2000" dirty="0" smtClean="0"/>
              <a:t>Transparency</a:t>
            </a:r>
            <a:endParaRPr lang="en-US" sz="2000" dirty="0" smtClean="0">
              <a:sym typeface="Wingdings"/>
            </a:endParaRPr>
          </a:p>
          <a:p>
            <a:pPr marL="0" indent="0">
              <a:spcBef>
                <a:spcPts val="0"/>
              </a:spcBef>
              <a:buNone/>
            </a:pPr>
            <a:endParaRPr lang="en-US" sz="1000" dirty="0" smtClean="0">
              <a:sym typeface="Wingdings"/>
            </a:endParaRPr>
          </a:p>
          <a:p>
            <a:pPr>
              <a:spcBef>
                <a:spcPts val="0"/>
              </a:spcBef>
              <a:buFont typeface="Times New Roman" panose="02020603050405020304" pitchFamily="18" charset="0"/>
              <a:buChar char="¡"/>
            </a:pPr>
            <a:endParaRPr lang="en-US" sz="1800" dirty="0" smtClean="0"/>
          </a:p>
          <a:p>
            <a:pPr>
              <a:spcBef>
                <a:spcPts val="0"/>
              </a:spcBef>
              <a:buFont typeface="Times New Roman" panose="02020603050405020304" pitchFamily="18" charset="0"/>
              <a:buChar char="¡"/>
            </a:pPr>
            <a:endParaRPr lang="en-US" sz="1800" dirty="0" smtClean="0"/>
          </a:p>
          <a:p>
            <a:pPr>
              <a:spcBef>
                <a:spcPts val="0"/>
              </a:spcBef>
              <a:buFont typeface="Times New Roman" panose="02020603050405020304" pitchFamily="18" charset="0"/>
              <a:buChar char="¡"/>
            </a:pPr>
            <a:endParaRPr lang="en-US" sz="2000" dirty="0" smtClean="0"/>
          </a:p>
          <a:p>
            <a:pPr>
              <a:spcBef>
                <a:spcPts val="0"/>
              </a:spcBef>
              <a:buNone/>
            </a:pPr>
            <a:endParaRPr lang="en-US" sz="2400" b="1" i="1" dirty="0" smtClean="0"/>
          </a:p>
        </p:txBody>
      </p:sp>
      <p:sp>
        <p:nvSpPr>
          <p:cNvPr id="5" name="Slide Number Placeholder 4"/>
          <p:cNvSpPr>
            <a:spLocks noGrp="1"/>
          </p:cNvSpPr>
          <p:nvPr>
            <p:ph type="sldNum" sz="quarter" idx="12"/>
          </p:nvPr>
        </p:nvSpPr>
        <p:spPr>
          <a:xfrm>
            <a:off x="0" y="6324600"/>
            <a:ext cx="1905000" cy="457200"/>
          </a:xfrm>
        </p:spPr>
        <p:txBody>
          <a:bodyPr/>
          <a:lstStyle/>
          <a:p>
            <a:pPr algn="l">
              <a:defRPr/>
            </a:pPr>
            <a:fld id="{4ED37E81-C4AB-4B0E-87AB-3A00D9F6D24D}" type="slidenum">
              <a:rPr lang="en-US" smtClean="0"/>
              <a:pPr algn="l">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right tools for the job </a:t>
            </a:r>
            <a:endParaRPr lang="en-US" sz="4000" dirty="0"/>
          </a:p>
        </p:txBody>
      </p:sp>
      <p:sp>
        <p:nvSpPr>
          <p:cNvPr id="3" name="Content Placeholder 2"/>
          <p:cNvSpPr>
            <a:spLocks noGrp="1"/>
          </p:cNvSpPr>
          <p:nvPr>
            <p:ph sz="half" idx="1"/>
          </p:nvPr>
        </p:nvSpPr>
        <p:spPr/>
        <p:txBody>
          <a:bodyPr/>
          <a:lstStyle/>
          <a:p>
            <a:pPr>
              <a:spcBef>
                <a:spcPts val="0"/>
              </a:spcBef>
              <a:buNone/>
            </a:pPr>
            <a:r>
              <a:rPr lang="en-US" sz="2400" b="1" dirty="0" smtClean="0"/>
              <a:t>Collaborative</a:t>
            </a:r>
          </a:p>
          <a:p>
            <a:pPr>
              <a:buFont typeface="Arial" panose="020B0604020202020204" pitchFamily="34" charset="0"/>
              <a:buChar char="•"/>
            </a:pPr>
            <a:r>
              <a:rPr lang="en-US" sz="2000" dirty="0" smtClean="0"/>
              <a:t>Purposeful design of overall collaborative and events based on context and specifics of the change.</a:t>
            </a:r>
          </a:p>
          <a:p>
            <a:pPr>
              <a:buFont typeface="Arial" panose="020B0604020202020204" pitchFamily="34" charset="0"/>
              <a:buChar char="•"/>
            </a:pPr>
            <a:r>
              <a:rPr lang="en-US" sz="2000" dirty="0" smtClean="0"/>
              <a:t>Focus on engagement &amp; persuasive communication  </a:t>
            </a:r>
          </a:p>
          <a:p>
            <a:endParaRPr lang="en-US" sz="2000" dirty="0" smtClean="0"/>
          </a:p>
          <a:p>
            <a:pPr>
              <a:buNone/>
            </a:pPr>
            <a:endParaRPr lang="en-US" i="1" dirty="0" smtClean="0"/>
          </a:p>
          <a:p>
            <a:pPr lvl="1">
              <a:buNone/>
            </a:pPr>
            <a:endParaRPr lang="en-US" i="1" dirty="0" smtClean="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1323199331"/>
              </p:ext>
            </p:extLst>
          </p:nvPr>
        </p:nvGraphicFramePr>
        <p:xfrm>
          <a:off x="4648200" y="1981200"/>
          <a:ext cx="3810000" cy="3867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724400" y="2133600"/>
            <a:ext cx="3276600" cy="369332"/>
          </a:xfrm>
          <a:prstGeom prst="rect">
            <a:avLst/>
          </a:prstGeom>
          <a:noFill/>
        </p:spPr>
        <p:txBody>
          <a:bodyPr wrap="square" rtlCol="0">
            <a:spAutoFit/>
          </a:bodyPr>
          <a:lstStyle/>
          <a:p>
            <a:r>
              <a:rPr lang="en-US" dirty="0" smtClean="0"/>
              <a:t>New Process Flow with Criteria</a:t>
            </a:r>
            <a:endParaRPr lang="en-US" dirty="0"/>
          </a:p>
        </p:txBody>
      </p:sp>
      <p:sp>
        <p:nvSpPr>
          <p:cNvPr id="7" name="TextBox 6"/>
          <p:cNvSpPr txBox="1"/>
          <p:nvPr/>
        </p:nvSpPr>
        <p:spPr>
          <a:xfrm>
            <a:off x="4791075" y="5410199"/>
            <a:ext cx="3733800" cy="276999"/>
          </a:xfrm>
          <a:prstGeom prst="rect">
            <a:avLst/>
          </a:prstGeom>
          <a:noFill/>
        </p:spPr>
        <p:txBody>
          <a:bodyPr wrap="square" rtlCol="0">
            <a:spAutoFit/>
          </a:bodyPr>
          <a:lstStyle/>
          <a:p>
            <a:r>
              <a:rPr lang="en-US" sz="1200" dirty="0" smtClean="0"/>
              <a:t>“Choosing Wisely”, AMDA poster in high traffic areas</a:t>
            </a:r>
            <a:endParaRPr lang="en-US" sz="1200" dirty="0"/>
          </a:p>
        </p:txBody>
      </p:sp>
      <p:sp>
        <p:nvSpPr>
          <p:cNvPr id="4" name="Slide Number Placeholder 3"/>
          <p:cNvSpPr>
            <a:spLocks noGrp="1"/>
          </p:cNvSpPr>
          <p:nvPr>
            <p:ph type="sldNum" sz="quarter" idx="12"/>
          </p:nvPr>
        </p:nvSpPr>
        <p:spPr>
          <a:xfrm>
            <a:off x="-28575" y="6400800"/>
            <a:ext cx="1905000" cy="457200"/>
          </a:xfrm>
        </p:spPr>
        <p:txBody>
          <a:bodyPr/>
          <a:lstStyle/>
          <a:p>
            <a:pPr algn="l">
              <a:defRPr/>
            </a:pPr>
            <a:fld id="{4ED37E81-C4AB-4B0E-87AB-3A00D9F6D24D}" type="slidenum">
              <a:rPr lang="en-US" smtClean="0"/>
              <a:pPr algn="l">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Make the right thing the easy thing</a:t>
            </a:r>
            <a:endParaRPr lang="en-US" sz="4000" dirty="0"/>
          </a:p>
        </p:txBody>
      </p:sp>
      <p:sp>
        <p:nvSpPr>
          <p:cNvPr id="3" name="Content Placeholder 2"/>
          <p:cNvSpPr>
            <a:spLocks noGrp="1"/>
          </p:cNvSpPr>
          <p:nvPr>
            <p:ph sz="half" idx="1"/>
          </p:nvPr>
        </p:nvSpPr>
        <p:spPr/>
        <p:txBody>
          <a:bodyPr/>
          <a:lstStyle/>
          <a:p>
            <a:pPr>
              <a:spcBef>
                <a:spcPts val="0"/>
              </a:spcBef>
              <a:buNone/>
            </a:pPr>
            <a:r>
              <a:rPr lang="en-US" sz="2400" b="1" dirty="0" smtClean="0"/>
              <a:t>Collaborative</a:t>
            </a:r>
            <a:endParaRPr lang="en-US" sz="2000" dirty="0" smtClean="0"/>
          </a:p>
          <a:p>
            <a:pPr>
              <a:buFont typeface="Arial" panose="020B0604020202020204" pitchFamily="34" charset="0"/>
              <a:buChar char="•"/>
            </a:pPr>
            <a:r>
              <a:rPr lang="en-US" sz="2000" dirty="0" smtClean="0"/>
              <a:t>Created multiple and redundant opportunities for learning</a:t>
            </a:r>
          </a:p>
          <a:p>
            <a:pPr>
              <a:buFont typeface="Arial" panose="020B0604020202020204" pitchFamily="34" charset="0"/>
              <a:buChar char="•"/>
            </a:pPr>
            <a:r>
              <a:rPr lang="en-US" sz="2000" dirty="0" smtClean="0"/>
              <a:t>Created tools to facilitate practice change using  principles of behavior change</a:t>
            </a:r>
          </a:p>
          <a:p>
            <a:pPr>
              <a:buFont typeface="Arial" panose="020B0604020202020204" pitchFamily="34" charset="0"/>
              <a:buChar char="•"/>
            </a:pPr>
            <a:r>
              <a:rPr lang="en-US" sz="2000" dirty="0" smtClean="0"/>
              <a:t>Target nursing practice, prescriber decision making, resident/family awareness</a:t>
            </a:r>
          </a:p>
          <a:p>
            <a:pPr>
              <a:buNone/>
            </a:pPr>
            <a:endParaRPr lang="en-US" sz="2000" dirty="0" smtClean="0"/>
          </a:p>
          <a:p>
            <a:pPr>
              <a:buNone/>
            </a:pPr>
            <a:endParaRPr lang="en-US" i="1" dirty="0" smtClean="0"/>
          </a:p>
          <a:p>
            <a:pPr lvl="1">
              <a:buNone/>
            </a:pPr>
            <a:endParaRPr lang="en-US" i="1" dirty="0" smtClean="0"/>
          </a:p>
        </p:txBody>
      </p:sp>
      <p:sp>
        <p:nvSpPr>
          <p:cNvPr id="4" name="Content Placeholder 3"/>
          <p:cNvSpPr>
            <a:spLocks noGrp="1"/>
          </p:cNvSpPr>
          <p:nvPr>
            <p:ph sz="half" idx="2"/>
          </p:nvPr>
        </p:nvSpPr>
        <p:spPr/>
        <p:txBody>
          <a:bodyPr/>
          <a:lstStyle/>
          <a:p>
            <a:pPr>
              <a:spcBef>
                <a:spcPts val="0"/>
              </a:spcBef>
              <a:buNone/>
            </a:pPr>
            <a:r>
              <a:rPr lang="en-US" sz="2400" b="1" dirty="0" smtClean="0"/>
              <a:t>On the front lines</a:t>
            </a:r>
          </a:p>
          <a:p>
            <a:pPr>
              <a:spcBef>
                <a:spcPts val="0"/>
              </a:spcBef>
              <a:buFont typeface="+mj-lt"/>
              <a:buAutoNum type="arabicPeriod"/>
            </a:pPr>
            <a:r>
              <a:rPr lang="en-US" sz="1800" dirty="0" smtClean="0"/>
              <a:t>ABC Tool has become protocol ; Introduced at Staff Orientation</a:t>
            </a:r>
          </a:p>
          <a:p>
            <a:pPr>
              <a:spcBef>
                <a:spcPts val="0"/>
              </a:spcBef>
              <a:buFont typeface="+mj-lt"/>
              <a:buAutoNum type="arabicPeriod"/>
            </a:pPr>
            <a:r>
              <a:rPr lang="en-US" sz="1800" dirty="0" smtClean="0"/>
              <a:t>New Resident Admission is a time of significant adjustment</a:t>
            </a:r>
          </a:p>
          <a:p>
            <a:pPr>
              <a:spcBef>
                <a:spcPts val="0"/>
              </a:spcBef>
              <a:buFont typeface="+mj-lt"/>
              <a:buAutoNum type="arabicPeriod"/>
            </a:pPr>
            <a:r>
              <a:rPr lang="en-US" sz="1800" dirty="0" smtClean="0"/>
              <a:t>Admission Packet has 100 pages</a:t>
            </a:r>
          </a:p>
          <a:p>
            <a:pPr marL="0" indent="0">
              <a:spcBef>
                <a:spcPts val="0"/>
              </a:spcBef>
              <a:buNone/>
            </a:pPr>
            <a:endParaRPr lang="en-US" sz="1800" b="1" i="1" dirty="0" smtClean="0"/>
          </a:p>
          <a:p>
            <a:pPr marL="0" indent="0">
              <a:spcBef>
                <a:spcPts val="0"/>
              </a:spcBef>
              <a:buNone/>
            </a:pPr>
            <a:r>
              <a:rPr lang="en-US" sz="1800" dirty="0" smtClean="0"/>
              <a:t>Decision made to delay teaching of evidence-based UTI materials until later in Resident’s 1</a:t>
            </a:r>
            <a:r>
              <a:rPr lang="en-US" sz="1800" baseline="30000" dirty="0" smtClean="0"/>
              <a:t>st</a:t>
            </a:r>
            <a:r>
              <a:rPr lang="en-US" sz="1800" dirty="0" smtClean="0"/>
              <a:t> week:</a:t>
            </a:r>
          </a:p>
          <a:p>
            <a:pPr lvl="1">
              <a:spcBef>
                <a:spcPts val="0"/>
              </a:spcBef>
              <a:buFont typeface="Arial" panose="020B0604020202020204" pitchFamily="34" charset="0"/>
              <a:buChar char="•"/>
            </a:pPr>
            <a:r>
              <a:rPr lang="en-US" sz="1200" dirty="0" smtClean="0"/>
              <a:t>1:1 teaching by Infection Control Nurse</a:t>
            </a:r>
          </a:p>
          <a:p>
            <a:pPr lvl="1">
              <a:spcBef>
                <a:spcPts val="0"/>
              </a:spcBef>
              <a:buFont typeface="Arial" panose="020B0604020202020204" pitchFamily="34" charset="0"/>
              <a:buChar char="•"/>
            </a:pPr>
            <a:r>
              <a:rPr lang="en-US" sz="1200" dirty="0"/>
              <a:t>Enables deeper </a:t>
            </a:r>
            <a:r>
              <a:rPr lang="en-US" sz="1200" dirty="0" smtClean="0"/>
              <a:t>engagement</a:t>
            </a:r>
          </a:p>
          <a:p>
            <a:pPr lvl="1">
              <a:spcBef>
                <a:spcPts val="0"/>
              </a:spcBef>
              <a:buFont typeface="Arial" panose="020B0604020202020204" pitchFamily="34" charset="0"/>
              <a:buChar char="•"/>
            </a:pPr>
            <a:r>
              <a:rPr lang="en-US" sz="1200" dirty="0" smtClean="0"/>
              <a:t>Include families as appropriate</a:t>
            </a:r>
            <a:endParaRPr lang="en-US" sz="1200" dirty="0"/>
          </a:p>
          <a:p>
            <a:pPr lvl="1">
              <a:spcBef>
                <a:spcPts val="0"/>
              </a:spcBef>
              <a:buFont typeface="Arial" panose="020B0604020202020204" pitchFamily="34" charset="0"/>
              <a:buChar char="•"/>
            </a:pPr>
            <a:r>
              <a:rPr lang="en-US" sz="1200" dirty="0" smtClean="0"/>
              <a:t>Further follow-up as needed </a:t>
            </a:r>
          </a:p>
          <a:p>
            <a:pPr marL="457200" lvl="1" indent="0">
              <a:spcBef>
                <a:spcPts val="0"/>
              </a:spcBef>
              <a:buNone/>
            </a:pPr>
            <a:r>
              <a:rPr lang="en-US" sz="1200" dirty="0"/>
              <a:t>	</a:t>
            </a:r>
            <a:r>
              <a:rPr lang="en-US" sz="1100" dirty="0" smtClean="0"/>
              <a:t>(e.g., Medical Director reinforces Protocol )</a:t>
            </a:r>
            <a:endParaRPr lang="en-US" sz="1100" dirty="0"/>
          </a:p>
        </p:txBody>
      </p:sp>
      <p:sp>
        <p:nvSpPr>
          <p:cNvPr id="5" name="Slide Number Placeholder 4"/>
          <p:cNvSpPr>
            <a:spLocks noGrp="1"/>
          </p:cNvSpPr>
          <p:nvPr>
            <p:ph type="sldNum" sz="quarter" idx="12"/>
          </p:nvPr>
        </p:nvSpPr>
        <p:spPr>
          <a:xfrm>
            <a:off x="0" y="6372225"/>
            <a:ext cx="1905000" cy="457200"/>
          </a:xfrm>
        </p:spPr>
        <p:txBody>
          <a:bodyPr/>
          <a:lstStyle/>
          <a:p>
            <a:pPr algn="l">
              <a:defRPr/>
            </a:pPr>
            <a:fld id="{4ED37E81-C4AB-4B0E-87AB-3A00D9F6D24D}" type="slidenum">
              <a:rPr lang="en-US" smtClean="0"/>
              <a:pPr algn="l">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dirty="0" smtClean="0"/>
              <a:t> </a:t>
            </a:r>
            <a:br>
              <a:rPr lang="en-US" sz="3600" dirty="0" smtClean="0"/>
            </a:br>
            <a:endParaRPr lang="en-US" sz="3600" dirty="0"/>
          </a:p>
        </p:txBody>
      </p:sp>
      <p:sp>
        <p:nvSpPr>
          <p:cNvPr id="34819" name="Content Placeholder 6"/>
          <p:cNvSpPr>
            <a:spLocks noGrp="1"/>
          </p:cNvSpPr>
          <p:nvPr>
            <p:ph sz="half" idx="2"/>
          </p:nvPr>
        </p:nvSpPr>
        <p:spPr>
          <a:xfrm>
            <a:off x="4648200" y="1524000"/>
            <a:ext cx="4038600" cy="4525963"/>
          </a:xfrm>
        </p:spPr>
        <p:txBody>
          <a:bodyPr/>
          <a:lstStyle/>
          <a:p>
            <a:pPr eaLnBrk="1" hangingPunct="1">
              <a:buFont typeface="Arial" pitchFamily="34" charset="0"/>
              <a:buNone/>
            </a:pPr>
            <a:endParaRPr lang="en-US" altLang="en-US" sz="2400" dirty="0" smtClean="0"/>
          </a:p>
          <a:p>
            <a:pPr eaLnBrk="1" hangingPunct="1">
              <a:buFont typeface="Arial" pitchFamily="34" charset="0"/>
              <a:buNone/>
            </a:pPr>
            <a:endParaRPr lang="en-US" altLang="en-US" sz="2400" dirty="0" smtClean="0"/>
          </a:p>
          <a:p>
            <a:pPr eaLnBrk="1" hangingPunct="1"/>
            <a:endParaRPr lang="en-US" altLang="en-US" sz="2400" dirty="0" smtClean="0"/>
          </a:p>
          <a:p>
            <a:pPr eaLnBrk="1" hangingPunct="1"/>
            <a:endParaRPr lang="en-US" altLang="en-US" sz="2400" dirty="0" smtClean="0"/>
          </a:p>
          <a:p>
            <a:pPr eaLnBrk="1" hangingPunct="1">
              <a:buFont typeface="Arial" pitchFamily="34" charset="0"/>
              <a:buNone/>
            </a:pPr>
            <a:endParaRPr lang="en-US" altLang="en-US" sz="1400" dirty="0" smtClean="0"/>
          </a:p>
        </p:txBody>
      </p:sp>
      <p:pic>
        <p:nvPicPr>
          <p:cNvPr id="34820" name="Picture 2"/>
          <p:cNvPicPr>
            <a:picLocks noGrp="1" noChangeAspect="1" noChangeArrowheads="1"/>
          </p:cNvPicPr>
          <p:nvPr>
            <p:ph sz="half" idx="1"/>
          </p:nvPr>
        </p:nvPicPr>
        <p:blipFill>
          <a:blip r:embed="rId3" cstate="print"/>
          <a:srcRect l="30112" t="20203" r="35794" b="5717"/>
          <a:stretch>
            <a:fillRect/>
          </a:stretch>
        </p:blipFill>
        <p:spPr>
          <a:xfrm>
            <a:off x="152400" y="646756"/>
            <a:ext cx="4419600" cy="5449244"/>
          </a:xfrm>
        </p:spPr>
      </p:pic>
      <p:sp>
        <p:nvSpPr>
          <p:cNvPr id="3" name="Slide Number Placeholder 2"/>
          <p:cNvSpPr>
            <a:spLocks noGrp="1"/>
          </p:cNvSpPr>
          <p:nvPr>
            <p:ph type="sldNum" sz="quarter" idx="11"/>
          </p:nvPr>
        </p:nvSpPr>
        <p:spPr>
          <a:xfrm>
            <a:off x="0" y="6324600"/>
            <a:ext cx="4343400" cy="365125"/>
          </a:xfrm>
          <a:ln>
            <a:solidFill>
              <a:schemeClr val="accent1"/>
            </a:solidFill>
          </a:ln>
        </p:spPr>
        <p:txBody>
          <a:bodyPr/>
          <a:lstStyle/>
          <a:p>
            <a:pPr>
              <a:defRPr/>
            </a:pPr>
            <a:r>
              <a:rPr lang="en-US" dirty="0" smtClean="0"/>
              <a:t> more tools at </a:t>
            </a:r>
            <a:r>
              <a:rPr lang="en-US" b="1" u="sng" dirty="0" smtClean="0">
                <a:noFill/>
                <a:hlinkClick r:id="rId4"/>
              </a:rPr>
              <a:t>www.macoalition.org/uti-elderly-tools</a:t>
            </a:r>
            <a:r>
              <a:rPr lang="en-US" dirty="0" smtClean="0">
                <a:noFill/>
              </a:rPr>
              <a:t> </a:t>
            </a:r>
            <a:endParaRPr lang="en-US" dirty="0">
              <a:noFill/>
            </a:endParaRPr>
          </a:p>
        </p:txBody>
      </p:sp>
      <p:pic>
        <p:nvPicPr>
          <p:cNvPr id="6" name="Picture 2"/>
          <p:cNvPicPr>
            <a:picLocks noChangeAspect="1" noChangeArrowheads="1"/>
          </p:cNvPicPr>
          <p:nvPr/>
        </p:nvPicPr>
        <p:blipFill>
          <a:blip r:embed="rId5" cstate="print"/>
          <a:srcRect l="28999" t="13333" r="37500" b="21777"/>
          <a:stretch>
            <a:fillRect/>
          </a:stretch>
        </p:blipFill>
        <p:spPr bwMode="auto">
          <a:xfrm>
            <a:off x="4572000" y="685800"/>
            <a:ext cx="4435158" cy="549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458200" cy="1143000"/>
          </a:xfrm>
        </p:spPr>
        <p:txBody>
          <a:bodyPr/>
          <a:lstStyle/>
          <a:p>
            <a:r>
              <a:rPr lang="en-US" sz="3200" dirty="0" smtClean="0"/>
              <a:t>How do we know a change is an improvement?</a:t>
            </a:r>
            <a:br>
              <a:rPr lang="en-US" sz="3200" dirty="0" smtClean="0"/>
            </a:br>
            <a:r>
              <a:rPr lang="en-US" sz="3200" dirty="0" smtClean="0"/>
              <a:t>Collaborative-wide 2012-2013 </a:t>
            </a:r>
            <a:r>
              <a:rPr lang="en-US" sz="4000" dirty="0" smtClean="0"/>
              <a:t> </a:t>
            </a:r>
            <a:endParaRPr lang="en-US" sz="4000" dirty="0"/>
          </a:p>
        </p:txBody>
      </p:sp>
      <p:sp>
        <p:nvSpPr>
          <p:cNvPr id="3" name="Content Placeholder 2"/>
          <p:cNvSpPr>
            <a:spLocks noGrp="1"/>
          </p:cNvSpPr>
          <p:nvPr>
            <p:ph sz="half" idx="1"/>
          </p:nvPr>
        </p:nvSpPr>
        <p:spPr/>
        <p:txBody>
          <a:bodyPr/>
          <a:lstStyle/>
          <a:p>
            <a:pPr>
              <a:spcBef>
                <a:spcPts val="0"/>
              </a:spcBef>
              <a:buNone/>
            </a:pPr>
            <a:r>
              <a:rPr lang="en-US" sz="2400" b="1" dirty="0" smtClean="0"/>
              <a:t>Collaborative</a:t>
            </a:r>
            <a:endParaRPr lang="en-US" sz="2000" dirty="0" smtClean="0"/>
          </a:p>
          <a:p>
            <a:pPr>
              <a:buNone/>
            </a:pPr>
            <a:r>
              <a:rPr lang="en-US" sz="2400" dirty="0" smtClean="0"/>
              <a:t>Track participation and outcomes</a:t>
            </a:r>
          </a:p>
          <a:p>
            <a:pPr>
              <a:buNone/>
            </a:pPr>
            <a:r>
              <a:rPr lang="en-US" sz="2000" dirty="0" smtClean="0"/>
              <a:t> </a:t>
            </a:r>
            <a:r>
              <a:rPr lang="en-US" altLang="en-US" sz="2400" dirty="0" smtClean="0"/>
              <a:t>28% decrease in urine cultures</a:t>
            </a:r>
          </a:p>
          <a:p>
            <a:pPr>
              <a:buNone/>
            </a:pPr>
            <a:r>
              <a:rPr lang="en-US" altLang="en-US" sz="2400" dirty="0" smtClean="0"/>
              <a:t>33% reduction in reported UTIs; </a:t>
            </a:r>
          </a:p>
          <a:p>
            <a:pPr>
              <a:buNone/>
            </a:pPr>
            <a:r>
              <a:rPr lang="en-US" altLang="en-US" sz="2400" dirty="0" smtClean="0"/>
              <a:t>45% reduction in healthcare acquired </a:t>
            </a:r>
            <a:r>
              <a:rPr lang="en-US" altLang="en-US" sz="2400" i="1" dirty="0" smtClean="0"/>
              <a:t>C. difficile</a:t>
            </a:r>
            <a:r>
              <a:rPr lang="en-US" altLang="en-US" sz="2400" dirty="0" smtClean="0"/>
              <a:t>  </a:t>
            </a:r>
          </a:p>
          <a:p>
            <a:pPr lvl="2">
              <a:buNone/>
            </a:pPr>
            <a:endParaRPr lang="en-US" altLang="en-US" dirty="0" smtClean="0"/>
          </a:p>
          <a:p>
            <a:pPr>
              <a:buNone/>
            </a:pPr>
            <a:endParaRPr lang="en-US" sz="2000" dirty="0" smtClean="0"/>
          </a:p>
          <a:p>
            <a:pPr>
              <a:buNone/>
            </a:pPr>
            <a:endParaRPr lang="en-US" i="1" dirty="0" smtClean="0"/>
          </a:p>
          <a:p>
            <a:pPr lvl="1">
              <a:buNone/>
            </a:pPr>
            <a:endParaRPr lang="en-US" i="1" dirty="0" smtClean="0"/>
          </a:p>
        </p:txBody>
      </p:sp>
      <p:sp>
        <p:nvSpPr>
          <p:cNvPr id="4" name="Content Placeholder 3"/>
          <p:cNvSpPr>
            <a:spLocks noGrp="1"/>
          </p:cNvSpPr>
          <p:nvPr>
            <p:ph sz="half" idx="2"/>
          </p:nvPr>
        </p:nvSpPr>
        <p:spPr>
          <a:xfrm>
            <a:off x="4724400" y="1828800"/>
            <a:ext cx="3810000" cy="3867150"/>
          </a:xfrm>
        </p:spPr>
        <p:txBody>
          <a:bodyPr/>
          <a:lstStyle/>
          <a:p>
            <a:pPr>
              <a:spcBef>
                <a:spcPts val="0"/>
              </a:spcBef>
              <a:buNone/>
            </a:pPr>
            <a:r>
              <a:rPr lang="en-US" sz="2400" b="1" dirty="0" smtClean="0"/>
              <a:t> </a:t>
            </a:r>
            <a:endParaRPr lang="en-US" sz="2400" b="1" i="1" dirty="0" smtClean="0"/>
          </a:p>
          <a:p>
            <a:pPr>
              <a:spcBef>
                <a:spcPts val="0"/>
              </a:spcBef>
              <a:buNone/>
            </a:pPr>
            <a:endParaRPr lang="en-US" sz="2400" b="1" i="1" dirty="0" smtClean="0"/>
          </a:p>
        </p:txBody>
      </p:sp>
      <p:graphicFrame>
        <p:nvGraphicFramePr>
          <p:cNvPr id="5" name="Chart 4"/>
          <p:cNvGraphicFramePr>
            <a:graphicFrameLocks/>
          </p:cNvGraphicFramePr>
          <p:nvPr>
            <p:extLst>
              <p:ext uri="{D42A27DB-BD31-4B8C-83A1-F6EECF244321}">
                <p14:modId xmlns:p14="http://schemas.microsoft.com/office/powerpoint/2010/main" val="1259856637"/>
              </p:ext>
            </p:extLst>
          </p:nvPr>
        </p:nvGraphicFramePr>
        <p:xfrm>
          <a:off x="4800600" y="1905000"/>
          <a:ext cx="3886200" cy="3886200"/>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p:cNvSpPr>
            <a:spLocks noGrp="1"/>
          </p:cNvSpPr>
          <p:nvPr>
            <p:ph type="sldNum" sz="quarter" idx="12"/>
          </p:nvPr>
        </p:nvSpPr>
        <p:spPr>
          <a:xfrm>
            <a:off x="28575" y="6400800"/>
            <a:ext cx="1905000" cy="457200"/>
          </a:xfrm>
        </p:spPr>
        <p:txBody>
          <a:bodyPr/>
          <a:lstStyle/>
          <a:p>
            <a:pPr algn="l">
              <a:defRPr/>
            </a:pPr>
            <a:fld id="{4ED37E81-C4AB-4B0E-87AB-3A00D9F6D24D}" type="slidenum">
              <a:rPr lang="en-US" smtClean="0"/>
              <a:pPr algn="l">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458200" cy="1143000"/>
          </a:xfrm>
        </p:spPr>
        <p:txBody>
          <a:bodyPr/>
          <a:lstStyle/>
          <a:p>
            <a:r>
              <a:rPr lang="en-US" sz="3200" dirty="0" smtClean="0"/>
              <a:t>How do we know a change is an improvement?</a:t>
            </a:r>
            <a:br>
              <a:rPr lang="en-US" sz="3200" dirty="0" smtClean="0"/>
            </a:br>
            <a:r>
              <a:rPr lang="en-US" sz="3200" dirty="0" smtClean="0"/>
              <a:t>Eventide 1/2013-2/2014 </a:t>
            </a:r>
            <a:r>
              <a:rPr lang="en-US" sz="4000" dirty="0" smtClean="0"/>
              <a:t> </a:t>
            </a:r>
            <a:endParaRPr lang="en-US" sz="4000" dirty="0"/>
          </a:p>
        </p:txBody>
      </p:sp>
      <p:sp>
        <p:nvSpPr>
          <p:cNvPr id="3" name="Content Placeholder 2"/>
          <p:cNvSpPr>
            <a:spLocks noGrp="1"/>
          </p:cNvSpPr>
          <p:nvPr>
            <p:ph sz="half" idx="1"/>
          </p:nvPr>
        </p:nvSpPr>
        <p:spPr/>
        <p:txBody>
          <a:bodyPr/>
          <a:lstStyle/>
          <a:p>
            <a:pPr marL="0" indent="0">
              <a:spcBef>
                <a:spcPts val="0"/>
              </a:spcBef>
              <a:buNone/>
            </a:pPr>
            <a:r>
              <a:rPr lang="en-US" altLang="en-US" sz="2000" b="1" dirty="0" smtClean="0"/>
              <a:t>On the front lines</a:t>
            </a:r>
          </a:p>
          <a:p>
            <a:pPr>
              <a:spcBef>
                <a:spcPts val="0"/>
              </a:spcBef>
              <a:buFont typeface="Arial" panose="020B0604020202020204" pitchFamily="34" charset="0"/>
              <a:buChar char="•"/>
            </a:pPr>
            <a:endParaRPr lang="en-US" altLang="en-US" sz="1200" b="1" i="1" dirty="0"/>
          </a:p>
          <a:p>
            <a:pPr marL="182880" indent="-182880">
              <a:spcBef>
                <a:spcPts val="0"/>
              </a:spcBef>
              <a:buFont typeface="Arial" panose="020B0604020202020204" pitchFamily="34" charset="0"/>
              <a:buChar char="•"/>
            </a:pPr>
            <a:r>
              <a:rPr lang="en-US" altLang="en-US" sz="1600" dirty="0" smtClean="0"/>
              <a:t>Quarterly QA hospital Microbiology report now posted </a:t>
            </a:r>
          </a:p>
          <a:p>
            <a:pPr marL="182880" indent="-182880">
              <a:spcBef>
                <a:spcPts val="0"/>
              </a:spcBef>
              <a:buFont typeface="Arial" panose="020B0604020202020204" pitchFamily="34" charset="0"/>
              <a:buChar char="•"/>
            </a:pPr>
            <a:r>
              <a:rPr lang="en-US" altLang="en-US" sz="1600" dirty="0" smtClean="0"/>
              <a:t>Reviewed monthly with Medical Director</a:t>
            </a:r>
          </a:p>
          <a:p>
            <a:pPr marL="182880" indent="-182880">
              <a:spcBef>
                <a:spcPts val="0"/>
              </a:spcBef>
              <a:buFont typeface="Arial" panose="020B0604020202020204" pitchFamily="34" charset="0"/>
              <a:buChar char="•"/>
            </a:pPr>
            <a:r>
              <a:rPr lang="en-US" altLang="en-US" sz="1600" dirty="0" smtClean="0"/>
              <a:t>Casper Report (quality measures) shows Eventide infection control rate is well below both the national and state %:</a:t>
            </a:r>
          </a:p>
          <a:p>
            <a:pPr>
              <a:spcBef>
                <a:spcPts val="0"/>
              </a:spcBef>
              <a:buNone/>
            </a:pPr>
            <a:endParaRPr lang="en-US" altLang="en-US" sz="1600" dirty="0"/>
          </a:p>
          <a:p>
            <a:pPr marL="182880" indent="-182880">
              <a:spcBef>
                <a:spcPts val="0"/>
              </a:spcBef>
              <a:buNone/>
            </a:pPr>
            <a:r>
              <a:rPr lang="en-US" altLang="en-US" sz="1600" dirty="0" smtClean="0"/>
              <a:t>Based on the last period </a:t>
            </a:r>
          </a:p>
          <a:p>
            <a:pPr marL="182880" indent="-182880">
              <a:spcBef>
                <a:spcPts val="0"/>
              </a:spcBef>
              <a:buNone/>
            </a:pPr>
            <a:r>
              <a:rPr lang="en-US" altLang="en-US" sz="1600" dirty="0" smtClean="0"/>
              <a:t>	Our Facility observed rate is 1.6% </a:t>
            </a:r>
          </a:p>
          <a:p>
            <a:pPr marL="182880" indent="-182880">
              <a:spcBef>
                <a:spcPts val="0"/>
              </a:spcBef>
              <a:buNone/>
            </a:pPr>
            <a:r>
              <a:rPr lang="en-US" altLang="en-US" sz="1600" dirty="0" smtClean="0"/>
              <a:t>	</a:t>
            </a:r>
            <a:r>
              <a:rPr lang="en-US" altLang="en-US" sz="1600" dirty="0"/>
              <a:t>S</a:t>
            </a:r>
            <a:r>
              <a:rPr lang="en-US" altLang="en-US" sz="1600" dirty="0" smtClean="0"/>
              <a:t>tate average is 5.7% </a:t>
            </a:r>
          </a:p>
          <a:p>
            <a:pPr marL="182880" indent="-182880">
              <a:spcBef>
                <a:spcPts val="0"/>
              </a:spcBef>
              <a:buNone/>
            </a:pPr>
            <a:r>
              <a:rPr lang="en-US" altLang="en-US" sz="1600" dirty="0" smtClean="0"/>
              <a:t>	National average 6.4%</a:t>
            </a:r>
          </a:p>
          <a:p>
            <a:pPr marL="182880" indent="-182880">
              <a:spcBef>
                <a:spcPts val="0"/>
              </a:spcBef>
              <a:buNone/>
            </a:pPr>
            <a:endParaRPr lang="en-US" altLang="en-US" sz="1600" dirty="0"/>
          </a:p>
          <a:p>
            <a:pPr marL="182880" indent="-182880">
              <a:spcBef>
                <a:spcPts val="0"/>
              </a:spcBef>
              <a:buNone/>
            </a:pPr>
            <a:r>
              <a:rPr lang="en-US" altLang="en-US" sz="1600" dirty="0" smtClean="0"/>
              <a:t>The results tell the story</a:t>
            </a:r>
          </a:p>
          <a:p>
            <a:pPr>
              <a:spcBef>
                <a:spcPts val="0"/>
              </a:spcBef>
              <a:buNone/>
            </a:pPr>
            <a:endParaRPr lang="en-US" altLang="en-US" dirty="0" smtClean="0"/>
          </a:p>
          <a:p>
            <a:pPr>
              <a:buNone/>
            </a:pPr>
            <a:endParaRPr lang="en-US" sz="2000" dirty="0" smtClean="0"/>
          </a:p>
          <a:p>
            <a:pPr>
              <a:buNone/>
            </a:pPr>
            <a:endParaRPr lang="en-US" i="1" dirty="0" smtClean="0"/>
          </a:p>
          <a:p>
            <a:pPr lvl="1">
              <a:buNone/>
            </a:pPr>
            <a:endParaRPr lang="en-US" i="1" dirty="0" smtClean="0"/>
          </a:p>
        </p:txBody>
      </p:sp>
      <p:sp>
        <p:nvSpPr>
          <p:cNvPr id="4" name="Content Placeholder 3"/>
          <p:cNvSpPr>
            <a:spLocks noGrp="1"/>
          </p:cNvSpPr>
          <p:nvPr>
            <p:ph sz="half" idx="2"/>
          </p:nvPr>
        </p:nvSpPr>
        <p:spPr>
          <a:xfrm>
            <a:off x="4724400" y="1828800"/>
            <a:ext cx="3810000" cy="3867150"/>
          </a:xfrm>
        </p:spPr>
        <p:txBody>
          <a:bodyPr/>
          <a:lstStyle/>
          <a:p>
            <a:pPr>
              <a:spcBef>
                <a:spcPts val="0"/>
              </a:spcBef>
              <a:buNone/>
            </a:pPr>
            <a:r>
              <a:rPr lang="en-US" sz="2400" b="1" dirty="0" smtClean="0"/>
              <a:t> </a:t>
            </a:r>
            <a:endParaRPr lang="en-US" sz="2400" b="1" i="1" dirty="0" smtClean="0"/>
          </a:p>
          <a:p>
            <a:pPr>
              <a:spcBef>
                <a:spcPts val="0"/>
              </a:spcBef>
              <a:buNone/>
            </a:pPr>
            <a:endParaRPr lang="en-US" sz="2400" b="1" i="1" dirty="0" smtClean="0"/>
          </a:p>
        </p:txBody>
      </p:sp>
      <p:sp>
        <p:nvSpPr>
          <p:cNvPr id="6" name="Content Placeholder 2"/>
          <p:cNvSpPr txBox="1">
            <a:spLocks/>
          </p:cNvSpPr>
          <p:nvPr/>
        </p:nvSpPr>
        <p:spPr bwMode="auto">
          <a:xfrm>
            <a:off x="4800600" y="2057400"/>
            <a:ext cx="38100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0"/>
              </a:spcBef>
              <a:spcAft>
                <a:spcPct val="0"/>
              </a:spcAft>
              <a:buClr>
                <a:srgbClr val="FF0000"/>
              </a:buClr>
              <a:buSzPct val="50000"/>
              <a:buFont typeface="Monotype Sorts"/>
              <a:buNone/>
              <a:tabLst/>
              <a:defRPr/>
            </a:pPr>
            <a:r>
              <a:rPr kumimoji="0" lang="en-US" sz="2400" b="1" i="1" u="none" strike="noStrike" kern="0" cap="none" spc="0" normalizeH="0" baseline="0" noProof="0" dirty="0" smtClean="0">
                <a:ln>
                  <a:noFill/>
                </a:ln>
                <a:solidFill>
                  <a:schemeClr val="tx1"/>
                </a:solidFill>
                <a:effectLst/>
                <a:uLnTx/>
                <a:uFillTx/>
                <a:latin typeface="+mn-lt"/>
                <a:ea typeface="+mn-ea"/>
                <a:cs typeface="+mn-cs"/>
              </a:rPr>
              <a:t> </a:t>
            </a:r>
            <a:r>
              <a:rPr kumimoji="0" lang="en-US" sz="2400" b="1" u="none" strike="noStrike" kern="0" cap="none" spc="0" normalizeH="0" baseline="0" noProof="0" dirty="0" smtClean="0">
                <a:ln>
                  <a:noFill/>
                </a:ln>
                <a:solidFill>
                  <a:schemeClr val="tx1"/>
                </a:solidFill>
                <a:effectLst/>
                <a:uLnTx/>
                <a:uFillTx/>
                <a:latin typeface="+mn-lt"/>
                <a:ea typeface="+mn-ea"/>
                <a:cs typeface="+mn-cs"/>
              </a:rPr>
              <a:t>%</a:t>
            </a:r>
            <a:r>
              <a:rPr kumimoji="0" lang="en-US" sz="2400" b="1" u="none" strike="noStrike" kern="0" cap="none" spc="0" normalizeH="0" noProof="0" dirty="0" smtClean="0">
                <a:ln>
                  <a:noFill/>
                </a:ln>
                <a:solidFill>
                  <a:schemeClr val="tx1"/>
                </a:solidFill>
                <a:effectLst/>
                <a:uLnTx/>
                <a:uFillTx/>
                <a:latin typeface="+mn-lt"/>
                <a:ea typeface="+mn-ea"/>
                <a:cs typeface="+mn-cs"/>
              </a:rPr>
              <a:t> of UTIs meeting appropriateness criteria</a:t>
            </a:r>
            <a:endParaRPr kumimoji="0" lang="en-US" altLang="en-US" sz="2400" b="0" i="1" u="none" strike="noStrike" kern="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0" fontAlgn="base" latinLnBrk="0" hangingPunct="0">
              <a:lnSpc>
                <a:spcPct val="100000"/>
              </a:lnSpc>
              <a:spcBef>
                <a:spcPct val="20000"/>
              </a:spcBef>
              <a:spcAft>
                <a:spcPct val="0"/>
              </a:spcAft>
              <a:buClr>
                <a:srgbClr val="FF0000"/>
              </a:buClr>
              <a:buSzPct val="50000"/>
              <a:buFont typeface="Monotype Sorts"/>
              <a:buNone/>
              <a:tabLst/>
              <a:defRPr/>
            </a:pPr>
            <a:endParaRPr kumimoji="0" lang="en-US" altLang="en-US" sz="2000" b="0" i="0" u="none" strike="noStrike" kern="0" cap="none" spc="0" normalizeH="0" baseline="0" noProof="0" dirty="0" smtClean="0">
              <a:ln>
                <a:noFill/>
              </a:ln>
              <a:solidFill>
                <a:schemeClr val="tx1"/>
              </a:solidFill>
              <a:effectLst/>
              <a:uLnTx/>
              <a:uFillTx/>
              <a:latin typeface="+mn-lt"/>
            </a:endParaRPr>
          </a:p>
          <a:p>
            <a:pPr marL="342900" marR="0" lvl="0" indent="-342900" algn="l" defTabSz="914400" rtl="0" eaLnBrk="0" fontAlgn="base" latinLnBrk="0" hangingPunct="0">
              <a:lnSpc>
                <a:spcPct val="100000"/>
              </a:lnSpc>
              <a:spcBef>
                <a:spcPct val="20000"/>
              </a:spcBef>
              <a:spcAft>
                <a:spcPct val="0"/>
              </a:spcAft>
              <a:buClr>
                <a:srgbClr val="FF0000"/>
              </a:buClr>
              <a:buSzPct val="50000"/>
              <a:buFont typeface="Monotype Sorts"/>
              <a:buNone/>
              <a:tabLst/>
              <a:defRPr/>
            </a:pPr>
            <a:r>
              <a:rPr lang="en-US" sz="2400" kern="0" noProof="0" dirty="0" smtClean="0"/>
              <a:t>First 6 months -  0%</a:t>
            </a:r>
          </a:p>
          <a:p>
            <a:pPr marL="342900" marR="0" lvl="0" indent="-342900" algn="l" defTabSz="914400" rtl="0" eaLnBrk="0" fontAlgn="base" latinLnBrk="0" hangingPunct="0">
              <a:lnSpc>
                <a:spcPct val="100000"/>
              </a:lnSpc>
              <a:spcBef>
                <a:spcPct val="20000"/>
              </a:spcBef>
              <a:spcAft>
                <a:spcPct val="0"/>
              </a:spcAft>
              <a:buClr>
                <a:srgbClr val="FF0000"/>
              </a:buClr>
              <a:buSzPct val="50000"/>
              <a:buFont typeface="Monotype Sorts"/>
              <a:buNone/>
              <a:tabLst/>
              <a:defRPr/>
            </a:pPr>
            <a:r>
              <a:rPr kumimoji="0" lang="en-US" sz="2400" b="0" i="0" u="none" strike="noStrike" kern="0" cap="none" spc="0" normalizeH="0" baseline="0" dirty="0" smtClean="0">
                <a:ln>
                  <a:noFill/>
                </a:ln>
                <a:solidFill>
                  <a:schemeClr val="tx1"/>
                </a:solidFill>
                <a:effectLst/>
                <a:uLnTx/>
                <a:uFillTx/>
                <a:latin typeface="+mn-lt"/>
                <a:ea typeface="+mn-ea"/>
                <a:cs typeface="+mn-cs"/>
              </a:rPr>
              <a:t>Past</a:t>
            </a:r>
            <a:r>
              <a:rPr kumimoji="0" lang="en-US" sz="2400" b="0" i="0" u="none" strike="noStrike" kern="0" cap="none" spc="0" normalizeH="0" dirty="0" smtClean="0">
                <a:ln>
                  <a:noFill/>
                </a:ln>
                <a:solidFill>
                  <a:schemeClr val="tx1"/>
                </a:solidFill>
                <a:effectLst/>
                <a:uLnTx/>
                <a:uFillTx/>
                <a:latin typeface="+mn-lt"/>
                <a:ea typeface="+mn-ea"/>
                <a:cs typeface="+mn-cs"/>
              </a:rPr>
              <a:t> </a:t>
            </a:r>
            <a:r>
              <a:rPr lang="en-US" sz="2400" kern="0" dirty="0" smtClean="0"/>
              <a:t>9</a:t>
            </a:r>
            <a:r>
              <a:rPr kumimoji="0" lang="en-US" sz="2400" b="0" i="0" u="none" strike="noStrike" kern="0" cap="none" spc="0" normalizeH="0" dirty="0" smtClean="0">
                <a:ln>
                  <a:noFill/>
                </a:ln>
                <a:solidFill>
                  <a:schemeClr val="tx1"/>
                </a:solidFill>
                <a:effectLst/>
                <a:uLnTx/>
                <a:uFillTx/>
                <a:latin typeface="+mn-lt"/>
                <a:ea typeface="+mn-ea"/>
                <a:cs typeface="+mn-cs"/>
              </a:rPr>
              <a:t> months  - 75%</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FF0000"/>
              </a:buClr>
              <a:buSzPct val="50000"/>
              <a:buFont typeface="Monotype Sorts"/>
              <a:buNone/>
              <a:tabLst/>
              <a:defRPr/>
            </a:pPr>
            <a:endParaRPr kumimoji="0" lang="en-US" sz="2800" b="0" i="1" u="none" strike="noStrike" kern="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0" fontAlgn="base" latinLnBrk="0" hangingPunct="0">
              <a:lnSpc>
                <a:spcPct val="100000"/>
              </a:lnSpc>
              <a:spcBef>
                <a:spcPct val="20000"/>
              </a:spcBef>
              <a:spcAft>
                <a:spcPct val="0"/>
              </a:spcAft>
              <a:buClr>
                <a:srgbClr val="FF0000"/>
              </a:buClr>
              <a:buSzPct val="50000"/>
              <a:buFont typeface="Monotype Sorts"/>
              <a:buNone/>
              <a:tabLst/>
              <a:defRPr/>
            </a:pPr>
            <a:endParaRPr kumimoji="0" lang="en-US" sz="2400" b="0" i="1" u="none" strike="noStrike" kern="0" cap="none" spc="0" normalizeH="0" baseline="0" noProof="0" dirty="0" smtClean="0">
              <a:ln>
                <a:noFill/>
              </a:ln>
              <a:solidFill>
                <a:schemeClr val="tx1"/>
              </a:solidFill>
              <a:effectLst/>
              <a:uLnTx/>
              <a:uFillTx/>
              <a:latin typeface="+mn-lt"/>
            </a:endParaRPr>
          </a:p>
        </p:txBody>
      </p:sp>
      <p:sp>
        <p:nvSpPr>
          <p:cNvPr id="5" name="Slide Number Placeholder 4"/>
          <p:cNvSpPr>
            <a:spLocks noGrp="1"/>
          </p:cNvSpPr>
          <p:nvPr>
            <p:ph type="sldNum" sz="quarter" idx="12"/>
          </p:nvPr>
        </p:nvSpPr>
        <p:spPr>
          <a:xfrm>
            <a:off x="-19050" y="6391275"/>
            <a:ext cx="1905000" cy="457200"/>
          </a:xfrm>
        </p:spPr>
        <p:txBody>
          <a:bodyPr/>
          <a:lstStyle/>
          <a:p>
            <a:pPr algn="l">
              <a:defRPr/>
            </a:pPr>
            <a:fld id="{4ED37E81-C4AB-4B0E-87AB-3A00D9F6D24D}" type="slidenum">
              <a:rPr lang="en-US" smtClean="0"/>
              <a:pPr algn="l">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534400" cy="1143000"/>
          </a:xfrm>
        </p:spPr>
        <p:txBody>
          <a:bodyPr/>
          <a:lstStyle/>
          <a:p>
            <a:r>
              <a:rPr lang="en-US" sz="3600" dirty="0" smtClean="0"/>
              <a:t>Signs of progress but still hard at work</a:t>
            </a:r>
            <a:endParaRPr lang="en-US" sz="3600" dirty="0"/>
          </a:p>
        </p:txBody>
      </p:sp>
      <p:sp>
        <p:nvSpPr>
          <p:cNvPr id="5" name="Slide Number Placeholder 4"/>
          <p:cNvSpPr>
            <a:spLocks noGrp="1"/>
          </p:cNvSpPr>
          <p:nvPr>
            <p:ph type="sldNum" sz="quarter" idx="12"/>
          </p:nvPr>
        </p:nvSpPr>
        <p:spPr>
          <a:xfrm>
            <a:off x="-28575" y="6400800"/>
            <a:ext cx="1905000" cy="457200"/>
          </a:xfrm>
        </p:spPr>
        <p:txBody>
          <a:bodyPr/>
          <a:lstStyle/>
          <a:p>
            <a:pPr algn="l">
              <a:defRPr/>
            </a:pPr>
            <a:fld id="{4ED37E81-C4AB-4B0E-87AB-3A00D9F6D24D}" type="slidenum">
              <a:rPr lang="en-US" smtClean="0"/>
              <a:pPr algn="l">
                <a:defRPr/>
              </a:pPr>
              <a:t>10</a:t>
            </a:fld>
            <a:endParaRPr lang="en-US" dirty="0"/>
          </a:p>
        </p:txBody>
      </p:sp>
      <p:graphicFrame>
        <p:nvGraphicFramePr>
          <p:cNvPr id="4" name="Chart 3"/>
          <p:cNvGraphicFramePr>
            <a:graphicFrameLocks/>
          </p:cNvGraphicFramePr>
          <p:nvPr/>
        </p:nvGraphicFramePr>
        <p:xfrm>
          <a:off x="609600" y="2133600"/>
          <a:ext cx="7839075" cy="38671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09600" y="4038600"/>
            <a:ext cx="8229600" cy="1447800"/>
          </a:xfrm>
        </p:spPr>
        <p:txBody>
          <a:bodyPr>
            <a:normAutofit fontScale="90000"/>
          </a:bodyPr>
          <a:lstStyle/>
          <a:p>
            <a:pPr algn="ctr" eaLnBrk="1" hangingPunct="1">
              <a:defRPr/>
            </a:pPr>
            <a:r>
              <a:rPr lang="en-US" sz="2400" dirty="0" smtClean="0">
                <a:solidFill>
                  <a:srgbClr val="7030A0"/>
                </a:solidFill>
              </a:rPr>
              <a:t>AMBULATORY MEDICATION RECONCILIATION AND SAFETY CONCERNS</a:t>
            </a:r>
            <a:r>
              <a:rPr lang="en-US" sz="2400" dirty="0" smtClean="0"/>
              <a:t/>
            </a:r>
            <a:br>
              <a:rPr lang="en-US" sz="2400" dirty="0" smtClean="0"/>
            </a:br>
            <a:r>
              <a:rPr lang="en-US" sz="3200" dirty="0" smtClean="0"/>
              <a:t/>
            </a:r>
            <a:br>
              <a:rPr lang="en-US" sz="3200" dirty="0" smtClean="0"/>
            </a:br>
            <a:r>
              <a:rPr lang="en-US" sz="2400" dirty="0" smtClean="0"/>
              <a:t>Massachusetts Coalition for the Prevention of Medical Errors</a:t>
            </a:r>
            <a:br>
              <a:rPr lang="en-US" sz="2400" dirty="0" smtClean="0"/>
            </a:br>
            <a:r>
              <a:rPr lang="en-US" sz="2400" dirty="0" smtClean="0"/>
              <a:t/>
            </a:r>
            <a:br>
              <a:rPr lang="en-US" sz="2400" dirty="0" smtClean="0"/>
            </a:br>
            <a:r>
              <a:rPr lang="en-US" sz="2400" dirty="0" smtClean="0"/>
              <a:t>2014 Patient Safety Forum</a:t>
            </a:r>
            <a:br>
              <a:rPr lang="en-US" sz="2400" dirty="0" smtClean="0"/>
            </a:br>
            <a:r>
              <a:rPr lang="en-US" sz="1800" dirty="0" smtClean="0"/>
              <a:t>April 7, 2014</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Christopher M. Coley, MD</a:t>
            </a:r>
            <a:br>
              <a:rPr lang="en-US" sz="1800" dirty="0" smtClean="0"/>
            </a:br>
            <a:r>
              <a:rPr lang="en-US" sz="1800" dirty="0" smtClean="0"/>
              <a:t>Patricia C. McCarthy, PA, MHA</a:t>
            </a:r>
            <a:br>
              <a:rPr lang="en-US" sz="1800" dirty="0" smtClean="0"/>
            </a:br>
            <a:r>
              <a:rPr lang="en-US" sz="1800" dirty="0" smtClean="0"/>
              <a:t>Massachusetts General Hospital</a:t>
            </a: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endParaRPr lang="en-US" sz="2000" dirty="0" smtClean="0">
              <a:latin typeface="Arial Unicode MS" pitchFamily="34" charset="-128"/>
            </a:endParaRPr>
          </a:p>
        </p:txBody>
      </p:sp>
      <p:sp>
        <p:nvSpPr>
          <p:cNvPr id="11267" name="Text Box 6"/>
          <p:cNvSpPr txBox="1">
            <a:spLocks noChangeArrowheads="1"/>
          </p:cNvSpPr>
          <p:nvPr/>
        </p:nvSpPr>
        <p:spPr bwMode="auto">
          <a:xfrm>
            <a:off x="6400800" y="6538913"/>
            <a:ext cx="22860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lgn="l" eaLnBrk="0" hangingPunct="0">
              <a:spcBef>
                <a:spcPct val="20000"/>
              </a:spcBef>
              <a:buClr>
                <a:schemeClr val="bg2"/>
              </a:buClr>
              <a:buFont typeface="Wingdings" pitchFamily="2" charset="2"/>
              <a:buChar char="§"/>
              <a:defRPr sz="2400">
                <a:solidFill>
                  <a:srgbClr val="7C02A2"/>
                </a:solidFill>
                <a:latin typeface="Arial" pitchFamily="34" charset="0"/>
              </a:defRPr>
            </a:lvl1pPr>
            <a:lvl2pPr marL="742950" indent="-285750" algn="l" eaLnBrk="0" hangingPunct="0">
              <a:spcBef>
                <a:spcPct val="20000"/>
              </a:spcBef>
              <a:buClr>
                <a:schemeClr val="bg2"/>
              </a:buClr>
              <a:buFont typeface="Wingdings" pitchFamily="2" charset="2"/>
              <a:buChar char="§"/>
              <a:defRPr sz="2000">
                <a:solidFill>
                  <a:schemeClr val="hlink"/>
                </a:solidFill>
                <a:latin typeface="Arial" pitchFamily="34" charset="0"/>
              </a:defRPr>
            </a:lvl2pPr>
            <a:lvl3pPr marL="1143000" indent="-228600" algn="l" eaLnBrk="0" hangingPunct="0">
              <a:spcBef>
                <a:spcPct val="20000"/>
              </a:spcBef>
              <a:buClr>
                <a:schemeClr val="bg2"/>
              </a:buClr>
              <a:buFont typeface="Wingdings" pitchFamily="2" charset="2"/>
              <a:buChar char="§"/>
              <a:defRPr>
                <a:solidFill>
                  <a:srgbClr val="7C02A2"/>
                </a:solidFill>
                <a:latin typeface="Arial" pitchFamily="34" charset="0"/>
              </a:defRPr>
            </a:lvl3pPr>
            <a:lvl4pPr marL="1600200" indent="-228600" algn="l" eaLnBrk="0" hangingPunct="0">
              <a:spcBef>
                <a:spcPct val="20000"/>
              </a:spcBef>
              <a:buClr>
                <a:schemeClr val="bg2"/>
              </a:buClr>
              <a:buFont typeface="Wingdings" pitchFamily="2" charset="2"/>
              <a:buChar char="§"/>
              <a:defRPr sz="1600">
                <a:solidFill>
                  <a:schemeClr val="hlink"/>
                </a:solidFill>
                <a:latin typeface="Arial" pitchFamily="34" charset="0"/>
              </a:defRPr>
            </a:lvl4pPr>
            <a:lvl5pPr marL="2057400" indent="-228600" algn="l" eaLnBrk="0" hangingPunct="0">
              <a:spcBef>
                <a:spcPct val="20000"/>
              </a:spcBef>
              <a:buClr>
                <a:schemeClr val="bg2"/>
              </a:buClr>
              <a:buFont typeface="Wingdings" pitchFamily="2" charset="2"/>
              <a:buChar char="§"/>
              <a:defRPr sz="1400">
                <a:solidFill>
                  <a:srgbClr val="7C02A2"/>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9pPr>
          </a:lstStyle>
          <a:p>
            <a:pPr algn="r" fontAlgn="base">
              <a:spcBef>
                <a:spcPct val="0"/>
              </a:spcBef>
              <a:spcAft>
                <a:spcPct val="0"/>
              </a:spcAft>
              <a:buClrTx/>
              <a:buFontTx/>
              <a:buNone/>
            </a:pPr>
            <a:r>
              <a:rPr lang="en-US" altLang="en-US" sz="900" smtClean="0">
                <a:solidFill>
                  <a:srgbClr val="333333"/>
                </a:solidFill>
              </a:rPr>
              <a:t>v7.0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52400" y="228600"/>
            <a:ext cx="8229600" cy="609600"/>
          </a:xfrm>
        </p:spPr>
        <p:txBody>
          <a:bodyPr/>
          <a:lstStyle/>
          <a:p>
            <a:r>
              <a:rPr lang="en-US" altLang="en-US" sz="2300" smtClean="0"/>
              <a:t>Presentation Objective and Overview of Problems</a:t>
            </a:r>
          </a:p>
        </p:txBody>
      </p:sp>
      <p:sp>
        <p:nvSpPr>
          <p:cNvPr id="12291" name="Content Placeholder 2"/>
          <p:cNvSpPr>
            <a:spLocks noGrp="1"/>
          </p:cNvSpPr>
          <p:nvPr>
            <p:ph idx="1"/>
          </p:nvPr>
        </p:nvSpPr>
        <p:spPr>
          <a:xfrm>
            <a:off x="609600" y="762000"/>
            <a:ext cx="8229600" cy="5867400"/>
          </a:xfrm>
        </p:spPr>
        <p:txBody>
          <a:bodyPr/>
          <a:lstStyle/>
          <a:p>
            <a:pPr>
              <a:buFont typeface="Wingdings" pitchFamily="2" charset="2"/>
              <a:buNone/>
            </a:pPr>
            <a:r>
              <a:rPr lang="en-US" altLang="en-US" sz="1600" b="1" smtClean="0"/>
              <a:t>Objectives: </a:t>
            </a:r>
          </a:p>
          <a:p>
            <a:r>
              <a:rPr lang="en-US" altLang="en-US" sz="1600" smtClean="0"/>
              <a:t> Review the opportunities for improving medication safety through an outpatient 	medication reconciliation program </a:t>
            </a:r>
          </a:p>
          <a:p>
            <a:r>
              <a:rPr lang="en-US" altLang="en-US" sz="1600" smtClean="0"/>
              <a:t>Discuss potential risks introduced by the program and challenges posed by 	competing regulatory requirements 	</a:t>
            </a:r>
          </a:p>
          <a:p>
            <a:pPr>
              <a:buFont typeface="Wingdings" pitchFamily="2" charset="2"/>
              <a:buNone/>
            </a:pPr>
            <a:endParaRPr lang="en-US" altLang="en-US" sz="1600" smtClean="0"/>
          </a:p>
          <a:p>
            <a:pPr>
              <a:buFont typeface="Wingdings" pitchFamily="2" charset="2"/>
              <a:buNone/>
            </a:pPr>
            <a:r>
              <a:rPr lang="en-US" altLang="en-US" sz="1600" b="1" smtClean="0"/>
              <a:t>Challenges and Drivers :</a:t>
            </a:r>
          </a:p>
          <a:p>
            <a:r>
              <a:rPr lang="en-US" altLang="en-US" sz="1600" smtClean="0"/>
              <a:t>Ambulatory settings:  Lower number of reported safety events but the chance of  	error may be greater due to:</a:t>
            </a:r>
          </a:p>
          <a:p>
            <a:pPr lvl="1"/>
            <a:r>
              <a:rPr lang="en-US" altLang="en-US" sz="1400" b="1" smtClean="0">
                <a:solidFill>
                  <a:srgbClr val="5093BC"/>
                </a:solidFill>
              </a:rPr>
              <a:t> The complexity of the outpatient  workflow processes</a:t>
            </a:r>
          </a:p>
          <a:p>
            <a:pPr lvl="1"/>
            <a:r>
              <a:rPr lang="en-US" altLang="en-US" sz="1400" b="1" smtClean="0">
                <a:solidFill>
                  <a:srgbClr val="5093BC"/>
                </a:solidFill>
              </a:rPr>
              <a:t> Multiple prescribers in different settings</a:t>
            </a:r>
          </a:p>
          <a:p>
            <a:pPr lvl="1"/>
            <a:r>
              <a:rPr lang="en-US" altLang="en-US" sz="1400" b="1" smtClean="0">
                <a:solidFill>
                  <a:srgbClr val="5093BC"/>
                </a:solidFill>
              </a:rPr>
              <a:t>Lack of integration of electronic medical records</a:t>
            </a:r>
          </a:p>
          <a:p>
            <a:pPr lvl="1"/>
            <a:r>
              <a:rPr lang="en-US" altLang="en-US" sz="1400" b="1" smtClean="0">
                <a:solidFill>
                  <a:srgbClr val="5093BC"/>
                </a:solidFill>
              </a:rPr>
              <a:t>Limited and sometimes ambiguous institutional policies</a:t>
            </a:r>
          </a:p>
          <a:p>
            <a:pPr lvl="1"/>
            <a:r>
              <a:rPr lang="en-US" altLang="en-US" sz="1400" b="1" smtClean="0">
                <a:solidFill>
                  <a:srgbClr val="5093BC"/>
                </a:solidFill>
              </a:rPr>
              <a:t> Unclear role definitions for clinicians who manage medications</a:t>
            </a:r>
          </a:p>
          <a:p>
            <a:pPr lvl="1"/>
            <a:r>
              <a:rPr lang="en-US" altLang="en-US" sz="1400" b="1" smtClean="0">
                <a:solidFill>
                  <a:srgbClr val="5093BC"/>
                </a:solidFill>
              </a:rPr>
              <a:t>High variation in the  integration of the patient as a partner in the process</a:t>
            </a:r>
          </a:p>
          <a:p>
            <a:pPr lvl="1"/>
            <a:r>
              <a:rPr lang="en-US" altLang="en-US" sz="1400" b="1" smtClean="0">
                <a:solidFill>
                  <a:srgbClr val="5093BC"/>
                </a:solidFill>
              </a:rPr>
              <a:t>High variation in patient sophistication and awareness of the risks</a:t>
            </a:r>
          </a:p>
          <a:p>
            <a:pPr lvl="1">
              <a:buFont typeface="Wingdings" pitchFamily="2" charset="2"/>
              <a:buNone/>
            </a:pPr>
            <a:endParaRPr lang="en-US" altLang="en-US" sz="1600" smtClean="0"/>
          </a:p>
          <a:p>
            <a:r>
              <a:rPr lang="en-US" altLang="en-US" sz="1600" smtClean="0"/>
              <a:t>Patient safety  efforts, Joint Commission, Meaningful Use, ACO,  and others – Require med rec but alignment of  individual regulations is not optimal</a:t>
            </a:r>
          </a:p>
          <a:p>
            <a:pPr>
              <a:buFont typeface="Wingdings" pitchFamily="2" charset="2"/>
              <a:buNone/>
            </a:pPr>
            <a:endParaRPr lang="en-US" altLang="en-US" sz="1600" smtClean="0"/>
          </a:p>
          <a:p>
            <a:r>
              <a:rPr lang="en-US" altLang="en-US" sz="1600" b="1" smtClean="0"/>
              <a:t>Current regulatory expectations for “routine” Medication Reconciliation may	reduce the risk of medication errors while introducing new risks</a:t>
            </a:r>
          </a:p>
          <a:p>
            <a:pPr>
              <a:buFont typeface="Wingdings" pitchFamily="2" charset="2"/>
              <a:buNone/>
            </a:pPr>
            <a:endParaRPr lang="en-US" altLang="en-US" sz="1800" smtClean="0"/>
          </a:p>
          <a:p>
            <a:endParaRPr lang="en-US" altLang="en-US" sz="1800" smtClean="0"/>
          </a:p>
          <a:p>
            <a:endParaRPr lang="en-US" altLang="en-US" smtClean="0"/>
          </a:p>
        </p:txBody>
      </p:sp>
      <p:sp>
        <p:nvSpPr>
          <p:cNvPr id="12292" name="Slide Number Placeholder 3"/>
          <p:cNvSpPr>
            <a:spLocks noGrp="1"/>
          </p:cNvSpPr>
          <p:nvPr>
            <p:ph type="sldNum" sz="quarter" idx="10"/>
          </p:nvPr>
        </p:nvSpPr>
        <p:spPr>
          <a:xfrm>
            <a:off x="0" y="6702425"/>
            <a:ext cx="304800" cy="155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bg2"/>
              </a:buClr>
              <a:buFont typeface="Wingdings" pitchFamily="2" charset="2"/>
              <a:buChar char="§"/>
              <a:defRPr sz="2400">
                <a:solidFill>
                  <a:srgbClr val="7C02A2"/>
                </a:solidFill>
                <a:latin typeface="Arial" pitchFamily="34" charset="0"/>
              </a:defRPr>
            </a:lvl1pPr>
            <a:lvl2pPr marL="742950" indent="-285750" algn="l" eaLnBrk="0" hangingPunct="0">
              <a:spcBef>
                <a:spcPct val="20000"/>
              </a:spcBef>
              <a:buClr>
                <a:schemeClr val="bg2"/>
              </a:buClr>
              <a:buFont typeface="Wingdings" pitchFamily="2" charset="2"/>
              <a:buChar char="§"/>
              <a:defRPr sz="2000">
                <a:solidFill>
                  <a:schemeClr val="hlink"/>
                </a:solidFill>
                <a:latin typeface="Arial" pitchFamily="34" charset="0"/>
              </a:defRPr>
            </a:lvl2pPr>
            <a:lvl3pPr marL="1143000" indent="-228600" algn="l" eaLnBrk="0" hangingPunct="0">
              <a:spcBef>
                <a:spcPct val="20000"/>
              </a:spcBef>
              <a:buClr>
                <a:schemeClr val="bg2"/>
              </a:buClr>
              <a:buFont typeface="Wingdings" pitchFamily="2" charset="2"/>
              <a:buChar char="§"/>
              <a:defRPr>
                <a:solidFill>
                  <a:srgbClr val="7C02A2"/>
                </a:solidFill>
                <a:latin typeface="Arial" pitchFamily="34" charset="0"/>
              </a:defRPr>
            </a:lvl3pPr>
            <a:lvl4pPr marL="1600200" indent="-228600" algn="l" eaLnBrk="0" hangingPunct="0">
              <a:spcBef>
                <a:spcPct val="20000"/>
              </a:spcBef>
              <a:buClr>
                <a:schemeClr val="bg2"/>
              </a:buClr>
              <a:buFont typeface="Wingdings" pitchFamily="2" charset="2"/>
              <a:buChar char="§"/>
              <a:defRPr sz="1600">
                <a:solidFill>
                  <a:schemeClr val="hlink"/>
                </a:solidFill>
                <a:latin typeface="Arial" pitchFamily="34" charset="0"/>
              </a:defRPr>
            </a:lvl4pPr>
            <a:lvl5pPr marL="2057400" indent="-228600" algn="l" eaLnBrk="0" hangingPunct="0">
              <a:spcBef>
                <a:spcPct val="20000"/>
              </a:spcBef>
              <a:buClr>
                <a:schemeClr val="bg2"/>
              </a:buClr>
              <a:buFont typeface="Wingdings" pitchFamily="2" charset="2"/>
              <a:buChar char="§"/>
              <a:defRPr sz="1400">
                <a:solidFill>
                  <a:srgbClr val="7C02A2"/>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9pPr>
          </a:lstStyle>
          <a:p>
            <a:pPr algn="ctr">
              <a:spcBef>
                <a:spcPct val="0"/>
              </a:spcBef>
              <a:buClrTx/>
              <a:buFontTx/>
              <a:buNone/>
            </a:pPr>
            <a:r>
              <a:rPr lang="en-US" altLang="en-US" sz="900" smtClean="0">
                <a:solidFill>
                  <a:srgbClr val="000000"/>
                </a:solidFill>
              </a:rPr>
              <a:t>- </a:t>
            </a:r>
            <a:fld id="{C6EA793E-3162-4388-B2BC-D2672F42234F}" type="slidenum">
              <a:rPr lang="en-US" altLang="en-US" sz="900" smtClean="0">
                <a:solidFill>
                  <a:srgbClr val="000000"/>
                </a:solidFill>
              </a:rPr>
              <a:pPr algn="ctr">
                <a:spcBef>
                  <a:spcPct val="0"/>
                </a:spcBef>
                <a:buClrTx/>
                <a:buFontTx/>
                <a:buNone/>
              </a:pPr>
              <a:t>12</a:t>
            </a:fld>
            <a:r>
              <a:rPr lang="en-US" altLang="en-US" sz="900" smtClean="0">
                <a:solidFill>
                  <a:srgbClr val="000000"/>
                </a:solidFill>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mtClean="0"/>
              <a:t>MGH/MGPO Approach</a:t>
            </a:r>
          </a:p>
        </p:txBody>
      </p:sp>
      <p:sp>
        <p:nvSpPr>
          <p:cNvPr id="13315" name="Content Placeholder 2"/>
          <p:cNvSpPr>
            <a:spLocks noGrp="1"/>
          </p:cNvSpPr>
          <p:nvPr>
            <p:ph idx="1"/>
          </p:nvPr>
        </p:nvSpPr>
        <p:spPr>
          <a:xfrm>
            <a:off x="685800" y="2057400"/>
            <a:ext cx="8229600" cy="4114800"/>
          </a:xfrm>
        </p:spPr>
        <p:txBody>
          <a:bodyPr/>
          <a:lstStyle/>
          <a:p>
            <a:r>
              <a:rPr lang="en-US" altLang="en-US" sz="1800" smtClean="0"/>
              <a:t>We built on prior inpatient experience including defining general roles and 	responsibilities, involving MDs, RNs, PHS and others in the process</a:t>
            </a:r>
          </a:p>
          <a:p>
            <a:r>
              <a:rPr lang="en-US" altLang="en-US" sz="1800" smtClean="0"/>
              <a:t>Attempted to align/address expectations where possible</a:t>
            </a:r>
          </a:p>
          <a:p>
            <a:r>
              <a:rPr lang="en-US" altLang="en-US" sz="1800" smtClean="0"/>
              <a:t>Developed consensus-driven policies and collaboratively developed workflow best practices (e.g. use of pre-visit form for patient to review)</a:t>
            </a:r>
          </a:p>
          <a:p>
            <a:r>
              <a:rPr lang="en-US" altLang="en-US" sz="1800" smtClean="0"/>
              <a:t>Rolled out to all practices and providers at the same time</a:t>
            </a:r>
          </a:p>
          <a:p>
            <a:r>
              <a:rPr lang="en-US" altLang="en-US" sz="1800" smtClean="0"/>
              <a:t>Coordinated roll-out of the policy and electronic enhancements</a:t>
            </a:r>
          </a:p>
          <a:p>
            <a:r>
              <a:rPr lang="en-US" altLang="en-US" sz="1800" smtClean="0"/>
              <a:t>Met with leadership groups, individual practices, individual providers when 	necessary (Practice Support Unit successfully coordinated efforts)</a:t>
            </a:r>
          </a:p>
          <a:p>
            <a:r>
              <a:rPr lang="en-US" altLang="en-US" sz="1800" smtClean="0"/>
              <a:t>Key driver was patient safety but Joint Commission requirements, 	Meaningful Use incentives, senior leadership support used as 	leverage to generate interest</a:t>
            </a:r>
          </a:p>
          <a:p>
            <a:r>
              <a:rPr lang="en-US" altLang="en-US" sz="1800" smtClean="0"/>
              <a:t>Provided reports at the practice and provider level, ability to audit 	electronically was essential</a:t>
            </a:r>
          </a:p>
          <a:p>
            <a:r>
              <a:rPr lang="en-US" altLang="en-US" sz="1800" smtClean="0"/>
              <a:t>Incentivized providers to improve (QI Incentive Program)</a:t>
            </a:r>
          </a:p>
        </p:txBody>
      </p:sp>
      <p:sp>
        <p:nvSpPr>
          <p:cNvPr id="13316" name="Slide Number Placeholder 3"/>
          <p:cNvSpPr>
            <a:spLocks noGrp="1"/>
          </p:cNvSpPr>
          <p:nvPr>
            <p:ph type="sldNum" sz="quarter" idx="10"/>
          </p:nvPr>
        </p:nvSpPr>
        <p:spPr>
          <a:xfrm>
            <a:off x="0" y="6702425"/>
            <a:ext cx="304800" cy="155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bg2"/>
              </a:buClr>
              <a:buFont typeface="Wingdings" pitchFamily="2" charset="2"/>
              <a:buChar char="§"/>
              <a:defRPr sz="2400">
                <a:solidFill>
                  <a:srgbClr val="7C02A2"/>
                </a:solidFill>
                <a:latin typeface="Arial" pitchFamily="34" charset="0"/>
              </a:defRPr>
            </a:lvl1pPr>
            <a:lvl2pPr marL="742950" indent="-285750" algn="l" eaLnBrk="0" hangingPunct="0">
              <a:spcBef>
                <a:spcPct val="20000"/>
              </a:spcBef>
              <a:buClr>
                <a:schemeClr val="bg2"/>
              </a:buClr>
              <a:buFont typeface="Wingdings" pitchFamily="2" charset="2"/>
              <a:buChar char="§"/>
              <a:defRPr sz="2000">
                <a:solidFill>
                  <a:schemeClr val="hlink"/>
                </a:solidFill>
                <a:latin typeface="Arial" pitchFamily="34" charset="0"/>
              </a:defRPr>
            </a:lvl2pPr>
            <a:lvl3pPr marL="1143000" indent="-228600" algn="l" eaLnBrk="0" hangingPunct="0">
              <a:spcBef>
                <a:spcPct val="20000"/>
              </a:spcBef>
              <a:buClr>
                <a:schemeClr val="bg2"/>
              </a:buClr>
              <a:buFont typeface="Wingdings" pitchFamily="2" charset="2"/>
              <a:buChar char="§"/>
              <a:defRPr>
                <a:solidFill>
                  <a:srgbClr val="7C02A2"/>
                </a:solidFill>
                <a:latin typeface="Arial" pitchFamily="34" charset="0"/>
              </a:defRPr>
            </a:lvl3pPr>
            <a:lvl4pPr marL="1600200" indent="-228600" algn="l" eaLnBrk="0" hangingPunct="0">
              <a:spcBef>
                <a:spcPct val="20000"/>
              </a:spcBef>
              <a:buClr>
                <a:schemeClr val="bg2"/>
              </a:buClr>
              <a:buFont typeface="Wingdings" pitchFamily="2" charset="2"/>
              <a:buChar char="§"/>
              <a:defRPr sz="1600">
                <a:solidFill>
                  <a:schemeClr val="hlink"/>
                </a:solidFill>
                <a:latin typeface="Arial" pitchFamily="34" charset="0"/>
              </a:defRPr>
            </a:lvl4pPr>
            <a:lvl5pPr marL="2057400" indent="-228600" algn="l" eaLnBrk="0" hangingPunct="0">
              <a:spcBef>
                <a:spcPct val="20000"/>
              </a:spcBef>
              <a:buClr>
                <a:schemeClr val="bg2"/>
              </a:buClr>
              <a:buFont typeface="Wingdings" pitchFamily="2" charset="2"/>
              <a:buChar char="§"/>
              <a:defRPr sz="1400">
                <a:solidFill>
                  <a:srgbClr val="7C02A2"/>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9pPr>
          </a:lstStyle>
          <a:p>
            <a:pPr algn="ctr">
              <a:spcBef>
                <a:spcPct val="0"/>
              </a:spcBef>
              <a:buClrTx/>
              <a:buFontTx/>
              <a:buNone/>
            </a:pPr>
            <a:r>
              <a:rPr lang="en-US" altLang="en-US" sz="900" smtClean="0">
                <a:solidFill>
                  <a:srgbClr val="000000"/>
                </a:solidFill>
              </a:rPr>
              <a:t>- </a:t>
            </a:r>
            <a:fld id="{720C2668-38E5-4748-983E-93FC68ABE718}" type="slidenum">
              <a:rPr lang="en-US" altLang="en-US" sz="900" smtClean="0">
                <a:solidFill>
                  <a:srgbClr val="000000"/>
                </a:solidFill>
              </a:rPr>
              <a:pPr algn="ctr">
                <a:spcBef>
                  <a:spcPct val="0"/>
                </a:spcBef>
                <a:buClrTx/>
                <a:buFontTx/>
                <a:buNone/>
              </a:pPr>
              <a:t>13</a:t>
            </a:fld>
            <a:r>
              <a:rPr lang="en-US" altLang="en-US" sz="900" smtClean="0">
                <a:solidFill>
                  <a:srgbClr val="000000"/>
                </a:solidFill>
              </a:rPr>
              <a:t> -</a:t>
            </a:r>
          </a:p>
        </p:txBody>
      </p:sp>
      <p:sp>
        <p:nvSpPr>
          <p:cNvPr id="13317" name="TextBox 6"/>
          <p:cNvSpPr txBox="1">
            <a:spLocks noChangeArrowheads="1"/>
          </p:cNvSpPr>
          <p:nvPr/>
        </p:nvSpPr>
        <p:spPr bwMode="auto">
          <a:xfrm>
            <a:off x="685800" y="914400"/>
            <a:ext cx="7620000" cy="1046163"/>
          </a:xfrm>
          <a:prstGeom prst="rect">
            <a:avLst/>
          </a:prstGeom>
          <a:noFill/>
          <a:ln w="28575">
            <a:solidFill>
              <a:srgbClr val="7D048A"/>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buClr>
                <a:schemeClr val="bg2"/>
              </a:buClr>
              <a:buFont typeface="Wingdings" pitchFamily="2" charset="2"/>
              <a:buChar char="§"/>
              <a:defRPr sz="2400">
                <a:solidFill>
                  <a:srgbClr val="7C02A2"/>
                </a:solidFill>
                <a:latin typeface="Arial" pitchFamily="34" charset="0"/>
              </a:defRPr>
            </a:lvl1pPr>
            <a:lvl2pPr marL="742950" indent="-285750" algn="l" eaLnBrk="0" hangingPunct="0">
              <a:spcBef>
                <a:spcPct val="20000"/>
              </a:spcBef>
              <a:buClr>
                <a:schemeClr val="bg2"/>
              </a:buClr>
              <a:buFont typeface="Wingdings" pitchFamily="2" charset="2"/>
              <a:buChar char="§"/>
              <a:defRPr sz="2000">
                <a:solidFill>
                  <a:schemeClr val="hlink"/>
                </a:solidFill>
                <a:latin typeface="Arial" pitchFamily="34" charset="0"/>
              </a:defRPr>
            </a:lvl2pPr>
            <a:lvl3pPr marL="1143000" indent="-228600" algn="l" eaLnBrk="0" hangingPunct="0">
              <a:spcBef>
                <a:spcPct val="20000"/>
              </a:spcBef>
              <a:buClr>
                <a:schemeClr val="bg2"/>
              </a:buClr>
              <a:buFont typeface="Wingdings" pitchFamily="2" charset="2"/>
              <a:buChar char="§"/>
              <a:defRPr>
                <a:solidFill>
                  <a:srgbClr val="7C02A2"/>
                </a:solidFill>
                <a:latin typeface="Arial" pitchFamily="34" charset="0"/>
              </a:defRPr>
            </a:lvl3pPr>
            <a:lvl4pPr marL="1600200" indent="-228600" algn="l" eaLnBrk="0" hangingPunct="0">
              <a:spcBef>
                <a:spcPct val="20000"/>
              </a:spcBef>
              <a:buClr>
                <a:schemeClr val="bg2"/>
              </a:buClr>
              <a:buFont typeface="Wingdings" pitchFamily="2" charset="2"/>
              <a:buChar char="§"/>
              <a:defRPr sz="1600">
                <a:solidFill>
                  <a:schemeClr val="hlink"/>
                </a:solidFill>
                <a:latin typeface="Arial" pitchFamily="34" charset="0"/>
              </a:defRPr>
            </a:lvl4pPr>
            <a:lvl5pPr marL="2057400" indent="-228600" algn="l" eaLnBrk="0" hangingPunct="0">
              <a:spcBef>
                <a:spcPct val="20000"/>
              </a:spcBef>
              <a:buClr>
                <a:schemeClr val="bg2"/>
              </a:buClr>
              <a:buFont typeface="Wingdings" pitchFamily="2" charset="2"/>
              <a:buChar char="§"/>
              <a:defRPr sz="1400">
                <a:solidFill>
                  <a:srgbClr val="7C02A2"/>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9pPr>
          </a:lstStyle>
          <a:p>
            <a:pPr eaLnBrk="1" fontAlgn="base" hangingPunct="1">
              <a:spcBef>
                <a:spcPct val="0"/>
              </a:spcBef>
              <a:spcAft>
                <a:spcPct val="0"/>
              </a:spcAft>
              <a:buClrTx/>
              <a:buFontTx/>
              <a:buNone/>
            </a:pPr>
            <a:r>
              <a:rPr lang="en-US" altLang="en-US" sz="1400" b="1" smtClean="0">
                <a:solidFill>
                  <a:srgbClr val="7D048A"/>
                </a:solidFill>
              </a:rPr>
              <a:t>Medication reconciliation is the process of:</a:t>
            </a:r>
          </a:p>
          <a:p>
            <a:pPr eaLnBrk="1" fontAlgn="base" hangingPunct="1">
              <a:spcBef>
                <a:spcPct val="0"/>
              </a:spcBef>
              <a:spcAft>
                <a:spcPct val="0"/>
              </a:spcAft>
              <a:buClrTx/>
              <a:buFont typeface="Arial" pitchFamily="34" charset="0"/>
              <a:buChar char="•"/>
            </a:pPr>
            <a:r>
              <a:rPr lang="en-US" altLang="en-US" sz="1200" b="1" smtClean="0">
                <a:solidFill>
                  <a:srgbClr val="1968AF"/>
                </a:solidFill>
              </a:rPr>
              <a:t>  Documenting an accurate medication list of meds that the patient is/should be taking</a:t>
            </a:r>
          </a:p>
          <a:p>
            <a:pPr eaLnBrk="1" fontAlgn="base" hangingPunct="1">
              <a:spcBef>
                <a:spcPct val="0"/>
              </a:spcBef>
              <a:spcAft>
                <a:spcPct val="0"/>
              </a:spcAft>
              <a:buClrTx/>
              <a:buFont typeface="Arial" pitchFamily="34" charset="0"/>
              <a:buChar char="•"/>
            </a:pPr>
            <a:r>
              <a:rPr lang="en-US" altLang="en-US" sz="1200" b="1" smtClean="0">
                <a:solidFill>
                  <a:srgbClr val="1968AF"/>
                </a:solidFill>
              </a:rPr>
              <a:t>  Evaluating the medication list in the context of the patient’s care</a:t>
            </a:r>
          </a:p>
          <a:p>
            <a:pPr eaLnBrk="1" fontAlgn="base" hangingPunct="1">
              <a:spcBef>
                <a:spcPct val="0"/>
              </a:spcBef>
              <a:spcAft>
                <a:spcPct val="0"/>
              </a:spcAft>
              <a:buClrTx/>
              <a:buFont typeface="Arial" pitchFamily="34" charset="0"/>
              <a:buChar char="•"/>
            </a:pPr>
            <a:r>
              <a:rPr lang="en-US" altLang="en-US" sz="1200" b="1" smtClean="0">
                <a:solidFill>
                  <a:srgbClr val="1968AF"/>
                </a:solidFill>
              </a:rPr>
              <a:t>  Providing a current list of reconciled medications to the patient</a:t>
            </a:r>
          </a:p>
          <a:p>
            <a:pPr eaLnBrk="1" fontAlgn="base" hangingPunct="1">
              <a:spcBef>
                <a:spcPct val="0"/>
              </a:spcBef>
              <a:spcAft>
                <a:spcPct val="0"/>
              </a:spcAft>
              <a:buClrTx/>
              <a:buFont typeface="Arial" pitchFamily="34" charset="0"/>
              <a:buChar char="•"/>
            </a:pPr>
            <a:r>
              <a:rPr lang="en-US" altLang="en-US" sz="1200" b="1" smtClean="0">
                <a:solidFill>
                  <a:srgbClr val="1968AF"/>
                </a:solidFill>
              </a:rPr>
              <a:t>  Explaining the medication list to the patient and advising them to share the list with providers</a:t>
            </a:r>
            <a:endParaRPr lang="en-US" altLang="en-US" sz="2000" b="1" smtClean="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Example of Report for One PCP Practice</a:t>
            </a:r>
          </a:p>
        </p:txBody>
      </p:sp>
      <p:pic>
        <p:nvPicPr>
          <p:cNvPr id="1433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 y="1676400"/>
            <a:ext cx="8664575" cy="3581400"/>
          </a:xfrm>
          <a:noFill/>
          <a:ln w="12700" cap="flat">
            <a:solidFill>
              <a:schemeClr val="tx2"/>
            </a:solidFill>
            <a:miter lim="800000"/>
            <a:headEnd type="none" w="sm" len="sm"/>
            <a:tailEnd type="none" w="sm" len="sm"/>
          </a:ln>
        </p:spPr>
      </p:pic>
      <p:sp>
        <p:nvSpPr>
          <p:cNvPr id="14340" name="Slide Number Placeholder 3"/>
          <p:cNvSpPr>
            <a:spLocks noGrp="1"/>
          </p:cNvSpPr>
          <p:nvPr>
            <p:ph type="sldNum" sz="quarter" idx="10"/>
          </p:nvPr>
        </p:nvSpPr>
        <p:spPr>
          <a:xfrm>
            <a:off x="0" y="6702425"/>
            <a:ext cx="304800" cy="155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bg2"/>
              </a:buClr>
              <a:buFont typeface="Wingdings" pitchFamily="2" charset="2"/>
              <a:buChar char="§"/>
              <a:defRPr sz="2400">
                <a:solidFill>
                  <a:srgbClr val="7C02A2"/>
                </a:solidFill>
                <a:latin typeface="Arial" pitchFamily="34" charset="0"/>
              </a:defRPr>
            </a:lvl1pPr>
            <a:lvl2pPr marL="742950" indent="-285750" algn="l" eaLnBrk="0" hangingPunct="0">
              <a:spcBef>
                <a:spcPct val="20000"/>
              </a:spcBef>
              <a:buClr>
                <a:schemeClr val="bg2"/>
              </a:buClr>
              <a:buFont typeface="Wingdings" pitchFamily="2" charset="2"/>
              <a:buChar char="§"/>
              <a:defRPr sz="2000">
                <a:solidFill>
                  <a:schemeClr val="hlink"/>
                </a:solidFill>
                <a:latin typeface="Arial" pitchFamily="34" charset="0"/>
              </a:defRPr>
            </a:lvl2pPr>
            <a:lvl3pPr marL="1143000" indent="-228600" algn="l" eaLnBrk="0" hangingPunct="0">
              <a:spcBef>
                <a:spcPct val="20000"/>
              </a:spcBef>
              <a:buClr>
                <a:schemeClr val="bg2"/>
              </a:buClr>
              <a:buFont typeface="Wingdings" pitchFamily="2" charset="2"/>
              <a:buChar char="§"/>
              <a:defRPr>
                <a:solidFill>
                  <a:srgbClr val="7C02A2"/>
                </a:solidFill>
                <a:latin typeface="Arial" pitchFamily="34" charset="0"/>
              </a:defRPr>
            </a:lvl3pPr>
            <a:lvl4pPr marL="1600200" indent="-228600" algn="l" eaLnBrk="0" hangingPunct="0">
              <a:spcBef>
                <a:spcPct val="20000"/>
              </a:spcBef>
              <a:buClr>
                <a:schemeClr val="bg2"/>
              </a:buClr>
              <a:buFont typeface="Wingdings" pitchFamily="2" charset="2"/>
              <a:buChar char="§"/>
              <a:defRPr sz="1600">
                <a:solidFill>
                  <a:schemeClr val="hlink"/>
                </a:solidFill>
                <a:latin typeface="Arial" pitchFamily="34" charset="0"/>
              </a:defRPr>
            </a:lvl4pPr>
            <a:lvl5pPr marL="2057400" indent="-228600" algn="l" eaLnBrk="0" hangingPunct="0">
              <a:spcBef>
                <a:spcPct val="20000"/>
              </a:spcBef>
              <a:buClr>
                <a:schemeClr val="bg2"/>
              </a:buClr>
              <a:buFont typeface="Wingdings" pitchFamily="2" charset="2"/>
              <a:buChar char="§"/>
              <a:defRPr sz="1400">
                <a:solidFill>
                  <a:srgbClr val="7C02A2"/>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9pPr>
          </a:lstStyle>
          <a:p>
            <a:pPr algn="ctr">
              <a:spcBef>
                <a:spcPct val="0"/>
              </a:spcBef>
              <a:buClrTx/>
              <a:buFontTx/>
              <a:buNone/>
            </a:pPr>
            <a:r>
              <a:rPr lang="en-US" altLang="en-US" sz="900" smtClean="0">
                <a:solidFill>
                  <a:srgbClr val="000000"/>
                </a:solidFill>
              </a:rPr>
              <a:t>- </a:t>
            </a:r>
            <a:fld id="{4AFCD902-F29A-453E-9BE9-98797A9F46F5}" type="slidenum">
              <a:rPr lang="en-US" altLang="en-US" sz="900" smtClean="0">
                <a:solidFill>
                  <a:srgbClr val="000000"/>
                </a:solidFill>
              </a:rPr>
              <a:pPr algn="ctr">
                <a:spcBef>
                  <a:spcPct val="0"/>
                </a:spcBef>
                <a:buClrTx/>
                <a:buFontTx/>
                <a:buNone/>
              </a:pPr>
              <a:t>14</a:t>
            </a:fld>
            <a:r>
              <a:rPr lang="en-US" altLang="en-US" sz="900" smtClean="0">
                <a:solidFill>
                  <a:srgbClr val="000000"/>
                </a:solidFill>
              </a:rPr>
              <a:t> -</a:t>
            </a:r>
          </a:p>
        </p:txBody>
      </p:sp>
      <p:graphicFrame>
        <p:nvGraphicFramePr>
          <p:cNvPr id="6" name="Table 5"/>
          <p:cNvGraphicFramePr>
            <a:graphicFrameLocks noGrp="1"/>
          </p:cNvGraphicFramePr>
          <p:nvPr/>
        </p:nvGraphicFramePr>
        <p:xfrm>
          <a:off x="1524000" y="914400"/>
          <a:ext cx="6096000" cy="739775"/>
        </p:xfrm>
        <a:graphic>
          <a:graphicData uri="http://schemas.openxmlformats.org/drawingml/2006/table">
            <a:tbl>
              <a:tblPr/>
              <a:tblGrid>
                <a:gridCol w="6096000"/>
              </a:tblGrid>
              <a:tr h="491820">
                <a:tc>
                  <a:txBody>
                    <a:bodyPr/>
                    <a:lstStyle/>
                    <a:p>
                      <a:pPr algn="ctr" fontAlgn="ctr"/>
                      <a:r>
                        <a:rPr lang="en-US" sz="1600" b="1" i="0" u="none" strike="noStrike" dirty="0">
                          <a:solidFill>
                            <a:srgbClr val="7D048A"/>
                          </a:solidFill>
                          <a:latin typeface="MS Sans Serif"/>
                        </a:rPr>
                        <a:t>MEDICATION RECONCILIATION IN OUTPATIENT SETTINGS -  </a:t>
                      </a:r>
                      <a:r>
                        <a:rPr lang="en-US" sz="1600" b="1" i="0" u="none" strike="noStrike" dirty="0" smtClean="0">
                          <a:solidFill>
                            <a:srgbClr val="7D048A"/>
                          </a:solidFill>
                          <a:latin typeface="MS Sans Serif"/>
                        </a:rPr>
                        <a:t>EMR </a:t>
                      </a:r>
                      <a:r>
                        <a:rPr lang="en-US" sz="1600" b="1" i="0" u="none" strike="noStrike" dirty="0">
                          <a:solidFill>
                            <a:srgbClr val="7D048A"/>
                          </a:solidFill>
                          <a:latin typeface="MS Sans Serif"/>
                        </a:rPr>
                        <a:t>- PCP  REPORT </a:t>
                      </a:r>
                    </a:p>
                  </a:txBody>
                  <a:tcPr marL="4089" marR="4089" marT="4089" marB="0" anchor="ctr">
                    <a:lnL>
                      <a:noFill/>
                    </a:lnL>
                    <a:lnR>
                      <a:noFill/>
                    </a:lnR>
                    <a:lnT>
                      <a:noFill/>
                    </a:lnT>
                    <a:lnB>
                      <a:noFill/>
                    </a:lnB>
                  </a:tcPr>
                </a:tc>
              </a:tr>
              <a:tr h="247955">
                <a:tc>
                  <a:txBody>
                    <a:bodyPr/>
                    <a:lstStyle/>
                    <a:p>
                      <a:pPr algn="ctr" fontAlgn="ctr"/>
                      <a:r>
                        <a:rPr lang="en-US" sz="1600" b="1" i="0" u="none" strike="noStrike" dirty="0">
                          <a:solidFill>
                            <a:srgbClr val="7D048A"/>
                          </a:solidFill>
                          <a:latin typeface="MS Sans Serif"/>
                        </a:rPr>
                        <a:t>JULY,  AUGUST &amp; SEPTEMBER 2013</a:t>
                      </a:r>
                    </a:p>
                  </a:txBody>
                  <a:tcPr marL="4089" marR="4089" marT="4089" marB="0" anchor="ctr">
                    <a:lnL>
                      <a:noFill/>
                    </a:lnL>
                    <a:lnR>
                      <a:noFill/>
                    </a:lnR>
                    <a:lnT>
                      <a:noFill/>
                    </a:lnT>
                    <a:lnB>
                      <a:noFill/>
                    </a:lnB>
                  </a:tcPr>
                </a:tc>
              </a:tr>
            </a:tbl>
          </a:graphicData>
        </a:graphic>
      </p:graphicFrame>
      <p:sp>
        <p:nvSpPr>
          <p:cNvPr id="14344" name="TextBox 6"/>
          <p:cNvSpPr txBox="1">
            <a:spLocks noChangeArrowheads="1"/>
          </p:cNvSpPr>
          <p:nvPr/>
        </p:nvSpPr>
        <p:spPr bwMode="auto">
          <a:xfrm>
            <a:off x="457200" y="5486400"/>
            <a:ext cx="800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chemeClr val="bg2"/>
              </a:buClr>
              <a:buFont typeface="Wingdings" pitchFamily="2" charset="2"/>
              <a:buChar char="§"/>
              <a:defRPr sz="2400">
                <a:solidFill>
                  <a:srgbClr val="7C02A2"/>
                </a:solidFill>
                <a:latin typeface="Arial" pitchFamily="34" charset="0"/>
              </a:defRPr>
            </a:lvl1pPr>
            <a:lvl2pPr marL="742950" indent="-285750" algn="l" eaLnBrk="0" hangingPunct="0">
              <a:spcBef>
                <a:spcPct val="20000"/>
              </a:spcBef>
              <a:buClr>
                <a:schemeClr val="bg2"/>
              </a:buClr>
              <a:buFont typeface="Wingdings" pitchFamily="2" charset="2"/>
              <a:buChar char="§"/>
              <a:defRPr sz="2000">
                <a:solidFill>
                  <a:schemeClr val="hlink"/>
                </a:solidFill>
                <a:latin typeface="Arial" pitchFamily="34" charset="0"/>
              </a:defRPr>
            </a:lvl2pPr>
            <a:lvl3pPr marL="1143000" indent="-228600" algn="l" eaLnBrk="0" hangingPunct="0">
              <a:spcBef>
                <a:spcPct val="20000"/>
              </a:spcBef>
              <a:buClr>
                <a:schemeClr val="bg2"/>
              </a:buClr>
              <a:buFont typeface="Wingdings" pitchFamily="2" charset="2"/>
              <a:buChar char="§"/>
              <a:defRPr>
                <a:solidFill>
                  <a:srgbClr val="7C02A2"/>
                </a:solidFill>
                <a:latin typeface="Arial" pitchFamily="34" charset="0"/>
              </a:defRPr>
            </a:lvl3pPr>
            <a:lvl4pPr marL="1600200" indent="-228600" algn="l" eaLnBrk="0" hangingPunct="0">
              <a:spcBef>
                <a:spcPct val="20000"/>
              </a:spcBef>
              <a:buClr>
                <a:schemeClr val="bg2"/>
              </a:buClr>
              <a:buFont typeface="Wingdings" pitchFamily="2" charset="2"/>
              <a:buChar char="§"/>
              <a:defRPr sz="1600">
                <a:solidFill>
                  <a:schemeClr val="hlink"/>
                </a:solidFill>
                <a:latin typeface="Arial" pitchFamily="34" charset="0"/>
              </a:defRPr>
            </a:lvl4pPr>
            <a:lvl5pPr marL="2057400" indent="-228600" algn="l" eaLnBrk="0" hangingPunct="0">
              <a:spcBef>
                <a:spcPct val="20000"/>
              </a:spcBef>
              <a:buClr>
                <a:schemeClr val="bg2"/>
              </a:buClr>
              <a:buFont typeface="Wingdings" pitchFamily="2" charset="2"/>
              <a:buChar char="§"/>
              <a:defRPr sz="1400">
                <a:solidFill>
                  <a:srgbClr val="7C02A2"/>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9pPr>
          </a:lstStyle>
          <a:p>
            <a:pPr eaLnBrk="1" fontAlgn="base" hangingPunct="1">
              <a:spcBef>
                <a:spcPct val="0"/>
              </a:spcBef>
              <a:spcAft>
                <a:spcPct val="0"/>
              </a:spcAft>
              <a:buClrTx/>
              <a:buFont typeface="Arial" pitchFamily="34" charset="0"/>
              <a:buChar char="•"/>
            </a:pPr>
            <a:r>
              <a:rPr lang="en-US" altLang="en-US" sz="2000" b="1" smtClean="0">
                <a:solidFill>
                  <a:srgbClr val="7D048A"/>
                </a:solidFill>
              </a:rPr>
              <a:t>  Specialists were given an additional measure:  % of visits 	where at least one medication was reconciled</a:t>
            </a:r>
          </a:p>
          <a:p>
            <a:pPr eaLnBrk="1" fontAlgn="base" hangingPunct="1">
              <a:spcBef>
                <a:spcPct val="0"/>
              </a:spcBef>
              <a:spcAft>
                <a:spcPct val="0"/>
              </a:spcAft>
              <a:buClrTx/>
              <a:buFont typeface="Arial" pitchFamily="34" charset="0"/>
              <a:buChar char="•"/>
            </a:pPr>
            <a:r>
              <a:rPr lang="en-US" altLang="en-US" sz="2000" b="1" smtClean="0">
                <a:solidFill>
                  <a:srgbClr val="7D048A"/>
                </a:solidFill>
              </a:rPr>
              <a:t>  Addressed Meaningful Use requirements and encouraged 	performing med reconciliation routinely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t>Performance</a:t>
            </a:r>
          </a:p>
        </p:txBody>
      </p:sp>
      <p:sp>
        <p:nvSpPr>
          <p:cNvPr id="15363" name="Content Placeholder 11"/>
          <p:cNvSpPr>
            <a:spLocks noGrp="1"/>
          </p:cNvSpPr>
          <p:nvPr>
            <p:ph idx="1"/>
          </p:nvPr>
        </p:nvSpPr>
        <p:spPr>
          <a:xfrm>
            <a:off x="685800" y="1295400"/>
            <a:ext cx="8229600" cy="5181600"/>
          </a:xfrm>
        </p:spPr>
        <p:txBody>
          <a:bodyPr/>
          <a:lstStyle/>
          <a:p>
            <a:pPr>
              <a:buFont typeface="Wingdings" pitchFamily="2" charset="2"/>
              <a:buNone/>
            </a:pPr>
            <a:endParaRPr lang="en-US" altLang="en-US" sz="2000" smtClean="0"/>
          </a:p>
          <a:p>
            <a:pPr>
              <a:buFont typeface="Wingdings" pitchFamily="2" charset="2"/>
              <a:buNone/>
            </a:pPr>
            <a:endParaRPr lang="en-US" altLang="en-US" sz="2000" smtClean="0"/>
          </a:p>
          <a:p>
            <a:pPr>
              <a:buFont typeface="Wingdings" pitchFamily="2" charset="2"/>
              <a:buNone/>
            </a:pPr>
            <a:endParaRPr lang="en-US" altLang="en-US" sz="2000" smtClean="0"/>
          </a:p>
          <a:p>
            <a:endParaRPr lang="en-US" altLang="en-US" sz="1800" smtClean="0"/>
          </a:p>
          <a:p>
            <a:r>
              <a:rPr lang="en-US" altLang="en-US" sz="1800" smtClean="0"/>
              <a:t>Feedback suggests that the lists have gotten better and that it takes less 	time to reconcile at each visit</a:t>
            </a:r>
          </a:p>
          <a:p>
            <a:r>
              <a:rPr lang="en-US" altLang="en-US" sz="1800" smtClean="0"/>
              <a:t>Specialists, patients and support staff have taken on larger roles in the 	process</a:t>
            </a:r>
          </a:p>
          <a:p>
            <a:r>
              <a:rPr lang="en-US" altLang="en-US" sz="1800" smtClean="0"/>
              <a:t>Sharing med lists at the end of the visit with the patient (paper or 	electronic portals) encouraged providers to improve accuracy</a:t>
            </a:r>
          </a:p>
          <a:p>
            <a:r>
              <a:rPr lang="en-US" altLang="en-US" sz="1800" smtClean="0"/>
              <a:t>Measures were based on general concept that PCPs were responsible for 	entire list, specialists for medications that impacted their scope of 	practice (but for QI Incentive Program Meaningful Use minimum used) </a:t>
            </a:r>
          </a:p>
          <a:p>
            <a:pPr>
              <a:buFont typeface="Wingdings" pitchFamily="2" charset="2"/>
              <a:buNone/>
            </a:pPr>
            <a:r>
              <a:rPr lang="en-US" altLang="en-US" sz="1800" b="1" smtClean="0">
                <a:solidFill>
                  <a:srgbClr val="1968AF"/>
                </a:solidFill>
              </a:rPr>
              <a:t>Concern:</a:t>
            </a:r>
          </a:p>
          <a:p>
            <a:r>
              <a:rPr lang="en-US" altLang="en-US" sz="1800" smtClean="0"/>
              <a:t>Needed time and experience  to determine impact of initial efforts before more clearly delineating specific responsibilities due to concern that everyone may not have same ability to reconcile accurately</a:t>
            </a:r>
          </a:p>
          <a:p>
            <a:pPr>
              <a:buFont typeface="Wingdings" pitchFamily="2" charset="2"/>
              <a:buNone/>
            </a:pPr>
            <a:endParaRPr lang="en-US" altLang="en-US" sz="2000" smtClean="0"/>
          </a:p>
          <a:p>
            <a:endParaRPr lang="en-US" altLang="en-US" sz="2000" smtClean="0"/>
          </a:p>
        </p:txBody>
      </p:sp>
      <p:sp>
        <p:nvSpPr>
          <p:cNvPr id="15364" name="Slide Number Placeholder 3"/>
          <p:cNvSpPr>
            <a:spLocks noGrp="1"/>
          </p:cNvSpPr>
          <p:nvPr>
            <p:ph type="sldNum" sz="quarter" idx="10"/>
          </p:nvPr>
        </p:nvSpPr>
        <p:spPr>
          <a:xfrm>
            <a:off x="0" y="6702425"/>
            <a:ext cx="304800" cy="155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bg2"/>
              </a:buClr>
              <a:buFont typeface="Wingdings" pitchFamily="2" charset="2"/>
              <a:buChar char="§"/>
              <a:defRPr sz="2400">
                <a:solidFill>
                  <a:srgbClr val="7C02A2"/>
                </a:solidFill>
                <a:latin typeface="Arial" pitchFamily="34" charset="0"/>
              </a:defRPr>
            </a:lvl1pPr>
            <a:lvl2pPr marL="742950" indent="-285750" algn="l" eaLnBrk="0" hangingPunct="0">
              <a:spcBef>
                <a:spcPct val="20000"/>
              </a:spcBef>
              <a:buClr>
                <a:schemeClr val="bg2"/>
              </a:buClr>
              <a:buFont typeface="Wingdings" pitchFamily="2" charset="2"/>
              <a:buChar char="§"/>
              <a:defRPr sz="2000">
                <a:solidFill>
                  <a:schemeClr val="hlink"/>
                </a:solidFill>
                <a:latin typeface="Arial" pitchFamily="34" charset="0"/>
              </a:defRPr>
            </a:lvl2pPr>
            <a:lvl3pPr marL="1143000" indent="-228600" algn="l" eaLnBrk="0" hangingPunct="0">
              <a:spcBef>
                <a:spcPct val="20000"/>
              </a:spcBef>
              <a:buClr>
                <a:schemeClr val="bg2"/>
              </a:buClr>
              <a:buFont typeface="Wingdings" pitchFamily="2" charset="2"/>
              <a:buChar char="§"/>
              <a:defRPr>
                <a:solidFill>
                  <a:srgbClr val="7C02A2"/>
                </a:solidFill>
                <a:latin typeface="Arial" pitchFamily="34" charset="0"/>
              </a:defRPr>
            </a:lvl3pPr>
            <a:lvl4pPr marL="1600200" indent="-228600" algn="l" eaLnBrk="0" hangingPunct="0">
              <a:spcBef>
                <a:spcPct val="20000"/>
              </a:spcBef>
              <a:buClr>
                <a:schemeClr val="bg2"/>
              </a:buClr>
              <a:buFont typeface="Wingdings" pitchFamily="2" charset="2"/>
              <a:buChar char="§"/>
              <a:defRPr sz="1600">
                <a:solidFill>
                  <a:schemeClr val="hlink"/>
                </a:solidFill>
                <a:latin typeface="Arial" pitchFamily="34" charset="0"/>
              </a:defRPr>
            </a:lvl4pPr>
            <a:lvl5pPr marL="2057400" indent="-228600" algn="l" eaLnBrk="0" hangingPunct="0">
              <a:spcBef>
                <a:spcPct val="20000"/>
              </a:spcBef>
              <a:buClr>
                <a:schemeClr val="bg2"/>
              </a:buClr>
              <a:buFont typeface="Wingdings" pitchFamily="2" charset="2"/>
              <a:buChar char="§"/>
              <a:defRPr sz="1400">
                <a:solidFill>
                  <a:srgbClr val="7C02A2"/>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9pPr>
          </a:lstStyle>
          <a:p>
            <a:pPr algn="ctr">
              <a:spcBef>
                <a:spcPct val="0"/>
              </a:spcBef>
              <a:buClrTx/>
              <a:buFontTx/>
              <a:buNone/>
            </a:pPr>
            <a:r>
              <a:rPr lang="en-US" altLang="en-US" sz="900" smtClean="0">
                <a:solidFill>
                  <a:srgbClr val="000000"/>
                </a:solidFill>
              </a:rPr>
              <a:t>- </a:t>
            </a:r>
            <a:fld id="{2EE11482-AD4F-44B1-8125-1D6F97CA0918}" type="slidenum">
              <a:rPr lang="en-US" altLang="en-US" sz="900" smtClean="0">
                <a:solidFill>
                  <a:srgbClr val="000000"/>
                </a:solidFill>
              </a:rPr>
              <a:pPr algn="ctr">
                <a:spcBef>
                  <a:spcPct val="0"/>
                </a:spcBef>
                <a:buClrTx/>
                <a:buFontTx/>
                <a:buNone/>
              </a:pPr>
              <a:t>15</a:t>
            </a:fld>
            <a:r>
              <a:rPr lang="en-US" altLang="en-US" sz="900" smtClean="0">
                <a:solidFill>
                  <a:srgbClr val="000000"/>
                </a:solidFill>
              </a:rPr>
              <a:t> -</a:t>
            </a:r>
          </a:p>
        </p:txBody>
      </p:sp>
      <p:graphicFrame>
        <p:nvGraphicFramePr>
          <p:cNvPr id="6" name="Table 5"/>
          <p:cNvGraphicFramePr>
            <a:graphicFrameLocks noGrp="1"/>
          </p:cNvGraphicFramePr>
          <p:nvPr/>
        </p:nvGraphicFramePr>
        <p:xfrm>
          <a:off x="685800" y="838200"/>
          <a:ext cx="7467599" cy="1800225"/>
        </p:xfrm>
        <a:graphic>
          <a:graphicData uri="http://schemas.openxmlformats.org/drawingml/2006/table">
            <a:tbl>
              <a:tblPr/>
              <a:tblGrid>
                <a:gridCol w="1089675"/>
                <a:gridCol w="1346069"/>
                <a:gridCol w="2211400"/>
                <a:gridCol w="56206"/>
                <a:gridCol w="1201847"/>
                <a:gridCol w="1562402"/>
              </a:tblGrid>
              <a:tr h="685869">
                <a:tc>
                  <a:txBody>
                    <a:bodyPr/>
                    <a:lstStyle/>
                    <a:p>
                      <a:pPr algn="l" fontAlgn="b"/>
                      <a:r>
                        <a:rPr lang="en-US" sz="1100" b="0" i="0" u="none" strike="noStrike" dirty="0">
                          <a:solidFill>
                            <a:srgbClr val="000000"/>
                          </a:solidFill>
                          <a:latin typeface="Calibri"/>
                        </a:rPr>
                        <a:t> </a:t>
                      </a:r>
                    </a:p>
                  </a:txBody>
                  <a:tcPr marL="9525" marR="9525" marT="9526" marB="0" anchor="b">
                    <a:lnL>
                      <a:noFill/>
                    </a:lnL>
                    <a:lnR>
                      <a:noFill/>
                    </a:lnR>
                    <a:lnT>
                      <a:noFill/>
                    </a:lnT>
                    <a:lnB w="6350" cap="flat" cmpd="sng" algn="ctr">
                      <a:solidFill>
                        <a:srgbClr val="000000"/>
                      </a:solidFill>
                      <a:prstDash val="solid"/>
                      <a:round/>
                      <a:headEnd type="none" w="med" len="med"/>
                      <a:tailEnd type="none" w="med" len="med"/>
                    </a:lnB>
                    <a:solidFill>
                      <a:srgbClr val="0000FF"/>
                    </a:solidFill>
                  </a:tcPr>
                </a:tc>
                <a:tc gridSpan="2">
                  <a:txBody>
                    <a:bodyPr/>
                    <a:lstStyle/>
                    <a:p>
                      <a:pPr algn="ctr" fontAlgn="b"/>
                      <a:r>
                        <a:rPr lang="en-US" sz="1400" b="1" i="0" u="none" strike="noStrike" dirty="0">
                          <a:solidFill>
                            <a:srgbClr val="FFFFFF"/>
                          </a:solidFill>
                          <a:latin typeface="Calibri"/>
                        </a:rPr>
                        <a:t>% of Visits with at Least One Medication Reconciled</a:t>
                      </a:r>
                    </a:p>
                  </a:txBody>
                  <a:tcPr marL="9525" marR="9525" marT="9526" marB="0" anchor="b">
                    <a:lnL>
                      <a:noFill/>
                    </a:lnL>
                    <a:lnR>
                      <a:noFill/>
                    </a:lnR>
                    <a:lnT>
                      <a:noFill/>
                    </a:lnT>
                    <a:lnB w="6350" cap="flat" cmpd="sng" algn="ctr">
                      <a:solidFill>
                        <a:srgbClr val="000000"/>
                      </a:solidFill>
                      <a:prstDash val="solid"/>
                      <a:round/>
                      <a:headEnd type="none" w="med" len="med"/>
                      <a:tailEnd type="none" w="med" len="med"/>
                    </a:lnB>
                    <a:solidFill>
                      <a:srgbClr val="0000FF"/>
                    </a:solidFill>
                  </a:tcPr>
                </a:tc>
                <a:tc hMerge="1">
                  <a:txBody>
                    <a:bodyPr/>
                    <a:lstStyle/>
                    <a:p>
                      <a:endParaRPr lang="en-US"/>
                    </a:p>
                  </a:txBody>
                  <a:tcPr/>
                </a:tc>
                <a:tc>
                  <a:txBody>
                    <a:bodyPr/>
                    <a:lstStyle/>
                    <a:p>
                      <a:pPr algn="l" fontAlgn="b"/>
                      <a:r>
                        <a:rPr lang="en-US" sz="1400" b="1" i="0" u="none" strike="noStrike" dirty="0">
                          <a:solidFill>
                            <a:srgbClr val="FFFFFF"/>
                          </a:solidFill>
                          <a:latin typeface="Calibri"/>
                        </a:rPr>
                        <a:t> </a:t>
                      </a:r>
                    </a:p>
                  </a:txBody>
                  <a:tcPr marL="9525" marR="9525" marT="9526" marB="0" anchor="b">
                    <a:lnL>
                      <a:noFill/>
                    </a:lnL>
                    <a:lnR>
                      <a:noFill/>
                    </a:lnR>
                    <a:lnT>
                      <a:noFill/>
                    </a:lnT>
                    <a:lnB w="6350" cap="flat" cmpd="sng" algn="ctr">
                      <a:solidFill>
                        <a:srgbClr val="000000"/>
                      </a:solidFill>
                      <a:prstDash val="solid"/>
                      <a:round/>
                      <a:headEnd type="none" w="med" len="med"/>
                      <a:tailEnd type="none" w="med" len="med"/>
                    </a:lnB>
                    <a:solidFill>
                      <a:srgbClr val="0000FF"/>
                    </a:solidFill>
                  </a:tcPr>
                </a:tc>
                <a:tc gridSpan="2">
                  <a:txBody>
                    <a:bodyPr/>
                    <a:lstStyle/>
                    <a:p>
                      <a:pPr algn="ctr" fontAlgn="b"/>
                      <a:r>
                        <a:rPr lang="en-US" sz="1400" b="1" i="0" u="none" strike="noStrike" dirty="0">
                          <a:solidFill>
                            <a:srgbClr val="FFFFFF"/>
                          </a:solidFill>
                          <a:latin typeface="Calibri"/>
                        </a:rPr>
                        <a:t>% of Visits with 100% of  Medications Reconciled</a:t>
                      </a:r>
                    </a:p>
                  </a:txBody>
                  <a:tcPr marL="9525" marR="9525" marT="9526" marB="0" anchor="b">
                    <a:lnL>
                      <a:noFill/>
                    </a:lnL>
                    <a:lnR>
                      <a:noFill/>
                    </a:lnR>
                    <a:lnT>
                      <a:noFill/>
                    </a:lnT>
                    <a:lnB w="6350" cap="flat" cmpd="sng" algn="ctr">
                      <a:solidFill>
                        <a:srgbClr val="000000"/>
                      </a:solidFill>
                      <a:prstDash val="solid"/>
                      <a:round/>
                      <a:headEnd type="none" w="med" len="med"/>
                      <a:tailEnd type="none" w="med" len="med"/>
                    </a:lnB>
                    <a:solidFill>
                      <a:srgbClr val="0000FF"/>
                    </a:solidFill>
                  </a:tcPr>
                </a:tc>
                <a:tc hMerge="1">
                  <a:txBody>
                    <a:bodyPr/>
                    <a:lstStyle/>
                    <a:p>
                      <a:endParaRPr lang="en-US"/>
                    </a:p>
                  </a:txBody>
                  <a:tcPr/>
                </a:tc>
              </a:tr>
              <a:tr h="371452">
                <a:tc>
                  <a:txBody>
                    <a:bodyPr/>
                    <a:lstStyle/>
                    <a:p>
                      <a:pPr algn="l" fontAlgn="b"/>
                      <a:r>
                        <a:rPr lang="en-US" sz="1400" b="0" i="0" u="none" strike="noStrike" dirty="0">
                          <a:solidFill>
                            <a:srgbClr val="FFFFFF"/>
                          </a:solidFill>
                          <a:latin typeface="Calibri"/>
                        </a:rPr>
                        <a:t> </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r>
                        <a:rPr lang="en-US" sz="1400" b="0" i="0" u="none" strike="noStrike" dirty="0">
                          <a:solidFill>
                            <a:srgbClr val="FFFFFF"/>
                          </a:solidFill>
                          <a:latin typeface="Calibri"/>
                        </a:rPr>
                        <a:t>March-12</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r>
                        <a:rPr lang="en-US" sz="1400" b="0" i="0" u="none" strike="noStrike" dirty="0">
                          <a:solidFill>
                            <a:srgbClr val="FFFFFF"/>
                          </a:solidFill>
                          <a:latin typeface="Calibri"/>
                        </a:rPr>
                        <a:t>September-13</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400" b="0" i="0" u="none" strike="noStrike" dirty="0">
                          <a:solidFill>
                            <a:srgbClr val="FFFFFF"/>
                          </a:solidFill>
                          <a:latin typeface="Calibri"/>
                        </a:rPr>
                        <a:t> </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r>
                        <a:rPr lang="en-US" sz="1400" b="0" i="0" u="none" strike="noStrike" dirty="0">
                          <a:solidFill>
                            <a:srgbClr val="FFFFFF"/>
                          </a:solidFill>
                          <a:latin typeface="Calibri"/>
                        </a:rPr>
                        <a:t>March-12</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r>
                        <a:rPr lang="en-US" sz="1400" b="0" i="0" u="none" strike="noStrike" dirty="0">
                          <a:solidFill>
                            <a:srgbClr val="FFFFFF"/>
                          </a:solidFill>
                          <a:latin typeface="Calibri"/>
                        </a:rPr>
                        <a:t>September-13</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r>
              <a:tr h="371452">
                <a:tc>
                  <a:txBody>
                    <a:bodyPr/>
                    <a:lstStyle/>
                    <a:p>
                      <a:pPr algn="l" fontAlgn="b"/>
                      <a:r>
                        <a:rPr lang="en-US" sz="1400" b="0" i="0" u="none" strike="noStrike" dirty="0">
                          <a:solidFill>
                            <a:srgbClr val="000000"/>
                          </a:solidFill>
                          <a:latin typeface="Calibri"/>
                        </a:rPr>
                        <a:t>PCP</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 </a:t>
                      </a:r>
                      <a:r>
                        <a:rPr lang="en-US" sz="1400" b="0" i="0" u="none" strike="noStrike" dirty="0" smtClean="0">
                          <a:solidFill>
                            <a:srgbClr val="000000"/>
                          </a:solidFill>
                          <a:latin typeface="Calibri"/>
                        </a:rPr>
                        <a:t>NA</a:t>
                      </a:r>
                      <a:endParaRPr lang="en-US" sz="1400" b="0" i="0" u="none" strike="noStrike" dirty="0">
                        <a:solidFill>
                          <a:srgbClr val="000000"/>
                        </a:solidFill>
                        <a:latin typeface="Calibri"/>
                      </a:endParaRP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Calibri"/>
                        </a:rPr>
                        <a:t>NA</a:t>
                      </a:r>
                      <a:r>
                        <a:rPr lang="en-US" sz="1400" b="0" i="0" u="none" strike="noStrike" dirty="0">
                          <a:solidFill>
                            <a:srgbClr val="000000"/>
                          </a:solidFill>
                          <a:latin typeface="Calibri"/>
                        </a:rPr>
                        <a:t> </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 </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24%</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64%</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1452">
                <a:tc>
                  <a:txBody>
                    <a:bodyPr/>
                    <a:lstStyle/>
                    <a:p>
                      <a:pPr algn="l" fontAlgn="b"/>
                      <a:r>
                        <a:rPr lang="en-US" sz="1400" b="0" i="0" u="none" strike="noStrike" dirty="0">
                          <a:solidFill>
                            <a:srgbClr val="000000"/>
                          </a:solidFill>
                          <a:latin typeface="Calibri"/>
                        </a:rPr>
                        <a:t>Specialists</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37%</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58%</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 </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11%</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latin typeface="Calibri"/>
                        </a:rPr>
                        <a:t>34%</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28600" y="152400"/>
            <a:ext cx="8458200" cy="609600"/>
          </a:xfrm>
        </p:spPr>
        <p:txBody>
          <a:bodyPr/>
          <a:lstStyle/>
          <a:p>
            <a:r>
              <a:rPr lang="en-US" altLang="en-US" sz="2000" smtClean="0"/>
              <a:t>Lessons Learned</a:t>
            </a:r>
          </a:p>
        </p:txBody>
      </p:sp>
      <p:sp>
        <p:nvSpPr>
          <p:cNvPr id="14339" name="Content Placeholder 2"/>
          <p:cNvSpPr>
            <a:spLocks noGrp="1"/>
          </p:cNvSpPr>
          <p:nvPr>
            <p:ph idx="1"/>
          </p:nvPr>
        </p:nvSpPr>
        <p:spPr>
          <a:xfrm>
            <a:off x="609600" y="838200"/>
            <a:ext cx="8229600" cy="5410200"/>
          </a:xfrm>
        </p:spPr>
        <p:txBody>
          <a:bodyPr>
            <a:normAutofit fontScale="77500" lnSpcReduction="20000"/>
          </a:bodyPr>
          <a:lstStyle/>
          <a:p>
            <a:pPr>
              <a:defRPr/>
            </a:pPr>
            <a:r>
              <a:rPr lang="en-US" dirty="0" smtClean="0"/>
              <a:t>Pitfalls of large process changes implemented quickly based on unclear, potentially misaligned regulatory expectations include:</a:t>
            </a:r>
          </a:p>
          <a:p>
            <a:pPr>
              <a:buFont typeface="Wingdings" pitchFamily="2" charset="2"/>
              <a:buNone/>
              <a:defRPr/>
            </a:pPr>
            <a:endParaRPr lang="en-US" dirty="0" smtClean="0"/>
          </a:p>
          <a:p>
            <a:pPr lvl="1">
              <a:defRPr/>
            </a:pPr>
            <a:r>
              <a:rPr lang="en-US" dirty="0" smtClean="0">
                <a:solidFill>
                  <a:srgbClr val="1968AF"/>
                </a:solidFill>
              </a:rPr>
              <a:t>Providers were unsure of the expectations and their roles</a:t>
            </a:r>
          </a:p>
          <a:p>
            <a:pPr lvl="1">
              <a:buFont typeface="Wingdings" pitchFamily="2" charset="2"/>
              <a:buNone/>
              <a:defRPr/>
            </a:pPr>
            <a:endParaRPr lang="en-US" dirty="0" smtClean="0">
              <a:solidFill>
                <a:srgbClr val="1968AF"/>
              </a:solidFill>
            </a:endParaRPr>
          </a:p>
          <a:p>
            <a:pPr lvl="1">
              <a:defRPr/>
            </a:pPr>
            <a:r>
              <a:rPr lang="en-US" dirty="0" smtClean="0">
                <a:solidFill>
                  <a:srgbClr val="1968AF"/>
                </a:solidFill>
              </a:rPr>
              <a:t>Literal interpretation of regulations may lead to reflexive editing of the EMR med list by non MD staff or physicians not familiar with a given medication and not responsible for the area of clinical expertise</a:t>
            </a:r>
          </a:p>
          <a:p>
            <a:pPr lvl="1">
              <a:defRPr/>
            </a:pPr>
            <a:endParaRPr lang="en-US" dirty="0" smtClean="0">
              <a:solidFill>
                <a:srgbClr val="1968AF"/>
              </a:solidFill>
            </a:endParaRPr>
          </a:p>
          <a:p>
            <a:pPr lvl="1">
              <a:defRPr/>
            </a:pPr>
            <a:r>
              <a:rPr lang="en-US" dirty="0" smtClean="0">
                <a:solidFill>
                  <a:srgbClr val="1968AF"/>
                </a:solidFill>
              </a:rPr>
              <a:t>Support staff may help reduce burden on providers but staff may not have adequate training currently</a:t>
            </a:r>
          </a:p>
          <a:p>
            <a:pPr lvl="1">
              <a:buFont typeface="Wingdings" pitchFamily="2" charset="2"/>
              <a:buNone/>
              <a:defRPr/>
            </a:pPr>
            <a:endParaRPr lang="en-US" dirty="0" smtClean="0">
              <a:solidFill>
                <a:srgbClr val="1968AF"/>
              </a:solidFill>
            </a:endParaRPr>
          </a:p>
          <a:p>
            <a:pPr lvl="1">
              <a:defRPr/>
            </a:pPr>
            <a:r>
              <a:rPr lang="en-US" dirty="0" smtClean="0">
                <a:solidFill>
                  <a:srgbClr val="1968AF"/>
                </a:solidFill>
              </a:rPr>
              <a:t>Underlying problems are now more obvious (med lists in two applications that do not match)</a:t>
            </a:r>
          </a:p>
          <a:p>
            <a:pPr lvl="1">
              <a:buFont typeface="Wingdings" pitchFamily="2" charset="2"/>
              <a:buNone/>
              <a:defRPr/>
            </a:pPr>
            <a:endParaRPr lang="en-US" dirty="0" smtClean="0">
              <a:solidFill>
                <a:srgbClr val="1968AF"/>
              </a:solidFill>
            </a:endParaRPr>
          </a:p>
          <a:p>
            <a:pPr lvl="1">
              <a:defRPr/>
            </a:pPr>
            <a:r>
              <a:rPr lang="en-US" dirty="0" smtClean="0">
                <a:solidFill>
                  <a:srgbClr val="7D048A"/>
                </a:solidFill>
              </a:rPr>
              <a:t>**</a:t>
            </a:r>
            <a:r>
              <a:rPr lang="en-US" dirty="0" smtClean="0">
                <a:solidFill>
                  <a:srgbClr val="1968AF"/>
                </a:solidFill>
              </a:rPr>
              <a:t>Increase in number of complaints from patients when they see their med lists are inaccurate  - needed systems to effectively deal with the complaints and make needed changes</a:t>
            </a:r>
          </a:p>
          <a:p>
            <a:pPr lvl="1">
              <a:buFont typeface="Wingdings" pitchFamily="2" charset="2"/>
              <a:buNone/>
              <a:defRPr/>
            </a:pPr>
            <a:endParaRPr lang="en-US" dirty="0" smtClean="0">
              <a:solidFill>
                <a:srgbClr val="1968AF"/>
              </a:solidFill>
            </a:endParaRPr>
          </a:p>
          <a:p>
            <a:pPr lvl="1">
              <a:defRPr/>
            </a:pPr>
            <a:r>
              <a:rPr lang="en-US" dirty="0" smtClean="0">
                <a:solidFill>
                  <a:srgbClr val="1968AF"/>
                </a:solidFill>
              </a:rPr>
              <a:t>Risk increases when making changes across large organizations with different electronic applications, definition of roles  and institutional policies (e.g multiple EMRs contribute to the challenge of building and maintaining  accurate medication lists) </a:t>
            </a:r>
          </a:p>
          <a:p>
            <a:pPr lvl="1">
              <a:defRPr/>
            </a:pPr>
            <a:endParaRPr lang="en-US" dirty="0" smtClean="0">
              <a:solidFill>
                <a:srgbClr val="1968AF"/>
              </a:solidFill>
            </a:endParaRPr>
          </a:p>
          <a:p>
            <a:pPr lvl="1">
              <a:buFont typeface="Wingdings" pitchFamily="2" charset="2"/>
              <a:buNone/>
              <a:defRPr/>
            </a:pPr>
            <a:endParaRPr lang="en-US" dirty="0" smtClean="0"/>
          </a:p>
          <a:p>
            <a:pPr lvl="1">
              <a:defRPr/>
            </a:pPr>
            <a:endParaRPr lang="en-US" dirty="0" smtClean="0"/>
          </a:p>
          <a:p>
            <a:pPr lvl="1">
              <a:buFont typeface="Wingdings" pitchFamily="2" charset="2"/>
              <a:buNone/>
              <a:defRPr/>
            </a:pPr>
            <a:endParaRPr lang="en-US" dirty="0" smtClean="0"/>
          </a:p>
          <a:p>
            <a:pPr>
              <a:defRPr/>
            </a:pPr>
            <a:endParaRPr lang="en-US" dirty="0" smtClean="0"/>
          </a:p>
          <a:p>
            <a:pPr>
              <a:defRPr/>
            </a:pPr>
            <a:endParaRPr lang="en-US" dirty="0" smtClean="0"/>
          </a:p>
        </p:txBody>
      </p:sp>
      <p:sp>
        <p:nvSpPr>
          <p:cNvPr id="16388" name="Slide Number Placeholder 3"/>
          <p:cNvSpPr>
            <a:spLocks noGrp="1"/>
          </p:cNvSpPr>
          <p:nvPr>
            <p:ph type="sldNum" sz="quarter" idx="10"/>
          </p:nvPr>
        </p:nvSpPr>
        <p:spPr>
          <a:xfrm>
            <a:off x="0" y="6702425"/>
            <a:ext cx="304800" cy="155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bg2"/>
              </a:buClr>
              <a:buFont typeface="Wingdings" pitchFamily="2" charset="2"/>
              <a:buChar char="§"/>
              <a:defRPr sz="2400">
                <a:solidFill>
                  <a:srgbClr val="7C02A2"/>
                </a:solidFill>
                <a:latin typeface="Arial" pitchFamily="34" charset="0"/>
              </a:defRPr>
            </a:lvl1pPr>
            <a:lvl2pPr marL="742950" indent="-285750" algn="l" eaLnBrk="0" hangingPunct="0">
              <a:spcBef>
                <a:spcPct val="20000"/>
              </a:spcBef>
              <a:buClr>
                <a:schemeClr val="bg2"/>
              </a:buClr>
              <a:buFont typeface="Wingdings" pitchFamily="2" charset="2"/>
              <a:buChar char="§"/>
              <a:defRPr sz="2000">
                <a:solidFill>
                  <a:schemeClr val="hlink"/>
                </a:solidFill>
                <a:latin typeface="Arial" pitchFamily="34" charset="0"/>
              </a:defRPr>
            </a:lvl2pPr>
            <a:lvl3pPr marL="1143000" indent="-228600" algn="l" eaLnBrk="0" hangingPunct="0">
              <a:spcBef>
                <a:spcPct val="20000"/>
              </a:spcBef>
              <a:buClr>
                <a:schemeClr val="bg2"/>
              </a:buClr>
              <a:buFont typeface="Wingdings" pitchFamily="2" charset="2"/>
              <a:buChar char="§"/>
              <a:defRPr>
                <a:solidFill>
                  <a:srgbClr val="7C02A2"/>
                </a:solidFill>
                <a:latin typeface="Arial" pitchFamily="34" charset="0"/>
              </a:defRPr>
            </a:lvl3pPr>
            <a:lvl4pPr marL="1600200" indent="-228600" algn="l" eaLnBrk="0" hangingPunct="0">
              <a:spcBef>
                <a:spcPct val="20000"/>
              </a:spcBef>
              <a:buClr>
                <a:schemeClr val="bg2"/>
              </a:buClr>
              <a:buFont typeface="Wingdings" pitchFamily="2" charset="2"/>
              <a:buChar char="§"/>
              <a:defRPr sz="1600">
                <a:solidFill>
                  <a:schemeClr val="hlink"/>
                </a:solidFill>
                <a:latin typeface="Arial" pitchFamily="34" charset="0"/>
              </a:defRPr>
            </a:lvl4pPr>
            <a:lvl5pPr marL="2057400" indent="-228600" algn="l" eaLnBrk="0" hangingPunct="0">
              <a:spcBef>
                <a:spcPct val="20000"/>
              </a:spcBef>
              <a:buClr>
                <a:schemeClr val="bg2"/>
              </a:buClr>
              <a:buFont typeface="Wingdings" pitchFamily="2" charset="2"/>
              <a:buChar char="§"/>
              <a:defRPr sz="1400">
                <a:solidFill>
                  <a:srgbClr val="7C02A2"/>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9pPr>
          </a:lstStyle>
          <a:p>
            <a:pPr algn="ctr">
              <a:spcBef>
                <a:spcPct val="0"/>
              </a:spcBef>
              <a:buClrTx/>
              <a:buFontTx/>
              <a:buNone/>
            </a:pPr>
            <a:r>
              <a:rPr lang="en-US" altLang="en-US" sz="900" smtClean="0">
                <a:solidFill>
                  <a:srgbClr val="000000"/>
                </a:solidFill>
              </a:rPr>
              <a:t>- </a:t>
            </a:r>
            <a:fld id="{7181C39F-68E8-433E-81A6-DE2261445BE8}" type="slidenum">
              <a:rPr lang="en-US" altLang="en-US" sz="900" smtClean="0">
                <a:solidFill>
                  <a:srgbClr val="000000"/>
                </a:solidFill>
              </a:rPr>
              <a:pPr algn="ctr">
                <a:spcBef>
                  <a:spcPct val="0"/>
                </a:spcBef>
                <a:buClrTx/>
                <a:buFontTx/>
                <a:buNone/>
              </a:pPr>
              <a:t>16</a:t>
            </a:fld>
            <a:r>
              <a:rPr lang="en-US" altLang="en-US" sz="900" smtClean="0">
                <a:solidFill>
                  <a:srgbClr val="000000"/>
                </a:solidFill>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152400"/>
            <a:ext cx="8229600" cy="609600"/>
          </a:xfrm>
        </p:spPr>
        <p:txBody>
          <a:bodyPr/>
          <a:lstStyle/>
          <a:p>
            <a:r>
              <a:rPr lang="en-US" altLang="en-US" smtClean="0"/>
              <a:t>Challenges Related to Regulatory Requirements</a:t>
            </a:r>
          </a:p>
        </p:txBody>
      </p:sp>
      <p:sp>
        <p:nvSpPr>
          <p:cNvPr id="17411" name="Content Placeholder 2"/>
          <p:cNvSpPr>
            <a:spLocks noGrp="1"/>
          </p:cNvSpPr>
          <p:nvPr>
            <p:ph idx="1"/>
          </p:nvPr>
        </p:nvSpPr>
        <p:spPr>
          <a:xfrm>
            <a:off x="381000" y="990600"/>
            <a:ext cx="8610600" cy="4525963"/>
          </a:xfrm>
        </p:spPr>
        <p:txBody>
          <a:bodyPr/>
          <a:lstStyle/>
          <a:p>
            <a:pPr marL="342900" lvl="1" indent="-342900">
              <a:buFont typeface="Wingdings" pitchFamily="2" charset="2"/>
              <a:buNone/>
            </a:pPr>
            <a:r>
              <a:rPr lang="en-US" altLang="en-US" b="1" smtClean="0">
                <a:solidFill>
                  <a:srgbClr val="7030A0"/>
                </a:solidFill>
              </a:rPr>
              <a:t>Good concepts but need to be implemented incrementally</a:t>
            </a:r>
          </a:p>
          <a:p>
            <a:pPr marL="742950" lvl="2" indent="-342900"/>
            <a:r>
              <a:rPr lang="en-US" altLang="en-US" smtClean="0">
                <a:solidFill>
                  <a:srgbClr val="1968AF"/>
                </a:solidFill>
              </a:rPr>
              <a:t>Requirements may not always take into account the challenges involved in operational changes and may force practices that are not safe.</a:t>
            </a:r>
          </a:p>
          <a:p>
            <a:pPr marL="742950" lvl="2" indent="-342900"/>
            <a:r>
              <a:rPr lang="en-US" altLang="en-US" smtClean="0">
                <a:solidFill>
                  <a:srgbClr val="1968AF"/>
                </a:solidFill>
              </a:rPr>
              <a:t> e.g. requirement that all prescribers provide an updated medication list to a patient at the end of the visit even when the prescriber is not sure that the list is accurate</a:t>
            </a:r>
          </a:p>
          <a:p>
            <a:pPr marL="742950" lvl="2" indent="-342900">
              <a:buFont typeface="Wingdings" pitchFamily="2" charset="2"/>
              <a:buNone/>
            </a:pPr>
            <a:endParaRPr lang="en-US" altLang="en-US" b="1" smtClean="0">
              <a:solidFill>
                <a:srgbClr val="1968AF"/>
              </a:solidFill>
            </a:endParaRPr>
          </a:p>
          <a:p>
            <a:pPr marL="342900" lvl="1" indent="-342900">
              <a:buFont typeface="Wingdings" pitchFamily="2" charset="2"/>
              <a:buNone/>
            </a:pPr>
            <a:r>
              <a:rPr lang="en-US" altLang="en-US" b="1" smtClean="0">
                <a:solidFill>
                  <a:srgbClr val="7030A0"/>
                </a:solidFill>
              </a:rPr>
              <a:t>Broad concepts that require interpretation and tailoring to specific settings/providers</a:t>
            </a:r>
          </a:p>
          <a:p>
            <a:pPr marL="742950" lvl="2" indent="-342900"/>
            <a:r>
              <a:rPr lang="en-US" altLang="en-US" smtClean="0">
                <a:solidFill>
                  <a:srgbClr val="1968AF"/>
                </a:solidFill>
              </a:rPr>
              <a:t>Requiring all prescribers to have the same level of accountability for 		updating medication lists may not be reasonable </a:t>
            </a:r>
          </a:p>
          <a:p>
            <a:pPr marL="742950" lvl="2" indent="-342900"/>
            <a:r>
              <a:rPr lang="en-US" altLang="en-US" smtClean="0">
                <a:solidFill>
                  <a:srgbClr val="1968AF"/>
                </a:solidFill>
              </a:rPr>
              <a:t>Errors occur when people who are not familiar with specific meds make 	changes based on patient input alone</a:t>
            </a:r>
          </a:p>
          <a:p>
            <a:pPr marL="742950" lvl="2" indent="-342900"/>
            <a:r>
              <a:rPr lang="en-US" altLang="en-US" smtClean="0">
                <a:solidFill>
                  <a:srgbClr val="1968AF"/>
                </a:solidFill>
              </a:rPr>
              <a:t> Specialists are often uncomfortable being ‘responsible’ for attesting to  medications outside  their area of expertise.</a:t>
            </a:r>
          </a:p>
          <a:p>
            <a:pPr marL="742950" lvl="2" indent="-342900"/>
            <a:endParaRPr lang="en-US" altLang="en-US" smtClean="0">
              <a:solidFill>
                <a:srgbClr val="7030A0"/>
              </a:solidFill>
            </a:endParaRPr>
          </a:p>
          <a:p>
            <a:pPr marL="742950" lvl="2" indent="-342900"/>
            <a:endParaRPr lang="en-US" altLang="en-US" smtClean="0">
              <a:solidFill>
                <a:srgbClr val="7030A0"/>
              </a:solidFill>
            </a:endParaRPr>
          </a:p>
          <a:p>
            <a:pPr>
              <a:buFont typeface="Wingdings" pitchFamily="2" charset="2"/>
              <a:buNone/>
            </a:pPr>
            <a:endParaRPr lang="en-US" altLang="en-US" smtClean="0"/>
          </a:p>
        </p:txBody>
      </p:sp>
      <p:sp>
        <p:nvSpPr>
          <p:cNvPr id="17412" name="Slide Number Placeholder 3"/>
          <p:cNvSpPr>
            <a:spLocks noGrp="1"/>
          </p:cNvSpPr>
          <p:nvPr>
            <p:ph type="sldNum" sz="quarter" idx="10"/>
          </p:nvPr>
        </p:nvSpPr>
        <p:spPr>
          <a:xfrm>
            <a:off x="0" y="6702425"/>
            <a:ext cx="304800" cy="155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bg2"/>
              </a:buClr>
              <a:buFont typeface="Wingdings" pitchFamily="2" charset="2"/>
              <a:buChar char="§"/>
              <a:defRPr sz="2400">
                <a:solidFill>
                  <a:srgbClr val="7C02A2"/>
                </a:solidFill>
                <a:latin typeface="Arial" pitchFamily="34" charset="0"/>
              </a:defRPr>
            </a:lvl1pPr>
            <a:lvl2pPr marL="742950" indent="-285750" algn="l" eaLnBrk="0" hangingPunct="0">
              <a:spcBef>
                <a:spcPct val="20000"/>
              </a:spcBef>
              <a:buClr>
                <a:schemeClr val="bg2"/>
              </a:buClr>
              <a:buFont typeface="Wingdings" pitchFamily="2" charset="2"/>
              <a:buChar char="§"/>
              <a:defRPr sz="2000">
                <a:solidFill>
                  <a:schemeClr val="hlink"/>
                </a:solidFill>
                <a:latin typeface="Arial" pitchFamily="34" charset="0"/>
              </a:defRPr>
            </a:lvl2pPr>
            <a:lvl3pPr marL="1143000" indent="-228600" algn="l" eaLnBrk="0" hangingPunct="0">
              <a:spcBef>
                <a:spcPct val="20000"/>
              </a:spcBef>
              <a:buClr>
                <a:schemeClr val="bg2"/>
              </a:buClr>
              <a:buFont typeface="Wingdings" pitchFamily="2" charset="2"/>
              <a:buChar char="§"/>
              <a:defRPr>
                <a:solidFill>
                  <a:srgbClr val="7C02A2"/>
                </a:solidFill>
                <a:latin typeface="Arial" pitchFamily="34" charset="0"/>
              </a:defRPr>
            </a:lvl3pPr>
            <a:lvl4pPr marL="1600200" indent="-228600" algn="l" eaLnBrk="0" hangingPunct="0">
              <a:spcBef>
                <a:spcPct val="20000"/>
              </a:spcBef>
              <a:buClr>
                <a:schemeClr val="bg2"/>
              </a:buClr>
              <a:buFont typeface="Wingdings" pitchFamily="2" charset="2"/>
              <a:buChar char="§"/>
              <a:defRPr sz="1600">
                <a:solidFill>
                  <a:schemeClr val="hlink"/>
                </a:solidFill>
                <a:latin typeface="Arial" pitchFamily="34" charset="0"/>
              </a:defRPr>
            </a:lvl4pPr>
            <a:lvl5pPr marL="2057400" indent="-228600" algn="l" eaLnBrk="0" hangingPunct="0">
              <a:spcBef>
                <a:spcPct val="20000"/>
              </a:spcBef>
              <a:buClr>
                <a:schemeClr val="bg2"/>
              </a:buClr>
              <a:buFont typeface="Wingdings" pitchFamily="2" charset="2"/>
              <a:buChar char="§"/>
              <a:defRPr sz="1400">
                <a:solidFill>
                  <a:srgbClr val="7C02A2"/>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9pPr>
          </a:lstStyle>
          <a:p>
            <a:pPr algn="ctr">
              <a:spcBef>
                <a:spcPct val="0"/>
              </a:spcBef>
              <a:buClrTx/>
              <a:buFontTx/>
              <a:buNone/>
            </a:pPr>
            <a:r>
              <a:rPr lang="en-US" altLang="en-US" sz="900" smtClean="0">
                <a:solidFill>
                  <a:srgbClr val="000000"/>
                </a:solidFill>
              </a:rPr>
              <a:t>- </a:t>
            </a:r>
            <a:fld id="{F32013F2-ECCB-4002-8C12-FE0B0E0C1D85}" type="slidenum">
              <a:rPr lang="en-US" altLang="en-US" sz="900" smtClean="0">
                <a:solidFill>
                  <a:srgbClr val="000000"/>
                </a:solidFill>
              </a:rPr>
              <a:pPr algn="ctr">
                <a:spcBef>
                  <a:spcPct val="0"/>
                </a:spcBef>
                <a:buClrTx/>
                <a:buFontTx/>
                <a:buNone/>
              </a:pPr>
              <a:t>17</a:t>
            </a:fld>
            <a:r>
              <a:rPr lang="en-US" altLang="en-US" sz="900" smtClean="0">
                <a:solidFill>
                  <a:srgbClr val="000000"/>
                </a:solidFill>
              </a:rPr>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152400"/>
            <a:ext cx="8229600" cy="609600"/>
          </a:xfrm>
        </p:spPr>
        <p:txBody>
          <a:bodyPr/>
          <a:lstStyle/>
          <a:p>
            <a:r>
              <a:rPr lang="en-US" altLang="en-US" smtClean="0"/>
              <a:t>  Take Aways</a:t>
            </a:r>
          </a:p>
        </p:txBody>
      </p:sp>
      <p:sp>
        <p:nvSpPr>
          <p:cNvPr id="16387" name="Content Placeholder 2"/>
          <p:cNvSpPr>
            <a:spLocks noGrp="1"/>
          </p:cNvSpPr>
          <p:nvPr>
            <p:ph idx="1"/>
          </p:nvPr>
        </p:nvSpPr>
        <p:spPr>
          <a:xfrm>
            <a:off x="381000" y="762000"/>
            <a:ext cx="8458200" cy="6096000"/>
          </a:xfrm>
        </p:spPr>
        <p:txBody>
          <a:bodyPr>
            <a:normAutofit fontScale="55000" lnSpcReduction="20000"/>
          </a:bodyPr>
          <a:lstStyle/>
          <a:p>
            <a:pPr>
              <a:buFont typeface="Wingdings" pitchFamily="2" charset="2"/>
              <a:buNone/>
              <a:defRPr/>
            </a:pPr>
            <a:r>
              <a:rPr lang="en-US" sz="2900" b="1" dirty="0" smtClean="0">
                <a:solidFill>
                  <a:srgbClr val="7030A0"/>
                </a:solidFill>
              </a:rPr>
              <a:t>Effective and safe solutions involve:</a:t>
            </a:r>
          </a:p>
          <a:p>
            <a:pPr>
              <a:buFont typeface="Wingdings" pitchFamily="2" charset="2"/>
              <a:buNone/>
              <a:defRPr/>
            </a:pPr>
            <a:r>
              <a:rPr lang="en-US" sz="2900" dirty="0" smtClean="0">
                <a:solidFill>
                  <a:srgbClr val="1968AF"/>
                </a:solidFill>
              </a:rPr>
              <a:t> </a:t>
            </a:r>
          </a:p>
          <a:p>
            <a:pPr marL="342900" lvl="1" indent="-342900">
              <a:defRPr/>
            </a:pPr>
            <a:r>
              <a:rPr lang="en-US" sz="2900" dirty="0" smtClean="0">
                <a:solidFill>
                  <a:srgbClr val="1968AF"/>
                </a:solidFill>
              </a:rPr>
              <a:t>Need to balance the desire to immediately address compliance with regulations with the 	need to ensure patient safety</a:t>
            </a:r>
          </a:p>
          <a:p>
            <a:pPr marL="342900" lvl="1" indent="-342900">
              <a:buFont typeface="Wingdings" pitchFamily="2" charset="2"/>
              <a:buNone/>
              <a:defRPr/>
            </a:pPr>
            <a:endParaRPr lang="en-US" sz="2900" dirty="0" smtClean="0">
              <a:solidFill>
                <a:srgbClr val="1968AF"/>
              </a:solidFill>
            </a:endParaRPr>
          </a:p>
          <a:p>
            <a:pPr>
              <a:defRPr/>
            </a:pPr>
            <a:r>
              <a:rPr lang="en-US" sz="2900" dirty="0" smtClean="0">
                <a:solidFill>
                  <a:srgbClr val="1968AF"/>
                </a:solidFill>
              </a:rPr>
              <a:t>Understanding of the tradeoffs between efficient, standardized process for all providers 	vs. varied expectations that allow the appropriate clincians to manage 	the 	medications with assistance of trained support staff</a:t>
            </a:r>
          </a:p>
          <a:p>
            <a:pPr>
              <a:buFont typeface="Wingdings" pitchFamily="2" charset="2"/>
              <a:buNone/>
              <a:defRPr/>
            </a:pPr>
            <a:endParaRPr lang="en-US" sz="2900" dirty="0" smtClean="0">
              <a:solidFill>
                <a:srgbClr val="1968AF"/>
              </a:solidFill>
            </a:endParaRPr>
          </a:p>
          <a:p>
            <a:pPr>
              <a:defRPr/>
            </a:pPr>
            <a:r>
              <a:rPr lang="en-US" sz="2900" dirty="0" smtClean="0">
                <a:solidFill>
                  <a:srgbClr val="1968AF"/>
                </a:solidFill>
              </a:rPr>
              <a:t>Need to clearly define system-wide policies, roles and responsibilities that are 	appropriate to the clinical care  setting and  provider area of expertise</a:t>
            </a:r>
          </a:p>
          <a:p>
            <a:pPr>
              <a:defRPr/>
            </a:pPr>
            <a:endParaRPr lang="en-US" sz="2900" dirty="0" smtClean="0">
              <a:solidFill>
                <a:srgbClr val="1968AF"/>
              </a:solidFill>
            </a:endParaRPr>
          </a:p>
          <a:p>
            <a:pPr>
              <a:defRPr/>
            </a:pPr>
            <a:r>
              <a:rPr lang="en-US" sz="2900" dirty="0" smtClean="0">
                <a:solidFill>
                  <a:srgbClr val="1968AF"/>
                </a:solidFill>
              </a:rPr>
              <a:t>Support staff need to receive additional training if they are to take on new responsiblities 	in Med Rec – will require time and resources</a:t>
            </a:r>
          </a:p>
          <a:p>
            <a:pPr marL="342900" lvl="1" indent="-342900">
              <a:buFont typeface="Wingdings" pitchFamily="2" charset="2"/>
              <a:buNone/>
              <a:defRPr/>
            </a:pPr>
            <a:endParaRPr lang="en-US" sz="2900" dirty="0" smtClean="0">
              <a:solidFill>
                <a:srgbClr val="1968AF"/>
              </a:solidFill>
            </a:endParaRPr>
          </a:p>
          <a:p>
            <a:pPr marL="342900" lvl="1" indent="-342900">
              <a:defRPr/>
            </a:pPr>
            <a:r>
              <a:rPr lang="en-US" sz="2900" dirty="0" smtClean="0">
                <a:solidFill>
                  <a:srgbClr val="1968AF"/>
                </a:solidFill>
              </a:rPr>
              <a:t>Meaningful, consistent patient engagement and involvement through the use of patient 	portals will be key to the success of any medication reconciliation program.</a:t>
            </a:r>
          </a:p>
          <a:p>
            <a:pPr marL="342900" lvl="1" indent="-342900">
              <a:defRPr/>
            </a:pPr>
            <a:endParaRPr lang="en-US" sz="2900" dirty="0" smtClean="0">
              <a:solidFill>
                <a:srgbClr val="1968AF"/>
              </a:solidFill>
            </a:endParaRPr>
          </a:p>
          <a:p>
            <a:pPr marL="342900" lvl="1" indent="-342900">
              <a:defRPr/>
            </a:pPr>
            <a:r>
              <a:rPr lang="en-US" sz="2900" dirty="0" smtClean="0">
                <a:solidFill>
                  <a:srgbClr val="1968AF"/>
                </a:solidFill>
              </a:rPr>
              <a:t>Practice-based or central resources to collect/document medication information may 	help improve quality and reduce risk and workload for providers</a:t>
            </a:r>
          </a:p>
          <a:p>
            <a:pPr marL="742950" lvl="2" indent="-342900">
              <a:defRPr/>
            </a:pPr>
            <a:endParaRPr lang="en-US" sz="2700" dirty="0" smtClean="0">
              <a:solidFill>
                <a:srgbClr val="1968AF"/>
              </a:solidFill>
            </a:endParaRPr>
          </a:p>
          <a:p>
            <a:pPr marL="342900" lvl="1" indent="-342900">
              <a:defRPr/>
            </a:pPr>
            <a:r>
              <a:rPr lang="en-US" sz="2900" dirty="0" smtClean="0">
                <a:solidFill>
                  <a:srgbClr val="1968AF"/>
                </a:solidFill>
              </a:rPr>
              <a:t>New electronic sources of medication information may be more integrated into system 	and improve accuracy of the lists (SureScripts)</a:t>
            </a:r>
          </a:p>
          <a:p>
            <a:pPr marL="342900" lvl="1" indent="-342900">
              <a:buFont typeface="Wingdings" pitchFamily="2" charset="2"/>
              <a:buNone/>
              <a:defRPr/>
            </a:pPr>
            <a:endParaRPr lang="en-US" sz="2900" dirty="0" smtClean="0">
              <a:solidFill>
                <a:srgbClr val="1968AF"/>
              </a:solidFill>
            </a:endParaRPr>
          </a:p>
          <a:p>
            <a:pPr marL="342900" lvl="1" indent="-342900">
              <a:defRPr/>
            </a:pPr>
            <a:r>
              <a:rPr lang="en-US" sz="2900" dirty="0" smtClean="0">
                <a:solidFill>
                  <a:srgbClr val="1968AF"/>
                </a:solidFill>
              </a:rPr>
              <a:t>Ultimately, a single medication list for each patient across the continuum of their care 	will help to address some of these concerns</a:t>
            </a:r>
          </a:p>
          <a:p>
            <a:pPr marL="342900" lvl="1" indent="-342900">
              <a:buFont typeface="Wingdings" pitchFamily="2" charset="2"/>
              <a:buNone/>
              <a:defRPr/>
            </a:pPr>
            <a:endParaRPr lang="en-US" sz="2600" dirty="0" smtClean="0">
              <a:solidFill>
                <a:srgbClr val="7030A0"/>
              </a:solidFill>
            </a:endParaRPr>
          </a:p>
        </p:txBody>
      </p:sp>
      <p:sp>
        <p:nvSpPr>
          <p:cNvPr id="18436" name="Slide Number Placeholder 3"/>
          <p:cNvSpPr>
            <a:spLocks noGrp="1"/>
          </p:cNvSpPr>
          <p:nvPr>
            <p:ph type="sldNum" sz="quarter" idx="10"/>
          </p:nvPr>
        </p:nvSpPr>
        <p:spPr>
          <a:xfrm>
            <a:off x="0" y="6702425"/>
            <a:ext cx="304800" cy="155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bg2"/>
              </a:buClr>
              <a:buFont typeface="Wingdings" pitchFamily="2" charset="2"/>
              <a:buChar char="§"/>
              <a:defRPr sz="2400">
                <a:solidFill>
                  <a:srgbClr val="7C02A2"/>
                </a:solidFill>
                <a:latin typeface="Arial" pitchFamily="34" charset="0"/>
              </a:defRPr>
            </a:lvl1pPr>
            <a:lvl2pPr marL="742950" indent="-285750" algn="l" eaLnBrk="0" hangingPunct="0">
              <a:spcBef>
                <a:spcPct val="20000"/>
              </a:spcBef>
              <a:buClr>
                <a:schemeClr val="bg2"/>
              </a:buClr>
              <a:buFont typeface="Wingdings" pitchFamily="2" charset="2"/>
              <a:buChar char="§"/>
              <a:defRPr sz="2000">
                <a:solidFill>
                  <a:schemeClr val="hlink"/>
                </a:solidFill>
                <a:latin typeface="Arial" pitchFamily="34" charset="0"/>
              </a:defRPr>
            </a:lvl2pPr>
            <a:lvl3pPr marL="1143000" indent="-228600" algn="l" eaLnBrk="0" hangingPunct="0">
              <a:spcBef>
                <a:spcPct val="20000"/>
              </a:spcBef>
              <a:buClr>
                <a:schemeClr val="bg2"/>
              </a:buClr>
              <a:buFont typeface="Wingdings" pitchFamily="2" charset="2"/>
              <a:buChar char="§"/>
              <a:defRPr>
                <a:solidFill>
                  <a:srgbClr val="7C02A2"/>
                </a:solidFill>
                <a:latin typeface="Arial" pitchFamily="34" charset="0"/>
              </a:defRPr>
            </a:lvl3pPr>
            <a:lvl4pPr marL="1600200" indent="-228600" algn="l" eaLnBrk="0" hangingPunct="0">
              <a:spcBef>
                <a:spcPct val="20000"/>
              </a:spcBef>
              <a:buClr>
                <a:schemeClr val="bg2"/>
              </a:buClr>
              <a:buFont typeface="Wingdings" pitchFamily="2" charset="2"/>
              <a:buChar char="§"/>
              <a:defRPr sz="1600">
                <a:solidFill>
                  <a:schemeClr val="hlink"/>
                </a:solidFill>
                <a:latin typeface="Arial" pitchFamily="34" charset="0"/>
              </a:defRPr>
            </a:lvl4pPr>
            <a:lvl5pPr marL="2057400" indent="-228600" algn="l" eaLnBrk="0" hangingPunct="0">
              <a:spcBef>
                <a:spcPct val="20000"/>
              </a:spcBef>
              <a:buClr>
                <a:schemeClr val="bg2"/>
              </a:buClr>
              <a:buFont typeface="Wingdings" pitchFamily="2" charset="2"/>
              <a:buChar char="§"/>
              <a:defRPr sz="1400">
                <a:solidFill>
                  <a:srgbClr val="7C02A2"/>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1400">
                <a:solidFill>
                  <a:srgbClr val="7C02A2"/>
                </a:solidFill>
                <a:latin typeface="Arial" pitchFamily="34" charset="0"/>
              </a:defRPr>
            </a:lvl9pPr>
          </a:lstStyle>
          <a:p>
            <a:pPr algn="ctr">
              <a:spcBef>
                <a:spcPct val="0"/>
              </a:spcBef>
              <a:buClrTx/>
              <a:buFontTx/>
              <a:buNone/>
            </a:pPr>
            <a:r>
              <a:rPr lang="en-US" altLang="en-US" sz="900" smtClean="0">
                <a:solidFill>
                  <a:srgbClr val="000000"/>
                </a:solidFill>
              </a:rPr>
              <a:t>- </a:t>
            </a:r>
            <a:fld id="{DBE83B13-9F84-43EA-862E-F4540BF2B6F4}" type="slidenum">
              <a:rPr lang="en-US" altLang="en-US" sz="900" smtClean="0">
                <a:solidFill>
                  <a:srgbClr val="000000"/>
                </a:solidFill>
              </a:rPr>
              <a:pPr algn="ctr">
                <a:spcBef>
                  <a:spcPct val="0"/>
                </a:spcBef>
                <a:buClrTx/>
                <a:buFontTx/>
                <a:buNone/>
              </a:pPr>
              <a:t>18</a:t>
            </a:fld>
            <a:r>
              <a:rPr lang="en-US" altLang="en-US" sz="900" smtClean="0">
                <a:solidFill>
                  <a:srgbClr val="000000"/>
                </a:solidFill>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4418013" y="295275"/>
            <a:ext cx="4883150" cy="3084513"/>
          </a:xfrm>
        </p:spPr>
        <p:txBody>
          <a:bodyPr/>
          <a:lstStyle/>
          <a:p>
            <a:pPr>
              <a:defRPr/>
            </a:pPr>
            <a:r>
              <a:rPr lang="en-US" sz="2400" dirty="0" smtClean="0"/>
              <a:t>Partnering with Patients: Leveraging Transparency to Improve Safety</a:t>
            </a:r>
            <a:br>
              <a:rPr lang="en-US" sz="2400" dirty="0" smtClean="0"/>
            </a:br>
            <a:r>
              <a:rPr lang="en-US" sz="2400" dirty="0" smtClean="0"/>
              <a:t/>
            </a:r>
            <a:br>
              <a:rPr lang="en-US" sz="2400" dirty="0" smtClean="0"/>
            </a:br>
            <a:r>
              <a:rPr lang="en-US" sz="2400" dirty="0" smtClean="0"/>
              <a:t>The Patient TIPS  and</a:t>
            </a:r>
            <a:br>
              <a:rPr lang="en-US" sz="2400" dirty="0" smtClean="0"/>
            </a:br>
            <a:r>
              <a:rPr lang="en-US" sz="2400" dirty="0" err="1" smtClean="0"/>
              <a:t>OpenNotes</a:t>
            </a:r>
            <a:r>
              <a:rPr lang="en-US" sz="2400" dirty="0" smtClean="0"/>
              <a:t> Reporting Tool models</a:t>
            </a:r>
            <a:br>
              <a:rPr lang="en-US" sz="2400" dirty="0" smtClean="0"/>
            </a:br>
            <a:r>
              <a:rPr lang="en-US" sz="2800" dirty="0" smtClean="0"/>
              <a:t/>
            </a:r>
            <a:br>
              <a:rPr lang="en-US" sz="2800" dirty="0" smtClean="0"/>
            </a:br>
            <a:r>
              <a:rPr lang="en-US" sz="1400" dirty="0" smtClean="0"/>
              <a:t/>
            </a:r>
            <a:br>
              <a:rPr lang="en-US" sz="1400" dirty="0" smtClean="0"/>
            </a:br>
            <a:endParaRPr lang="en-US" sz="1400" dirty="0" smtClean="0">
              <a:solidFill>
                <a:schemeClr val="tx1">
                  <a:lumMod val="65000"/>
                  <a:lumOff val="35000"/>
                </a:schemeClr>
              </a:solidFill>
              <a:latin typeface="Calibri" pitchFamily="-109" charset="0"/>
              <a:ea typeface="ＭＳ Ｐゴシック" pitchFamily="-109" charset="-128"/>
              <a:cs typeface="ＭＳ Ｐゴシック" pitchFamily="-109" charset="-128"/>
            </a:endParaRPr>
          </a:p>
        </p:txBody>
      </p:sp>
      <p:sp>
        <p:nvSpPr>
          <p:cNvPr id="15363" name="Subtitle 2"/>
          <p:cNvSpPr>
            <a:spLocks noGrp="1"/>
          </p:cNvSpPr>
          <p:nvPr>
            <p:ph type="subTitle" idx="1"/>
          </p:nvPr>
        </p:nvSpPr>
        <p:spPr>
          <a:xfrm>
            <a:off x="4686300" y="2335213"/>
            <a:ext cx="4149725" cy="2133600"/>
          </a:xfrm>
        </p:spPr>
        <p:txBody>
          <a:bodyPr/>
          <a:lstStyle/>
          <a:p>
            <a:pPr eaLnBrk="1" hangingPunct="1">
              <a:buFont typeface="Wingdings" pitchFamily="-1" charset="2"/>
              <a:buNone/>
            </a:pPr>
            <a:r>
              <a:rPr lang="en-US" dirty="0" smtClean="0">
                <a:solidFill>
                  <a:srgbClr val="898989"/>
                </a:solidFill>
                <a:latin typeface="Calibri" pitchFamily="-1" charset="0"/>
                <a:ea typeface="ＭＳ Ｐゴシック" pitchFamily="-1" charset="-128"/>
                <a:cs typeface="ＭＳ Ｐゴシック" pitchFamily="-1" charset="-128"/>
              </a:rPr>
              <a:t>Sigall K. Bell, MD</a:t>
            </a:r>
          </a:p>
          <a:p>
            <a:pPr eaLnBrk="1" hangingPunct="1">
              <a:buFont typeface="Wingdings" pitchFamily="-1" charset="2"/>
              <a:buNone/>
            </a:pPr>
            <a:r>
              <a:rPr lang="en-US" sz="1600" dirty="0" smtClean="0">
                <a:solidFill>
                  <a:srgbClr val="898989"/>
                </a:solidFill>
                <a:latin typeface="Calibri" pitchFamily="-1" charset="0"/>
                <a:ea typeface="ＭＳ Ｐゴシック" pitchFamily="-1" charset="-128"/>
                <a:cs typeface="ＭＳ Ｐゴシック" pitchFamily="-1" charset="-128"/>
              </a:rPr>
              <a:t>Arnold P. Gold Professorship, Beth Israel Deaconess Medical Center</a:t>
            </a:r>
          </a:p>
          <a:p>
            <a:pPr eaLnBrk="1" hangingPunct="1">
              <a:buFont typeface="Wingdings" pitchFamily="-1" charset="2"/>
              <a:buNone/>
            </a:pPr>
            <a:r>
              <a:rPr lang="en-US" sz="1600" dirty="0" smtClean="0">
                <a:solidFill>
                  <a:srgbClr val="898989"/>
                </a:solidFill>
                <a:latin typeface="Calibri" pitchFamily="-1" charset="0"/>
                <a:ea typeface="ＭＳ Ｐゴシック" pitchFamily="-1" charset="-128"/>
                <a:cs typeface="ＭＳ Ｐゴシック" pitchFamily="-1" charset="-128"/>
              </a:rPr>
              <a:t>Director, Patient Safety and Quality Initiatives, Institute for Professionalism and Ethical Practice, Boston Children’s Hospital</a:t>
            </a:r>
          </a:p>
          <a:p>
            <a:pPr eaLnBrk="1" hangingPunct="1">
              <a:buFont typeface="Wingdings" pitchFamily="-1" charset="2"/>
              <a:buNone/>
            </a:pPr>
            <a:r>
              <a:rPr lang="en-US" sz="1600" dirty="0" smtClean="0">
                <a:solidFill>
                  <a:srgbClr val="898989"/>
                </a:solidFill>
                <a:latin typeface="Calibri" pitchFamily="-1" charset="0"/>
                <a:ea typeface="ＭＳ Ｐゴシック" pitchFamily="-1" charset="-128"/>
                <a:cs typeface="ＭＳ Ｐゴシック" pitchFamily="-1" charset="-128"/>
              </a:rPr>
              <a:t>Harvard Medical School</a:t>
            </a:r>
          </a:p>
          <a:p>
            <a:pPr eaLnBrk="1" hangingPunct="1">
              <a:buFont typeface="Wingdings" pitchFamily="-1" charset="2"/>
              <a:buNone/>
            </a:pPr>
            <a:endParaRPr lang="en-US" sz="1600" dirty="0" smtClean="0">
              <a:solidFill>
                <a:srgbClr val="898989"/>
              </a:solidFill>
              <a:latin typeface="Calibri" pitchFamily="-1" charset="0"/>
              <a:ea typeface="ＭＳ Ｐゴシック" pitchFamily="-1" charset="-128"/>
              <a:cs typeface="ＭＳ Ｐゴシック" pitchFamily="-1" charset="-128"/>
            </a:endParaRPr>
          </a:p>
          <a:p>
            <a:pPr eaLnBrk="1" hangingPunct="1">
              <a:buFont typeface="Wingdings" pitchFamily="-1" charset="2"/>
              <a:buNone/>
            </a:pPr>
            <a:r>
              <a:rPr lang="en-US" sz="1600" dirty="0" smtClean="0">
                <a:solidFill>
                  <a:srgbClr val="898989"/>
                </a:solidFill>
                <a:latin typeface="Calibri" pitchFamily="-1" charset="0"/>
                <a:ea typeface="ＭＳ Ｐゴシック" pitchFamily="-1" charset="-128"/>
                <a:cs typeface="ＭＳ Ｐゴシック" pitchFamily="-1" charset="-128"/>
              </a:rPr>
              <a:t>With generous support from:</a:t>
            </a:r>
          </a:p>
          <a:p>
            <a:pPr eaLnBrk="1" hangingPunct="1">
              <a:buFont typeface="Wingdings" pitchFamily="-1" charset="2"/>
              <a:buNone/>
            </a:pPr>
            <a:r>
              <a:rPr lang="en-US" sz="1600" dirty="0" smtClean="0">
                <a:solidFill>
                  <a:srgbClr val="898989"/>
                </a:solidFill>
                <a:latin typeface="Calibri" pitchFamily="-1" charset="0"/>
                <a:ea typeface="ＭＳ Ｐゴシック" pitchFamily="-1" charset="-128"/>
                <a:cs typeface="ＭＳ Ｐゴシック" pitchFamily="-1" charset="-128"/>
              </a:rPr>
              <a:t>The Schwartz Center</a:t>
            </a:r>
          </a:p>
          <a:p>
            <a:pPr eaLnBrk="1" hangingPunct="1">
              <a:buFont typeface="Wingdings" pitchFamily="-1" charset="2"/>
              <a:buNone/>
            </a:pPr>
            <a:r>
              <a:rPr lang="en-US" sz="1600" dirty="0" smtClean="0">
                <a:solidFill>
                  <a:srgbClr val="898989"/>
                </a:solidFill>
                <a:latin typeface="Calibri" pitchFamily="-1" charset="0"/>
                <a:ea typeface="ＭＳ Ｐゴシック" pitchFamily="-1" charset="-128"/>
                <a:cs typeface="ＭＳ Ｐゴシック" pitchFamily="-1" charset="-128"/>
              </a:rPr>
              <a:t>CRICO/RMF</a:t>
            </a:r>
          </a:p>
          <a:p>
            <a:pPr eaLnBrk="1" hangingPunct="1">
              <a:buFont typeface="Wingdings" pitchFamily="-1" charset="2"/>
              <a:buNone/>
            </a:pPr>
            <a:endParaRPr lang="en-US" sz="1600" dirty="0" smtClean="0">
              <a:solidFill>
                <a:srgbClr val="898989"/>
              </a:solidFill>
              <a:latin typeface="Calibri" pitchFamily="-1" charset="0"/>
              <a:ea typeface="ＭＳ Ｐゴシック" pitchFamily="-1" charset="-128"/>
              <a:cs typeface="ＭＳ Ｐゴシック" pitchFamily="-1" charset="-128"/>
            </a:endParaRPr>
          </a:p>
          <a:p>
            <a:pPr eaLnBrk="1" hangingPunct="1">
              <a:buFont typeface="Wingdings" pitchFamily="-1" charset="2"/>
              <a:buNone/>
            </a:pPr>
            <a:endParaRPr lang="en-US" sz="2000" dirty="0" smtClean="0">
              <a:solidFill>
                <a:srgbClr val="898989"/>
              </a:solidFill>
              <a:latin typeface="Calibri" pitchFamily="-1" charset="0"/>
              <a:ea typeface="ＭＳ Ｐゴシック" pitchFamily="-1" charset="-128"/>
              <a:cs typeface="ＭＳ Ｐゴシック" pitchFamily="-1" charset="-128"/>
            </a:endParaRPr>
          </a:p>
          <a:p>
            <a:pPr eaLnBrk="1" hangingPunct="1">
              <a:buFont typeface="Wingdings" pitchFamily="-1" charset="2"/>
              <a:buNone/>
            </a:pPr>
            <a:endParaRPr lang="en-US" sz="2000" dirty="0" smtClean="0">
              <a:solidFill>
                <a:srgbClr val="898989"/>
              </a:solidFill>
              <a:latin typeface="Calibri" pitchFamily="-1" charset="0"/>
              <a:ea typeface="ＭＳ Ｐゴシック" pitchFamily="-1" charset="-128"/>
              <a:cs typeface="ＭＳ Ｐゴシック" pitchFamily="-1" charset="-128"/>
            </a:endParaRPr>
          </a:p>
          <a:p>
            <a:pPr algn="ctr" eaLnBrk="1" hangingPunct="1">
              <a:buFont typeface="Wingdings" pitchFamily="-1" charset="2"/>
              <a:buNone/>
            </a:pPr>
            <a:endParaRPr lang="en-US" sz="1800" dirty="0" smtClean="0">
              <a:solidFill>
                <a:srgbClr val="898989"/>
              </a:solidFill>
              <a:latin typeface="Calibri" pitchFamily="-1" charset="0"/>
              <a:ea typeface="ＭＳ Ｐゴシック" pitchFamily="-1" charset="-128"/>
              <a:cs typeface="ＭＳ Ｐゴシック" pitchFamily="-1" charset="-128"/>
            </a:endParaRPr>
          </a:p>
        </p:txBody>
      </p:sp>
      <p:pic>
        <p:nvPicPr>
          <p:cNvPr id="15364" name="Picture 6"/>
          <p:cNvPicPr>
            <a:picLocks noChangeAspect="1"/>
          </p:cNvPicPr>
          <p:nvPr/>
        </p:nvPicPr>
        <p:blipFill>
          <a:blip r:embed="rId3"/>
          <a:srcRect/>
          <a:stretch>
            <a:fillRect/>
          </a:stretch>
        </p:blipFill>
        <p:spPr bwMode="auto">
          <a:xfrm>
            <a:off x="696913" y="304800"/>
            <a:ext cx="3721100" cy="5983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Leveraging transparency to improve patient safety</a:t>
            </a:r>
            <a:endParaRPr lang="en-US" dirty="0"/>
          </a:p>
        </p:txBody>
      </p:sp>
      <p:sp>
        <p:nvSpPr>
          <p:cNvPr id="5" name="Content Placeholder 4"/>
          <p:cNvSpPr>
            <a:spLocks noGrp="1"/>
          </p:cNvSpPr>
          <p:nvPr>
            <p:ph idx="1"/>
          </p:nvPr>
        </p:nvSpPr>
        <p:spPr/>
        <p:txBody>
          <a:bodyPr/>
          <a:lstStyle/>
          <a:p>
            <a:r>
              <a:rPr lang="en-US" dirty="0" smtClean="0"/>
              <a:t>Patient Teachers in Patient Safety</a:t>
            </a:r>
          </a:p>
          <a:p>
            <a:r>
              <a:rPr lang="en-US" dirty="0" err="1" smtClean="0"/>
              <a:t>OpenNotes</a:t>
            </a:r>
            <a:r>
              <a:rPr lang="en-US" dirty="0" smtClean="0"/>
              <a:t> Patient Reporting Tool</a:t>
            </a:r>
            <a:endParaRPr lang="en-US" dirty="0"/>
          </a:p>
        </p:txBody>
      </p:sp>
      <p:sp>
        <p:nvSpPr>
          <p:cNvPr id="6" name="TextBox 5"/>
          <p:cNvSpPr txBox="1"/>
          <p:nvPr/>
        </p:nvSpPr>
        <p:spPr>
          <a:xfrm>
            <a:off x="1409700" y="3568700"/>
            <a:ext cx="5924042" cy="523220"/>
          </a:xfrm>
          <a:prstGeom prst="rect">
            <a:avLst/>
          </a:prstGeom>
          <a:noFill/>
        </p:spPr>
        <p:txBody>
          <a:bodyPr wrap="none" rtlCol="0">
            <a:spAutoFit/>
          </a:bodyPr>
          <a:lstStyle/>
          <a:p>
            <a:pPr fontAlgn="base">
              <a:spcBef>
                <a:spcPct val="0"/>
              </a:spcBef>
              <a:spcAft>
                <a:spcPct val="0"/>
              </a:spcAft>
            </a:pPr>
            <a:r>
              <a:rPr lang="en-US" sz="2800" dirty="0" smtClean="0">
                <a:solidFill>
                  <a:srgbClr val="00539B"/>
                </a:solidFill>
                <a:latin typeface="Verdana" pitchFamily="-1" charset="0"/>
                <a:cs typeface="Arial" pitchFamily="-1" charset="0"/>
              </a:rPr>
              <a:t>“Nothing about me without me”</a:t>
            </a:r>
            <a:endParaRPr lang="en-US" sz="2800" dirty="0">
              <a:solidFill>
                <a:srgbClr val="00539B"/>
              </a:solidFill>
              <a:latin typeface="Verdana" pitchFamily="-1" charset="0"/>
              <a:cs typeface="Arial" pitchFamily="-1"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5100"/>
            <a:ext cx="8915400" cy="838200"/>
          </a:xfrm>
        </p:spPr>
        <p:txBody>
          <a:bodyPr/>
          <a:lstStyle/>
          <a:p>
            <a:r>
              <a:rPr lang="en-US" dirty="0" smtClean="0"/>
              <a:t>I. Patient Teachers in Patient Safety: Background</a:t>
            </a:r>
            <a:endParaRPr lang="en-US" dirty="0"/>
          </a:p>
        </p:txBody>
      </p:sp>
      <p:sp>
        <p:nvSpPr>
          <p:cNvPr id="3" name="Content Placeholder 2"/>
          <p:cNvSpPr>
            <a:spLocks noGrp="1"/>
          </p:cNvSpPr>
          <p:nvPr>
            <p:ph idx="1"/>
          </p:nvPr>
        </p:nvSpPr>
        <p:spPr>
          <a:xfrm>
            <a:off x="0" y="850900"/>
            <a:ext cx="8915400" cy="5003800"/>
          </a:xfrm>
        </p:spPr>
        <p:txBody>
          <a:bodyPr/>
          <a:lstStyle/>
          <a:p>
            <a:r>
              <a:rPr lang="en-US" dirty="0" smtClean="0"/>
              <a:t>Experts and advocates recommend involving patients/families in safety efforts, but robust partnerships are few</a:t>
            </a:r>
          </a:p>
          <a:p>
            <a:r>
              <a:rPr lang="en-US" dirty="0" smtClean="0"/>
              <a:t>Patients/families and clinicians experience disclosure differently</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6" name="TextBox 3"/>
          <p:cNvSpPr txBox="1">
            <a:spLocks noChangeArrowheads="1"/>
          </p:cNvSpPr>
          <p:nvPr/>
        </p:nvSpPr>
        <p:spPr bwMode="auto">
          <a:xfrm>
            <a:off x="3763963" y="6519862"/>
            <a:ext cx="5178425" cy="338138"/>
          </a:xfrm>
          <a:prstGeom prst="rect">
            <a:avLst/>
          </a:prstGeom>
          <a:noFill/>
          <a:ln w="9525">
            <a:noFill/>
            <a:miter lim="800000"/>
            <a:headEnd/>
            <a:tailEnd/>
          </a:ln>
        </p:spPr>
        <p:txBody>
          <a:bodyPr>
            <a:prstTxWarp prst="textNoShape">
              <a:avLst/>
            </a:prstTxWarp>
            <a:spAutoFit/>
          </a:bodyPr>
          <a:lstStyle/>
          <a:p>
            <a:pPr algn="r" fontAlgn="base">
              <a:spcBef>
                <a:spcPct val="0"/>
              </a:spcBef>
              <a:spcAft>
                <a:spcPct val="0"/>
              </a:spcAft>
            </a:pPr>
            <a:r>
              <a:rPr lang="en-US" sz="1600" dirty="0">
                <a:solidFill>
                  <a:srgbClr val="00539B"/>
                </a:solidFill>
                <a:latin typeface="Verdana" pitchFamily="-1" charset="0"/>
                <a:cs typeface="Arial" pitchFamily="-1" charset="0"/>
              </a:rPr>
              <a:t>Pilot data, COPIC; Gallagher JAMA 2009</a:t>
            </a:r>
          </a:p>
        </p:txBody>
      </p:sp>
      <p:grpSp>
        <p:nvGrpSpPr>
          <p:cNvPr id="9" name="Group 8"/>
          <p:cNvGrpSpPr/>
          <p:nvPr/>
        </p:nvGrpSpPr>
        <p:grpSpPr>
          <a:xfrm>
            <a:off x="1892300" y="2318310"/>
            <a:ext cx="5397500" cy="4539690"/>
            <a:chOff x="1892300" y="2318310"/>
            <a:chExt cx="5397500" cy="4539690"/>
          </a:xfrm>
        </p:grpSpPr>
        <p:pic>
          <p:nvPicPr>
            <p:cNvPr id="7" name="Picture 6" descr="Screen Shot 2014-03-29 at 1.47.40 PM.png"/>
            <p:cNvPicPr>
              <a:picLocks noChangeAspect="1"/>
            </p:cNvPicPr>
            <p:nvPr/>
          </p:nvPicPr>
          <p:blipFill>
            <a:blip r:embed="rId3"/>
            <a:stretch>
              <a:fillRect/>
            </a:stretch>
          </p:blipFill>
          <p:spPr>
            <a:xfrm>
              <a:off x="1892300" y="2318310"/>
              <a:ext cx="5397500" cy="3857625"/>
            </a:xfrm>
            <a:prstGeom prst="rect">
              <a:avLst/>
            </a:prstGeom>
          </p:spPr>
        </p:pic>
        <p:sp>
          <p:nvSpPr>
            <p:cNvPr id="8" name="TextBox 7"/>
            <p:cNvSpPr txBox="1"/>
            <p:nvPr/>
          </p:nvSpPr>
          <p:spPr>
            <a:xfrm>
              <a:off x="2425700" y="5842337"/>
              <a:ext cx="4269335" cy="1015663"/>
            </a:xfrm>
            <a:prstGeom prst="rect">
              <a:avLst/>
            </a:prstGeom>
            <a:noFill/>
          </p:spPr>
          <p:txBody>
            <a:bodyPr wrap="none" rtlCol="0">
              <a:spAutoFit/>
            </a:bodyPr>
            <a:lstStyle/>
            <a:p>
              <a:pPr algn="ctr" fontAlgn="base">
                <a:spcBef>
                  <a:spcPct val="0"/>
                </a:spcBef>
                <a:spcAft>
                  <a:spcPct val="0"/>
                </a:spcAft>
              </a:pPr>
              <a:r>
                <a:rPr lang="en-US" sz="2000" i="1" dirty="0" smtClean="0">
                  <a:solidFill>
                    <a:srgbClr val="000000"/>
                  </a:solidFill>
                  <a:latin typeface="Verdana" pitchFamily="-1" charset="0"/>
                  <a:cs typeface="Arial" pitchFamily="-1" charset="0"/>
                </a:rPr>
                <a:t>Can we close the gap? </a:t>
              </a:r>
            </a:p>
            <a:p>
              <a:pPr algn="ctr" fontAlgn="base">
                <a:spcBef>
                  <a:spcPct val="0"/>
                </a:spcBef>
                <a:spcAft>
                  <a:spcPct val="0"/>
                </a:spcAft>
              </a:pPr>
              <a:r>
                <a:rPr lang="en-US" sz="2000" i="1" dirty="0" smtClean="0">
                  <a:solidFill>
                    <a:srgbClr val="000000"/>
                  </a:solidFill>
                  <a:latin typeface="Verdana" pitchFamily="-1" charset="0"/>
                  <a:cs typeface="Arial" pitchFamily="-1" charset="0"/>
                </a:rPr>
                <a:t>Can we empower speaking up?</a:t>
              </a:r>
            </a:p>
            <a:p>
              <a:pPr algn="ctr" fontAlgn="base">
                <a:spcBef>
                  <a:spcPct val="0"/>
                </a:spcBef>
                <a:spcAft>
                  <a:spcPct val="0"/>
                </a:spcAft>
              </a:pPr>
              <a:endParaRPr lang="en-US" sz="2000" dirty="0">
                <a:solidFill>
                  <a:srgbClr val="000000"/>
                </a:solidFill>
                <a:latin typeface="Verdana" pitchFamily="-1" charset="0"/>
                <a:cs typeface="Arial"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6"/>
          <p:cNvSpPr txBox="1">
            <a:spLocks noChangeArrowheads="1"/>
          </p:cNvSpPr>
          <p:nvPr/>
        </p:nvSpPr>
        <p:spPr bwMode="auto">
          <a:xfrm>
            <a:off x="4846638" y="4765675"/>
            <a:ext cx="3532187" cy="584200"/>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600">
                <a:solidFill>
                  <a:srgbClr val="00539B"/>
                </a:solidFill>
                <a:latin typeface="Verdana" pitchFamily="-1" charset="0"/>
                <a:cs typeface="Arial" pitchFamily="-1" charset="0"/>
              </a:rPr>
              <a:t>“One room schoolhouse”</a:t>
            </a:r>
          </a:p>
          <a:p>
            <a:pPr fontAlgn="base">
              <a:spcBef>
                <a:spcPct val="0"/>
              </a:spcBef>
              <a:spcAft>
                <a:spcPct val="0"/>
              </a:spcAft>
            </a:pPr>
            <a:r>
              <a:rPr lang="en-US" sz="1600">
                <a:solidFill>
                  <a:srgbClr val="00539B"/>
                </a:solidFill>
                <a:latin typeface="Verdana" pitchFamily="-1" charset="0"/>
                <a:cs typeface="Arial" pitchFamily="-1" charset="0"/>
              </a:rPr>
              <a:t>	</a:t>
            </a:r>
            <a:r>
              <a:rPr lang="en-US" sz="1400">
                <a:solidFill>
                  <a:srgbClr val="00539B"/>
                </a:solidFill>
                <a:latin typeface="Verdana" pitchFamily="-1" charset="0"/>
                <a:cs typeface="Arial" pitchFamily="-1" charset="0"/>
              </a:rPr>
              <a:t>Robert Harris, 19</a:t>
            </a:r>
            <a:r>
              <a:rPr lang="en-US" sz="1400" baseline="30000">
                <a:solidFill>
                  <a:srgbClr val="00539B"/>
                </a:solidFill>
                <a:latin typeface="Verdana" pitchFamily="-1" charset="0"/>
                <a:cs typeface="Arial" pitchFamily="-1" charset="0"/>
              </a:rPr>
              <a:t>th</a:t>
            </a:r>
            <a:r>
              <a:rPr lang="en-US" sz="1400">
                <a:solidFill>
                  <a:srgbClr val="00539B"/>
                </a:solidFill>
                <a:latin typeface="Verdana" pitchFamily="-1" charset="0"/>
                <a:cs typeface="Arial" pitchFamily="-1" charset="0"/>
              </a:rPr>
              <a:t> century</a:t>
            </a:r>
          </a:p>
        </p:txBody>
      </p:sp>
      <p:sp>
        <p:nvSpPr>
          <p:cNvPr id="20483" name="Title 3"/>
          <p:cNvSpPr>
            <a:spLocks noGrp="1"/>
          </p:cNvSpPr>
          <p:nvPr>
            <p:ph type="title"/>
          </p:nvPr>
        </p:nvSpPr>
        <p:spPr>
          <a:xfrm>
            <a:off x="228600" y="0"/>
            <a:ext cx="8915400" cy="838200"/>
          </a:xfrm>
        </p:spPr>
        <p:txBody>
          <a:bodyPr/>
          <a:lstStyle/>
          <a:p>
            <a:r>
              <a:rPr lang="en-US" smtClean="0">
                <a:latin typeface="Calibri" pitchFamily="-65" charset="0"/>
                <a:ea typeface="ＭＳ Ｐゴシック" pitchFamily="-65" charset="-128"/>
                <a:cs typeface="ＭＳ Ｐゴシック" pitchFamily="-65" charset="-128"/>
              </a:rPr>
              <a:t>What is Patient TIPS?</a:t>
            </a:r>
          </a:p>
        </p:txBody>
      </p:sp>
      <p:sp>
        <p:nvSpPr>
          <p:cNvPr id="20484" name="Content Placeholder 6"/>
          <p:cNvSpPr>
            <a:spLocks noGrp="1"/>
          </p:cNvSpPr>
          <p:nvPr>
            <p:ph sz="half" idx="1"/>
          </p:nvPr>
        </p:nvSpPr>
        <p:spPr>
          <a:xfrm>
            <a:off x="230188" y="1069975"/>
            <a:ext cx="4059237" cy="5003800"/>
          </a:xfrm>
        </p:spPr>
        <p:txBody>
          <a:bodyPr/>
          <a:lstStyle/>
          <a:p>
            <a:r>
              <a:rPr lang="en-US" dirty="0" smtClean="0">
                <a:latin typeface="Calibri" pitchFamily="-65" charset="0"/>
                <a:ea typeface="ＭＳ Ｐゴシック" pitchFamily="-65" charset="-128"/>
                <a:cs typeface="ＭＳ Ｐゴシック" pitchFamily="-65" charset="-128"/>
              </a:rPr>
              <a:t>A new paradigm: Bring patients/family into medical error disclosure and prevention training sessions</a:t>
            </a:r>
          </a:p>
          <a:p>
            <a:r>
              <a:rPr lang="en-US" dirty="0" err="1" smtClean="0">
                <a:latin typeface="Calibri" pitchFamily="-65" charset="0"/>
                <a:ea typeface="ＭＳ Ｐゴシック" pitchFamily="-65" charset="-128"/>
                <a:cs typeface="ＭＳ Ｐゴシック" pitchFamily="-65" charset="-128"/>
              </a:rPr>
              <a:t>Interprofessional</a:t>
            </a:r>
            <a:r>
              <a:rPr lang="en-US" dirty="0" smtClean="0">
                <a:latin typeface="Calibri" pitchFamily="-65" charset="0"/>
                <a:ea typeface="ＭＳ Ｐゴシック" pitchFamily="-65" charset="-128"/>
                <a:cs typeface="ＭＳ Ｐゴシック" pitchFamily="-65" charset="-128"/>
              </a:rPr>
              <a:t> clinicians</a:t>
            </a:r>
          </a:p>
          <a:p>
            <a:r>
              <a:rPr lang="en-US" dirty="0" smtClean="0">
                <a:latin typeface="Calibri" pitchFamily="-65" charset="0"/>
                <a:ea typeface="ＭＳ Ｐゴシック" pitchFamily="-65" charset="-128"/>
                <a:cs typeface="ＭＳ Ｐゴシック" pitchFamily="-65" charset="-128"/>
              </a:rPr>
              <a:t>“One room schoolhouse” – deconstructed hierarchy</a:t>
            </a:r>
          </a:p>
          <a:p>
            <a:r>
              <a:rPr lang="en-US" dirty="0" smtClean="0">
                <a:latin typeface="Calibri" pitchFamily="-65" charset="0"/>
                <a:ea typeface="ＭＳ Ｐゴシック" pitchFamily="-65" charset="-128"/>
                <a:cs typeface="ＭＳ Ｐゴシック" pitchFamily="-65" charset="-128"/>
              </a:rPr>
              <a:t>Pedagogy:</a:t>
            </a:r>
          </a:p>
          <a:p>
            <a:pPr lvl="1"/>
            <a:r>
              <a:rPr lang="en-US" dirty="0" smtClean="0">
                <a:latin typeface="Calibri" pitchFamily="-65" charset="0"/>
              </a:rPr>
              <a:t>Live simulations</a:t>
            </a:r>
          </a:p>
          <a:p>
            <a:pPr lvl="1"/>
            <a:r>
              <a:rPr lang="en-US" dirty="0" smtClean="0">
                <a:latin typeface="Calibri" pitchFamily="-65" charset="0"/>
              </a:rPr>
              <a:t>Video trigger clips</a:t>
            </a:r>
          </a:p>
          <a:p>
            <a:pPr lvl="1"/>
            <a:r>
              <a:rPr lang="en-US" dirty="0" smtClean="0">
                <a:latin typeface="Calibri" pitchFamily="-65" charset="0"/>
              </a:rPr>
              <a:t>Case vignettes including speaking up</a:t>
            </a:r>
          </a:p>
          <a:p>
            <a:pPr lvl="1"/>
            <a:r>
              <a:rPr lang="en-US" dirty="0" smtClean="0">
                <a:latin typeface="Calibri" pitchFamily="-65" charset="0"/>
              </a:rPr>
              <a:t>Integrating clinician and patient views</a:t>
            </a:r>
          </a:p>
          <a:p>
            <a:r>
              <a:rPr lang="en-US" dirty="0" smtClean="0">
                <a:latin typeface="Calibri" pitchFamily="-65" charset="0"/>
                <a:ea typeface="ＭＳ Ｐゴシック" pitchFamily="-65" charset="-128"/>
                <a:cs typeface="ＭＳ Ｐゴシック" pitchFamily="-65" charset="-128"/>
              </a:rPr>
              <a:t>Assessment: Pre/post surveys  (53/55 (96%) </a:t>
            </a:r>
            <a:r>
              <a:rPr lang="en-US" dirty="0" err="1" smtClean="0">
                <a:latin typeface="Calibri" pitchFamily="-65" charset="0"/>
                <a:ea typeface="ＭＳ Ｐゴシック" pitchFamily="-65" charset="-128"/>
                <a:cs typeface="ＭＳ Ｐゴシック" pitchFamily="-65" charset="-128"/>
              </a:rPr>
              <a:t>clin</a:t>
            </a:r>
            <a:r>
              <a:rPr lang="en-US" dirty="0" smtClean="0">
                <a:latin typeface="Calibri" pitchFamily="-65" charset="0"/>
                <a:ea typeface="ＭＳ Ｐゴシック" pitchFamily="-65" charset="-128"/>
                <a:cs typeface="ＭＳ Ｐゴシック" pitchFamily="-65" charset="-128"/>
              </a:rPr>
              <a:t>; 71/88 (81%) pts)</a:t>
            </a:r>
          </a:p>
        </p:txBody>
      </p:sp>
      <p:pic>
        <p:nvPicPr>
          <p:cNvPr id="20485" name="Picture 3"/>
          <p:cNvPicPr>
            <a:picLocks noGrp="1" noChangeAspect="1"/>
          </p:cNvPicPr>
          <p:nvPr>
            <p:ph sz="half" idx="2"/>
          </p:nvPr>
        </p:nvPicPr>
        <p:blipFill>
          <a:blip r:embed="rId3"/>
          <a:srcRect t="-28246" b="-28246"/>
          <a:stretch>
            <a:fillRect/>
          </a:stretch>
        </p:blipFill>
        <p:spPr>
          <a:xfrm>
            <a:off x="4322763" y="633413"/>
            <a:ext cx="4059237" cy="5003800"/>
          </a:xfrm>
        </p:spPr>
      </p:pic>
      <p:sp>
        <p:nvSpPr>
          <p:cNvPr id="6" name="TextBox 5"/>
          <p:cNvSpPr txBox="1"/>
          <p:nvPr/>
        </p:nvSpPr>
        <p:spPr>
          <a:xfrm>
            <a:off x="5706240" y="6519446"/>
            <a:ext cx="3437760" cy="338554"/>
          </a:xfrm>
          <a:prstGeom prst="rect">
            <a:avLst/>
          </a:prstGeom>
          <a:noFill/>
        </p:spPr>
        <p:txBody>
          <a:bodyPr wrap="none" rtlCol="0">
            <a:spAutoFit/>
          </a:bodyPr>
          <a:lstStyle/>
          <a:p>
            <a:pPr fontAlgn="base">
              <a:spcBef>
                <a:spcPct val="0"/>
              </a:spcBef>
              <a:spcAft>
                <a:spcPct val="0"/>
              </a:spcAft>
            </a:pPr>
            <a:r>
              <a:rPr lang="en-US" sz="1600" dirty="0" smtClean="0">
                <a:solidFill>
                  <a:srgbClr val="00539B"/>
                </a:solidFill>
                <a:latin typeface="Verdana" pitchFamily="-1" charset="0"/>
                <a:cs typeface="Arial" pitchFamily="-1" charset="0"/>
              </a:rPr>
              <a:t>Funded by the Schwartz Center</a:t>
            </a:r>
            <a:endParaRPr lang="en-US" sz="1600" dirty="0">
              <a:solidFill>
                <a:srgbClr val="00539B"/>
              </a:solidFill>
              <a:latin typeface="Verdana" pitchFamily="-1" charset="0"/>
              <a:cs typeface="Arial" pitchFamily="-1"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tips data revised table.png"/>
          <p:cNvPicPr>
            <a:picLocks noChangeAspect="1"/>
          </p:cNvPicPr>
          <p:nvPr/>
        </p:nvPicPr>
        <p:blipFill>
          <a:blip r:embed="rId3"/>
          <a:srcRect l="59584"/>
          <a:stretch>
            <a:fillRect/>
          </a:stretch>
        </p:blipFill>
        <p:spPr>
          <a:xfrm>
            <a:off x="5448300" y="75396"/>
            <a:ext cx="3695700" cy="6707208"/>
          </a:xfrm>
          <a:prstGeom prst="rect">
            <a:avLst/>
          </a:prstGeom>
        </p:spPr>
      </p:pic>
      <p:pic>
        <p:nvPicPr>
          <p:cNvPr id="11" name="Picture 10" descr="tips data revised table.png"/>
          <p:cNvPicPr>
            <a:picLocks noChangeAspect="1"/>
          </p:cNvPicPr>
          <p:nvPr/>
        </p:nvPicPr>
        <p:blipFill>
          <a:blip r:embed="rId3"/>
          <a:srcRect r="41111"/>
          <a:stretch>
            <a:fillRect/>
          </a:stretch>
        </p:blipFill>
        <p:spPr>
          <a:xfrm>
            <a:off x="50800" y="74592"/>
            <a:ext cx="5384800" cy="6707208"/>
          </a:xfrm>
          <a:prstGeom prst="rect">
            <a:avLst/>
          </a:prstGeom>
        </p:spPr>
      </p:pic>
      <p:sp>
        <p:nvSpPr>
          <p:cNvPr id="5" name="Oval 4"/>
          <p:cNvSpPr/>
          <p:nvPr/>
        </p:nvSpPr>
        <p:spPr bwMode="auto">
          <a:xfrm>
            <a:off x="3937000" y="749300"/>
            <a:ext cx="1231900" cy="4686300"/>
          </a:xfrm>
          <a:prstGeom prst="ellipse">
            <a:avLst/>
          </a:prstGeom>
          <a:noFill/>
          <a:ln w="28575" cap="flat" cmpd="sng" algn="ctr">
            <a:solidFill>
              <a:schemeClr val="accent4"/>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smtClean="0">
              <a:solidFill>
                <a:srgbClr val="000000"/>
              </a:solidFill>
              <a:latin typeface="Arial" charset="0"/>
              <a:cs typeface="Arial" pitchFamily="-1" charset="0"/>
            </a:endParaRPr>
          </a:p>
        </p:txBody>
      </p:sp>
      <p:sp>
        <p:nvSpPr>
          <p:cNvPr id="6" name="Oval 5"/>
          <p:cNvSpPr/>
          <p:nvPr/>
        </p:nvSpPr>
        <p:spPr bwMode="auto">
          <a:xfrm>
            <a:off x="4177284" y="5549900"/>
            <a:ext cx="801116" cy="1219200"/>
          </a:xfrm>
          <a:prstGeom prst="ellipse">
            <a:avLst/>
          </a:prstGeom>
          <a:noFill/>
          <a:ln w="28575" cap="flat" cmpd="sng" algn="ctr">
            <a:solidFill>
              <a:schemeClr val="accent4"/>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smtClean="0">
              <a:solidFill>
                <a:srgbClr val="000000"/>
              </a:solidFill>
              <a:latin typeface="Arial" charset="0"/>
              <a:cs typeface="Arial"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15400" cy="838200"/>
          </a:xfrm>
        </p:spPr>
        <p:txBody>
          <a:bodyPr/>
          <a:lstStyle/>
          <a:p>
            <a:r>
              <a:rPr lang="en-US" dirty="0" smtClean="0"/>
              <a:t>Conclusions and Take-homes </a:t>
            </a:r>
            <a:endParaRPr lang="en-US" dirty="0"/>
          </a:p>
        </p:txBody>
      </p:sp>
      <p:sp>
        <p:nvSpPr>
          <p:cNvPr id="3" name="Content Placeholder 2"/>
          <p:cNvSpPr>
            <a:spLocks noGrp="1"/>
          </p:cNvSpPr>
          <p:nvPr>
            <p:ph idx="1"/>
          </p:nvPr>
        </p:nvSpPr>
        <p:spPr>
          <a:xfrm>
            <a:off x="0" y="825500"/>
            <a:ext cx="8915400" cy="5003800"/>
          </a:xfrm>
        </p:spPr>
        <p:txBody>
          <a:bodyPr/>
          <a:lstStyle/>
          <a:p>
            <a:pPr lvl="0"/>
            <a:r>
              <a:rPr lang="en-US" dirty="0" smtClean="0">
                <a:solidFill>
                  <a:srgbClr val="00539B"/>
                </a:solidFill>
              </a:rPr>
              <a:t>The model is feasible and effective: </a:t>
            </a:r>
          </a:p>
          <a:p>
            <a:pPr lvl="1"/>
            <a:r>
              <a:rPr lang="en-US" sz="2000" kern="1200" dirty="0" smtClean="0">
                <a:latin typeface="Arial" charset="0"/>
                <a:ea typeface="Arial" charset="0"/>
                <a:cs typeface="Arial" charset="0"/>
              </a:rPr>
              <a:t>100% patients, 84% clinicians felt comfortable discussing errors </a:t>
            </a:r>
          </a:p>
          <a:p>
            <a:pPr lvl="1"/>
            <a:r>
              <a:rPr lang="en-US" sz="2000" kern="1200" dirty="0" smtClean="0">
                <a:latin typeface="Arial" charset="0"/>
                <a:ea typeface="Arial" charset="0"/>
                <a:cs typeface="Arial" charset="0"/>
              </a:rPr>
              <a:t>96% clinicians reported patient/family participation was valuable to their learning </a:t>
            </a:r>
          </a:p>
          <a:p>
            <a:pPr lvl="1">
              <a:spcAft>
                <a:spcPts val="0"/>
              </a:spcAft>
            </a:pPr>
            <a:r>
              <a:rPr lang="en-US" sz="2000" kern="1200" dirty="0" smtClean="0">
                <a:latin typeface="Arial" charset="0"/>
                <a:ea typeface="Arial" charset="0"/>
                <a:cs typeface="Arial" charset="0"/>
              </a:rPr>
              <a:t>3-month follow-up: 79% clinicians report more collaborative patient interactions; 100% patients reported the same</a:t>
            </a:r>
            <a:endParaRPr lang="en-US" sz="2000" dirty="0" smtClean="0"/>
          </a:p>
          <a:p>
            <a:pPr>
              <a:spcAft>
                <a:spcPts val="0"/>
              </a:spcAft>
            </a:pPr>
            <a:r>
              <a:rPr lang="en-US" dirty="0" smtClean="0">
                <a:solidFill>
                  <a:srgbClr val="00539B"/>
                </a:solidFill>
              </a:rPr>
              <a:t>Collaborative learning enhances concordance of views:</a:t>
            </a:r>
          </a:p>
          <a:p>
            <a:pPr lvl="1">
              <a:spcAft>
                <a:spcPts val="0"/>
              </a:spcAft>
            </a:pPr>
            <a:r>
              <a:rPr lang="en-US" sz="2000" dirty="0" smtClean="0"/>
              <a:t>Even with motivated volunteer clinicians, important differences in baseline perspectives, and patient/provider views come closer together </a:t>
            </a:r>
            <a:endParaRPr lang="en-US" sz="2000" i="1" dirty="0" smtClean="0"/>
          </a:p>
          <a:p>
            <a:pPr lvl="1">
              <a:buNone/>
            </a:pPr>
            <a:endParaRPr lang="en-US" sz="1800" i="1" dirty="0" smtClean="0"/>
          </a:p>
          <a:p>
            <a:pPr lvl="1"/>
            <a:r>
              <a:rPr lang="en-US" sz="1800" i="1" dirty="0" smtClean="0"/>
              <a:t>“[I learned about] the </a:t>
            </a:r>
            <a:r>
              <a:rPr lang="en-US" sz="1800" i="1" dirty="0" smtClean="0">
                <a:solidFill>
                  <a:srgbClr val="00539B"/>
                </a:solidFill>
              </a:rPr>
              <a:t>collective wisdom of ‘us,’ </a:t>
            </a:r>
            <a:r>
              <a:rPr lang="en-US" sz="1800" i="1" dirty="0" smtClean="0"/>
              <a:t>and the ‘us’ includes patients.”</a:t>
            </a:r>
            <a:r>
              <a:rPr lang="en-US" sz="1800" dirty="0" smtClean="0"/>
              <a:t> </a:t>
            </a:r>
            <a:r>
              <a:rPr lang="en-US" sz="1400" dirty="0" smtClean="0"/>
              <a:t>– A nurse</a:t>
            </a:r>
          </a:p>
          <a:p>
            <a:pPr lvl="1"/>
            <a:endParaRPr lang="en-US" sz="1400" dirty="0" smtClean="0"/>
          </a:p>
          <a:p>
            <a:pPr lvl="1"/>
            <a:r>
              <a:rPr lang="en-US" sz="1800" i="1" dirty="0" smtClean="0"/>
              <a:t>“The program provides a “</a:t>
            </a:r>
            <a:r>
              <a:rPr lang="en-US" sz="1800" i="1" dirty="0" smtClean="0">
                <a:solidFill>
                  <a:srgbClr val="00539B"/>
                </a:solidFill>
              </a:rPr>
              <a:t>perspective that we don’t usually get</a:t>
            </a:r>
            <a:r>
              <a:rPr lang="en-US" sz="1800" i="1" dirty="0" smtClean="0"/>
              <a:t>. I don’t really know what patients are really feeling.”</a:t>
            </a:r>
            <a:r>
              <a:rPr lang="en-US" sz="1800" dirty="0" smtClean="0"/>
              <a:t>  </a:t>
            </a:r>
            <a:r>
              <a:rPr lang="en-US" sz="1400" dirty="0" smtClean="0"/>
              <a:t>-- A Physician Assistant</a:t>
            </a:r>
          </a:p>
          <a:p>
            <a:pPr lvl="1"/>
            <a:endParaRPr lang="en-US" sz="1400" dirty="0" smtClean="0"/>
          </a:p>
          <a:p>
            <a:pPr lvl="1"/>
            <a:r>
              <a:rPr lang="en-US" sz="2000" i="1" dirty="0" smtClean="0"/>
              <a:t>“</a:t>
            </a:r>
            <a:r>
              <a:rPr lang="en-US" sz="1800" i="1" dirty="0" smtClean="0"/>
              <a:t>My perspective regarding my role as a patient has also shifted and I no longer see myself as the recipient of care but rather an </a:t>
            </a:r>
            <a:r>
              <a:rPr lang="en-US" sz="1800" i="1" dirty="0" smtClean="0">
                <a:solidFill>
                  <a:schemeClr val="accent1"/>
                </a:solidFill>
              </a:rPr>
              <a:t>equal partner in my care</a:t>
            </a:r>
            <a:r>
              <a:rPr lang="en-US" sz="2000" i="1" dirty="0" smtClean="0"/>
              <a:t>.   </a:t>
            </a:r>
            <a:r>
              <a:rPr lang="en-US" sz="1400" dirty="0" smtClean="0"/>
              <a:t>–A patient</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l="8811" t="10175" r="11511" b="34976"/>
          <a:stretch>
            <a:fillRect/>
          </a:stretch>
        </p:blipFill>
        <p:spPr>
          <a:xfrm>
            <a:off x="1465765" y="952501"/>
            <a:ext cx="6281235" cy="5605050"/>
          </a:xfrm>
          <a:prstGeom prst="rect">
            <a:avLst/>
          </a:prstGeom>
        </p:spPr>
      </p:pic>
      <p:sp>
        <p:nvSpPr>
          <p:cNvPr id="7" name="TextBox 6"/>
          <p:cNvSpPr txBox="1"/>
          <p:nvPr/>
        </p:nvSpPr>
        <p:spPr>
          <a:xfrm>
            <a:off x="7124700" y="6519446"/>
            <a:ext cx="1812616" cy="338554"/>
          </a:xfrm>
          <a:prstGeom prst="rect">
            <a:avLst/>
          </a:prstGeom>
          <a:noFill/>
        </p:spPr>
        <p:txBody>
          <a:bodyPr wrap="none" rtlCol="0">
            <a:spAutoFit/>
          </a:bodyPr>
          <a:lstStyle/>
          <a:p>
            <a:pPr fontAlgn="base">
              <a:spcBef>
                <a:spcPct val="0"/>
              </a:spcBef>
              <a:spcAft>
                <a:spcPct val="0"/>
              </a:spcAft>
            </a:pPr>
            <a:r>
              <a:rPr lang="en-US" sz="1600" dirty="0" smtClean="0">
                <a:solidFill>
                  <a:srgbClr val="00539B"/>
                </a:solidFill>
                <a:latin typeface="Verdana" pitchFamily="-1" charset="0"/>
                <a:cs typeface="Arial" pitchFamily="-1" charset="0"/>
              </a:rPr>
              <a:t>Toll, JAMA 2012</a:t>
            </a:r>
            <a:endParaRPr lang="en-US" sz="1600" dirty="0">
              <a:solidFill>
                <a:srgbClr val="00539B"/>
              </a:solidFill>
              <a:latin typeface="Verdana" pitchFamily="-1" charset="0"/>
              <a:cs typeface="Arial" pitchFamily="-1" charset="0"/>
            </a:endParaRPr>
          </a:p>
        </p:txBody>
      </p:sp>
      <p:sp>
        <p:nvSpPr>
          <p:cNvPr id="4" name="Title 1"/>
          <p:cNvSpPr>
            <a:spLocks noGrp="1"/>
          </p:cNvSpPr>
          <p:nvPr>
            <p:ph type="title"/>
          </p:nvPr>
        </p:nvSpPr>
        <p:spPr>
          <a:xfrm>
            <a:off x="228600" y="152400"/>
            <a:ext cx="8915400" cy="838200"/>
          </a:xfrm>
        </p:spPr>
        <p:txBody>
          <a:bodyPr>
            <a:normAutofit/>
          </a:bodyPr>
          <a:lstStyle/>
          <a:p>
            <a:r>
              <a:rPr lang="en-US" dirty="0" smtClean="0"/>
              <a:t>II. </a:t>
            </a:r>
            <a:r>
              <a:rPr lang="en-US" dirty="0" err="1" smtClean="0"/>
              <a:t>OpenNotes</a:t>
            </a:r>
            <a:r>
              <a:rPr lang="en-US" dirty="0"/>
              <a:t>:</a:t>
            </a:r>
            <a:r>
              <a:rPr lang="en-US" dirty="0" smtClean="0"/>
              <a:t> What can we learn from patients?</a:t>
            </a:r>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15400" cy="838200"/>
          </a:xfrm>
        </p:spPr>
        <p:txBody>
          <a:bodyPr/>
          <a:lstStyle/>
          <a:p>
            <a:r>
              <a:rPr lang="en-US" dirty="0" smtClean="0"/>
              <a:t>The </a:t>
            </a:r>
            <a:r>
              <a:rPr lang="en-US" dirty="0" err="1" smtClean="0"/>
              <a:t>OpenNotes</a:t>
            </a:r>
            <a:r>
              <a:rPr lang="en-US" dirty="0" smtClean="0"/>
              <a:t> experience</a:t>
            </a:r>
            <a:endParaRPr lang="en-US" dirty="0"/>
          </a:p>
        </p:txBody>
      </p:sp>
      <p:sp>
        <p:nvSpPr>
          <p:cNvPr id="3" name="Content Placeholder 2"/>
          <p:cNvSpPr>
            <a:spLocks noGrp="1"/>
          </p:cNvSpPr>
          <p:nvPr>
            <p:ph idx="1"/>
          </p:nvPr>
        </p:nvSpPr>
        <p:spPr>
          <a:xfrm>
            <a:off x="0" y="673100"/>
            <a:ext cx="8915400" cy="5003800"/>
          </a:xfrm>
        </p:spPr>
        <p:txBody>
          <a:bodyPr/>
          <a:lstStyle/>
          <a:p>
            <a:pPr marL="285750" indent="-285750">
              <a:buFont typeface="Arial" pitchFamily="-1" charset="0"/>
              <a:buChar char="•"/>
            </a:pPr>
            <a:r>
              <a:rPr lang="en-US" dirty="0" smtClean="0">
                <a:solidFill>
                  <a:srgbClr val="00539B"/>
                </a:solidFill>
                <a:latin typeface="+mn-lt"/>
              </a:rPr>
              <a:t>114 PCPs invite 20,000 patients to read their notes online</a:t>
            </a:r>
          </a:p>
          <a:p>
            <a:pPr marL="511175" lvl="1" indent="-285750">
              <a:buFont typeface="Arial" pitchFamily="-1" charset="0"/>
              <a:buChar char="•"/>
            </a:pPr>
            <a:r>
              <a:rPr lang="en-US" sz="2000" dirty="0" smtClean="0">
                <a:solidFill>
                  <a:srgbClr val="000000"/>
                </a:solidFill>
                <a:latin typeface="+mn-lt"/>
              </a:rPr>
              <a:t>3 sites: BIDMC Boston, GHS Danville, HMC Seattle</a:t>
            </a:r>
          </a:p>
          <a:p>
            <a:pPr marL="511175" lvl="1" indent="-285750">
              <a:buFont typeface="Arial" pitchFamily="-1" charset="0"/>
              <a:buChar char="•"/>
            </a:pPr>
            <a:r>
              <a:rPr lang="en-US" sz="2000" dirty="0" smtClean="0">
                <a:solidFill>
                  <a:srgbClr val="000000"/>
                </a:solidFill>
                <a:latin typeface="+mn-lt"/>
              </a:rPr>
              <a:t>Pre/Post Surveys (Quant and </a:t>
            </a:r>
            <a:r>
              <a:rPr lang="en-US" sz="2000" dirty="0" err="1" smtClean="0">
                <a:solidFill>
                  <a:srgbClr val="000000"/>
                </a:solidFill>
                <a:latin typeface="+mn-lt"/>
              </a:rPr>
              <a:t>Qual</a:t>
            </a:r>
            <a:r>
              <a:rPr lang="en-US" sz="2000" dirty="0" smtClean="0">
                <a:solidFill>
                  <a:srgbClr val="000000"/>
                </a:solidFill>
                <a:latin typeface="+mn-lt"/>
              </a:rPr>
              <a:t> metrics)</a:t>
            </a:r>
          </a:p>
          <a:p>
            <a:pPr marL="285750" indent="-285750">
              <a:buFont typeface="Arial" pitchFamily="-1" charset="0"/>
              <a:buChar char="•"/>
            </a:pPr>
            <a:r>
              <a:rPr lang="en-US" dirty="0" smtClean="0">
                <a:solidFill>
                  <a:srgbClr val="00539B"/>
                </a:solidFill>
                <a:latin typeface="+mn-lt"/>
              </a:rPr>
              <a:t>Patients accessed their notes</a:t>
            </a:r>
          </a:p>
          <a:p>
            <a:pPr marL="511175" lvl="1" indent="-285750">
              <a:buFont typeface="Arial" pitchFamily="-1" charset="0"/>
              <a:buChar char="•"/>
            </a:pPr>
            <a:r>
              <a:rPr lang="en-US" sz="2000" dirty="0" smtClean="0">
                <a:latin typeface="+mn-lt"/>
                <a:ea typeface="ＭＳ Ｐゴシック" pitchFamily="-1" charset="-128"/>
                <a:cs typeface="ＭＳ Ｐゴシック" pitchFamily="-1" charset="-128"/>
              </a:rPr>
              <a:t>84-92% of</a:t>
            </a:r>
            <a:r>
              <a:rPr lang="en-US" sz="2000" dirty="0" smtClean="0">
                <a:solidFill>
                  <a:srgbClr val="FFFF00"/>
                </a:solidFill>
                <a:latin typeface="+mn-lt"/>
                <a:ea typeface="ＭＳ Ｐゴシック" pitchFamily="-1" charset="-128"/>
                <a:cs typeface="ＭＳ Ｐゴシック" pitchFamily="-1" charset="-128"/>
              </a:rPr>
              <a:t> </a:t>
            </a:r>
            <a:r>
              <a:rPr lang="en-US" sz="2000" dirty="0" smtClean="0">
                <a:latin typeface="+mn-lt"/>
                <a:ea typeface="ＭＳ Ｐゴシック" pitchFamily="-1" charset="-128"/>
                <a:cs typeface="ＭＳ Ｐゴシック" pitchFamily="-1" charset="-128"/>
              </a:rPr>
              <a:t>patients opened some or all their notes</a:t>
            </a:r>
          </a:p>
          <a:p>
            <a:pPr marL="285750" indent="-285750">
              <a:buFont typeface="Arial" pitchFamily="-1" charset="0"/>
              <a:buChar char="•"/>
            </a:pPr>
            <a:r>
              <a:rPr lang="en-US" dirty="0" smtClean="0">
                <a:solidFill>
                  <a:srgbClr val="00539B"/>
                </a:solidFill>
                <a:latin typeface="+mn-lt"/>
              </a:rPr>
              <a:t>Patients reported health benefits</a:t>
            </a:r>
          </a:p>
          <a:p>
            <a:pPr marL="511175" lvl="1" indent="-285750">
              <a:buFont typeface="Arial" pitchFamily="-1" charset="0"/>
              <a:buChar char="•"/>
            </a:pPr>
            <a:r>
              <a:rPr lang="en-US" sz="2000" dirty="0" smtClean="0">
                <a:solidFill>
                  <a:srgbClr val="000000"/>
                </a:solidFill>
                <a:latin typeface="+mn-lt"/>
              </a:rPr>
              <a:t>Understand their health and medical conditions better: 77-85%</a:t>
            </a:r>
          </a:p>
          <a:p>
            <a:pPr marL="511175" lvl="1" indent="-285750">
              <a:buFont typeface="Arial" pitchFamily="-1" charset="0"/>
              <a:buChar char="•"/>
            </a:pPr>
            <a:r>
              <a:rPr lang="en-US" sz="2000" dirty="0" smtClean="0">
                <a:solidFill>
                  <a:srgbClr val="000000"/>
                </a:solidFill>
                <a:latin typeface="+mn-lt"/>
              </a:rPr>
              <a:t>Remember the plan of care better: 76-84% </a:t>
            </a:r>
          </a:p>
          <a:p>
            <a:pPr marL="511175" lvl="1" indent="-285750">
              <a:buFont typeface="Arial" pitchFamily="-1" charset="0"/>
              <a:buChar char="•"/>
            </a:pPr>
            <a:r>
              <a:rPr lang="en-US" sz="2000" dirty="0" smtClean="0">
                <a:solidFill>
                  <a:srgbClr val="000000"/>
                </a:solidFill>
                <a:latin typeface="+mn-lt"/>
              </a:rPr>
              <a:t>Better prepared for visits: 69-80% </a:t>
            </a:r>
          </a:p>
          <a:p>
            <a:pPr marL="511175" lvl="1" indent="-285750">
              <a:buFont typeface="Arial" pitchFamily="-1" charset="0"/>
              <a:buChar char="•"/>
            </a:pPr>
            <a:r>
              <a:rPr lang="en-US" sz="2000" dirty="0" smtClean="0">
                <a:solidFill>
                  <a:srgbClr val="000000"/>
                </a:solidFill>
                <a:latin typeface="+mn-lt"/>
              </a:rPr>
              <a:t>More in control of care: 77 to 87% </a:t>
            </a:r>
          </a:p>
          <a:p>
            <a:pPr marL="511175" lvl="1" indent="-285750">
              <a:buFont typeface="Arial" pitchFamily="-1" charset="0"/>
              <a:buChar char="•"/>
            </a:pPr>
            <a:r>
              <a:rPr lang="en-US" altLang="ja-JP" sz="2000" dirty="0" smtClean="0">
                <a:solidFill>
                  <a:srgbClr val="000000"/>
                </a:solidFill>
                <a:latin typeface="+mn-lt"/>
              </a:rPr>
              <a:t>Better taking medications as prescribed: </a:t>
            </a:r>
            <a:r>
              <a:rPr lang="en-US" sz="2000" dirty="0" smtClean="0">
                <a:solidFill>
                  <a:srgbClr val="000000"/>
                </a:solidFill>
                <a:latin typeface="+mn-lt"/>
              </a:rPr>
              <a:t>60-78% </a:t>
            </a:r>
            <a:r>
              <a:rPr lang="en-US" altLang="ja-JP" sz="2000" dirty="0" smtClean="0">
                <a:solidFill>
                  <a:srgbClr val="000000"/>
                </a:solidFill>
                <a:latin typeface="+mn-lt"/>
              </a:rPr>
              <a:t>  </a:t>
            </a:r>
          </a:p>
          <a:p>
            <a:pPr marL="285750" indent="-285750">
              <a:buFont typeface="Arial" pitchFamily="-1" charset="0"/>
              <a:buChar char="•"/>
            </a:pPr>
            <a:r>
              <a:rPr lang="en-US" dirty="0" smtClean="0">
                <a:solidFill>
                  <a:srgbClr val="00539B"/>
                </a:solidFill>
                <a:latin typeface="+mn-lt"/>
                <a:ea typeface="ＭＳ Ｐゴシック" pitchFamily="-1" charset="-128"/>
                <a:cs typeface="ＭＳ Ｐゴシック" pitchFamily="-1" charset="-128"/>
              </a:rPr>
              <a:t>Doctors were not overwhelmed</a:t>
            </a:r>
          </a:p>
          <a:p>
            <a:pPr marL="511175" lvl="1" indent="-285750">
              <a:buFont typeface="Arial" pitchFamily="-1" charset="0"/>
              <a:buChar char="•"/>
            </a:pPr>
            <a:r>
              <a:rPr lang="en-US" sz="2000" dirty="0" smtClean="0">
                <a:latin typeface="+mn-lt"/>
                <a:ea typeface="ＭＳ Ｐゴシック" pitchFamily="-1" charset="-128"/>
                <a:cs typeface="ＭＳ Ｐゴシック" pitchFamily="-1" charset="-128"/>
              </a:rPr>
              <a:t>No change in email volume, little workload effect</a:t>
            </a:r>
          </a:p>
          <a:p>
            <a:pPr marL="285750" indent="-285750">
              <a:buFont typeface="Arial" pitchFamily="-1" charset="0"/>
              <a:buChar char="•"/>
            </a:pPr>
            <a:r>
              <a:rPr lang="en-US" dirty="0" smtClean="0">
                <a:solidFill>
                  <a:srgbClr val="00539B"/>
                </a:solidFill>
                <a:latin typeface="+mn-lt"/>
                <a:ea typeface="ＭＳ Ｐゴシック" pitchFamily="-1" charset="-128"/>
                <a:cs typeface="ＭＳ Ｐゴシック" pitchFamily="-1" charset="-128"/>
              </a:rPr>
              <a:t>Patients were not overwhelmed</a:t>
            </a:r>
          </a:p>
          <a:p>
            <a:pPr marL="511175" lvl="1" indent="-285750">
              <a:buFont typeface="Arial" pitchFamily="-1" charset="0"/>
              <a:buChar char="•"/>
            </a:pPr>
            <a:r>
              <a:rPr lang="en-US" sz="2000" dirty="0" smtClean="0">
                <a:solidFill>
                  <a:srgbClr val="000000"/>
                </a:solidFill>
                <a:latin typeface="+mn-lt"/>
                <a:ea typeface="ＭＳ Ｐゴシック" pitchFamily="-1" charset="-128"/>
                <a:cs typeface="ＭＳ Ｐゴシック" pitchFamily="-1" charset="-128"/>
              </a:rPr>
              <a:t>Notes caused confusion, worry, or offense: 1-8%</a:t>
            </a:r>
            <a:endParaRPr lang="en-US" altLang="ja-JP" sz="2000" dirty="0" smtClean="0">
              <a:solidFill>
                <a:srgbClr val="000000"/>
              </a:solidFill>
              <a:latin typeface="+mn-lt"/>
            </a:endParaRPr>
          </a:p>
          <a:p>
            <a:endParaRPr lang="en-US" dirty="0"/>
          </a:p>
        </p:txBody>
      </p:sp>
      <p:sp>
        <p:nvSpPr>
          <p:cNvPr id="4" name="TextBox 3"/>
          <p:cNvSpPr txBox="1"/>
          <p:nvPr/>
        </p:nvSpPr>
        <p:spPr>
          <a:xfrm>
            <a:off x="5616434" y="6550223"/>
            <a:ext cx="3527566" cy="307777"/>
          </a:xfrm>
          <a:prstGeom prst="rect">
            <a:avLst/>
          </a:prstGeom>
          <a:noFill/>
        </p:spPr>
        <p:txBody>
          <a:bodyPr wrap="none" rtlCol="0">
            <a:spAutoFit/>
          </a:bodyPr>
          <a:lstStyle/>
          <a:p>
            <a:pPr fontAlgn="base">
              <a:spcBef>
                <a:spcPct val="0"/>
              </a:spcBef>
              <a:spcAft>
                <a:spcPct val="0"/>
              </a:spcAft>
            </a:pPr>
            <a:r>
              <a:rPr lang="en-US" sz="1400" dirty="0" err="1" smtClean="0">
                <a:solidFill>
                  <a:srgbClr val="00539B"/>
                </a:solidFill>
                <a:latin typeface="Verdana" pitchFamily="-1" charset="0"/>
                <a:cs typeface="Arial" pitchFamily="-1" charset="0"/>
              </a:rPr>
              <a:t>Delbanco</a:t>
            </a:r>
            <a:r>
              <a:rPr lang="en-US" sz="1400" dirty="0" smtClean="0">
                <a:solidFill>
                  <a:srgbClr val="00539B"/>
                </a:solidFill>
                <a:latin typeface="Verdana" pitchFamily="-1" charset="0"/>
                <a:cs typeface="Arial" pitchFamily="-1" charset="0"/>
              </a:rPr>
              <a:t> et al, Ann Intern Med 2012</a:t>
            </a:r>
            <a:endParaRPr lang="en-US" sz="1400" dirty="0">
              <a:solidFill>
                <a:srgbClr val="00539B"/>
              </a:solidFill>
              <a:latin typeface="Verdana" pitchFamily="-1" charset="0"/>
              <a:cs typeface="Arial" pitchFamily="-1" charset="0"/>
            </a:endParaRPr>
          </a:p>
        </p:txBody>
      </p:sp>
      <p:pic>
        <p:nvPicPr>
          <p:cNvPr id="5" name="Picture 9" descr="Logo"/>
          <p:cNvPicPr>
            <a:picLocks noChangeAspect="1" noChangeArrowheads="1"/>
          </p:cNvPicPr>
          <p:nvPr/>
        </p:nvPicPr>
        <p:blipFill>
          <a:blip r:embed="rId3"/>
          <a:srcRect/>
          <a:stretch>
            <a:fillRect/>
          </a:stretch>
        </p:blipFill>
        <p:spPr bwMode="auto">
          <a:xfrm>
            <a:off x="7378700" y="190500"/>
            <a:ext cx="1544638" cy="6985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6450" y="177537"/>
            <a:ext cx="7358063" cy="822960"/>
          </a:xfrm>
        </p:spPr>
        <p:txBody>
          <a:bodyPr/>
          <a:lstStyle/>
          <a:p>
            <a:r>
              <a:rPr lang="en-US" dirty="0" smtClean="0">
                <a:solidFill>
                  <a:srgbClr val="00539B"/>
                </a:solidFill>
              </a:rPr>
              <a:t>Medical error/Patient safety</a:t>
            </a:r>
            <a:endParaRPr lang="en-US" dirty="0">
              <a:solidFill>
                <a:srgbClr val="00539B"/>
              </a:solidFill>
            </a:endParaRPr>
          </a:p>
        </p:txBody>
      </p:sp>
      <p:sp>
        <p:nvSpPr>
          <p:cNvPr id="6" name="Slide Number Placeholder 5"/>
          <p:cNvSpPr>
            <a:spLocks noGrp="1"/>
          </p:cNvSpPr>
          <p:nvPr>
            <p:ph type="sldNum" sz="quarter" idx="13"/>
          </p:nvPr>
        </p:nvSpPr>
        <p:spPr/>
        <p:txBody>
          <a:bodyPr/>
          <a:lstStyle/>
          <a:p>
            <a:pPr>
              <a:defRPr/>
            </a:pPr>
            <a:fld id="{8DA28567-6D0F-4C97-B9A3-74ACF57E491D}" type="slidenum">
              <a:rPr lang="en-US" smtClean="0">
                <a:solidFill>
                  <a:srgbClr val="FFFFF3"/>
                </a:solidFill>
              </a:rPr>
              <a:pPr>
                <a:defRPr/>
              </a:pPr>
              <a:t>27</a:t>
            </a:fld>
            <a:endParaRPr lang="en-US" dirty="0">
              <a:solidFill>
                <a:srgbClr val="FFFFF3"/>
              </a:solidFill>
            </a:endParaRPr>
          </a:p>
        </p:txBody>
      </p:sp>
      <p:sp>
        <p:nvSpPr>
          <p:cNvPr id="8" name="Rectangle 7"/>
          <p:cNvSpPr/>
          <p:nvPr/>
        </p:nvSpPr>
        <p:spPr>
          <a:xfrm>
            <a:off x="614082" y="906421"/>
            <a:ext cx="7543800" cy="6432531"/>
          </a:xfrm>
          <a:prstGeom prst="rect">
            <a:avLst/>
          </a:prstGeom>
        </p:spPr>
        <p:txBody>
          <a:bodyPr wrap="square">
            <a:spAutoFit/>
          </a:bodyPr>
          <a:lstStyle/>
          <a:p>
            <a:pPr fontAlgn="base">
              <a:spcBef>
                <a:spcPct val="0"/>
              </a:spcBef>
              <a:spcAft>
                <a:spcPct val="0"/>
              </a:spcAft>
            </a:pPr>
            <a:r>
              <a:rPr lang="en-US" sz="2000" dirty="0" smtClean="0">
                <a:solidFill>
                  <a:srgbClr val="FF0000"/>
                </a:solidFill>
                <a:ea typeface="ＭＳ Ｐゴシック"/>
                <a:cs typeface="ＭＳ Ｐゴシック"/>
              </a:rPr>
              <a:t>Delayed diagnosis: </a:t>
            </a:r>
            <a:r>
              <a:rPr lang="en-US" sz="2000" dirty="0" smtClean="0">
                <a:solidFill>
                  <a:srgbClr val="000000"/>
                </a:solidFill>
                <a:ea typeface="ＭＳ Ｐゴシック"/>
                <a:cs typeface="ＭＳ Ｐゴシック"/>
              </a:rPr>
              <a:t>If </a:t>
            </a:r>
            <a:r>
              <a:rPr lang="en-US" sz="2000" dirty="0">
                <a:solidFill>
                  <a:srgbClr val="000000"/>
                </a:solidFill>
                <a:ea typeface="ＭＳ Ｐゴシック"/>
                <a:cs typeface="ＭＳ Ｐゴシック"/>
              </a:rPr>
              <a:t>this had been available years ago I would have had my</a:t>
            </a:r>
            <a:r>
              <a:rPr lang="en-US" sz="2000" dirty="0">
                <a:solidFill>
                  <a:srgbClr val="00539B"/>
                </a:solidFill>
                <a:ea typeface="ＭＳ Ｐゴシック"/>
                <a:cs typeface="ＭＳ Ｐゴシック"/>
              </a:rPr>
              <a:t> breast cancer diagnosed earlier.  </a:t>
            </a:r>
            <a:r>
              <a:rPr lang="en-US" sz="2000" dirty="0">
                <a:solidFill>
                  <a:srgbClr val="000000"/>
                </a:solidFill>
                <a:ea typeface="ＭＳ Ｐゴシック"/>
                <a:cs typeface="ＭＳ Ｐゴシック"/>
              </a:rPr>
              <a:t>A previous doctor wrote in my chart and marked the exact area but never informed me.  This potentially could save lives</a:t>
            </a:r>
            <a:r>
              <a:rPr lang="en-US" sz="2000" dirty="0" smtClean="0">
                <a:solidFill>
                  <a:srgbClr val="000000"/>
                </a:solidFill>
                <a:ea typeface="ＭＳ Ｐゴシック"/>
                <a:cs typeface="ＭＳ Ｐゴシック"/>
              </a:rPr>
              <a:t>.                              – A patient</a:t>
            </a:r>
          </a:p>
          <a:p>
            <a:pPr fontAlgn="base">
              <a:spcBef>
                <a:spcPct val="0"/>
              </a:spcBef>
              <a:spcAft>
                <a:spcPct val="0"/>
              </a:spcAft>
            </a:pPr>
            <a:endParaRPr lang="en-US" sz="800" dirty="0" smtClean="0">
              <a:solidFill>
                <a:srgbClr val="000000"/>
              </a:solidFill>
              <a:ea typeface="ＭＳ Ｐゴシック"/>
              <a:cs typeface="ＭＳ Ｐゴシック"/>
            </a:endParaRPr>
          </a:p>
          <a:p>
            <a:pPr fontAlgn="base">
              <a:spcBef>
                <a:spcPct val="0"/>
              </a:spcBef>
              <a:spcAft>
                <a:spcPct val="0"/>
              </a:spcAft>
            </a:pPr>
            <a:r>
              <a:rPr lang="en-US" sz="2000" dirty="0" smtClean="0">
                <a:solidFill>
                  <a:srgbClr val="FF0000"/>
                </a:solidFill>
                <a:cs typeface="Calibri"/>
              </a:rPr>
              <a:t>Medication error: </a:t>
            </a:r>
            <a:r>
              <a:rPr lang="en-US" sz="2000" dirty="0" smtClean="0">
                <a:solidFill>
                  <a:srgbClr val="000000"/>
                </a:solidFill>
                <a:cs typeface="Calibri"/>
              </a:rPr>
              <a:t>When I told her about [the wrong issues] she admitted she confused me with another pt.   Also on one occasion she made a statement about  </a:t>
            </a:r>
            <a:r>
              <a:rPr lang="en-US" sz="2000" dirty="0" smtClean="0">
                <a:solidFill>
                  <a:srgbClr val="00539B"/>
                </a:solidFill>
                <a:cs typeface="Calibri"/>
              </a:rPr>
              <a:t>increasing the dose on a medication that I never took. 				 </a:t>
            </a:r>
            <a:r>
              <a:rPr lang="en-US" sz="2000" dirty="0" smtClean="0">
                <a:solidFill>
                  <a:srgbClr val="000000"/>
                </a:solidFill>
                <a:ea typeface="ＭＳ Ｐゴシック"/>
                <a:cs typeface="ＭＳ Ｐゴシック"/>
              </a:rPr>
              <a:t>– A patient</a:t>
            </a:r>
          </a:p>
          <a:p>
            <a:pPr lvl="8" defTabSz="457200"/>
            <a:endParaRPr lang="en-US" sz="800" dirty="0" smtClean="0">
              <a:solidFill>
                <a:srgbClr val="000000"/>
              </a:solidFill>
              <a:ea typeface="ＭＳ Ｐゴシック"/>
              <a:cs typeface="ＭＳ Ｐゴシック"/>
            </a:endParaRPr>
          </a:p>
          <a:p>
            <a:pPr fontAlgn="base">
              <a:spcBef>
                <a:spcPct val="0"/>
              </a:spcBef>
              <a:spcAft>
                <a:spcPct val="0"/>
              </a:spcAft>
            </a:pPr>
            <a:r>
              <a:rPr lang="en-US" sz="2000" dirty="0" smtClean="0">
                <a:solidFill>
                  <a:srgbClr val="FF0000"/>
                </a:solidFill>
                <a:ea typeface="ＭＳ Ｐゴシック"/>
                <a:cs typeface="ＭＳ Ｐゴシック"/>
              </a:rPr>
              <a:t>Follow up adherence: </a:t>
            </a:r>
            <a:r>
              <a:rPr lang="en-US" sz="2000" dirty="0" smtClean="0">
                <a:solidFill>
                  <a:srgbClr val="000000"/>
                </a:solidFill>
                <a:ea typeface="ＭＳ Ｐゴシック"/>
                <a:cs typeface="ＭＳ Ｐゴシック"/>
              </a:rPr>
              <a:t>Weeks </a:t>
            </a:r>
            <a:r>
              <a:rPr lang="en-US" sz="2000" dirty="0">
                <a:solidFill>
                  <a:srgbClr val="000000"/>
                </a:solidFill>
                <a:ea typeface="ＭＳ Ｐゴシック"/>
                <a:cs typeface="ＭＳ Ｐゴシック"/>
              </a:rPr>
              <a:t>after my visit, I thought, </a:t>
            </a:r>
            <a:r>
              <a:rPr lang="en-US" sz="2000" dirty="0">
                <a:solidFill>
                  <a:srgbClr val="00539B"/>
                </a:solidFill>
                <a:ea typeface="ＭＳ Ｐゴシック"/>
                <a:cs typeface="ＭＳ Ｐゴシック"/>
              </a:rPr>
              <a:t>"Wasn't I supposed to look into something?</a:t>
            </a:r>
            <a:r>
              <a:rPr lang="ja-JP" altLang="en-US" sz="2000" dirty="0">
                <a:solidFill>
                  <a:srgbClr val="00539B"/>
                </a:solidFill>
                <a:cs typeface="ＭＳ Ｐゴシック"/>
              </a:rPr>
              <a:t>“</a:t>
            </a:r>
            <a:r>
              <a:rPr lang="en-US" altLang="ja-JP" sz="2000" dirty="0">
                <a:solidFill>
                  <a:srgbClr val="00539B"/>
                </a:solidFill>
                <a:cs typeface="ＭＳ Ｐゴシック"/>
              </a:rPr>
              <a:t> </a:t>
            </a:r>
            <a:r>
              <a:rPr lang="en-US" altLang="ja-JP" sz="2000" dirty="0">
                <a:solidFill>
                  <a:srgbClr val="000000"/>
                </a:solidFill>
                <a:cs typeface="ＭＳ Ｐゴシック"/>
              </a:rPr>
              <a:t>I went online immediately. Good thing! It was a precancerous skin lesion my doctor wanted removed (I did).</a:t>
            </a:r>
            <a:r>
              <a:rPr lang="en-US" altLang="ja-JP" sz="2000" dirty="0" smtClean="0">
                <a:solidFill>
                  <a:srgbClr val="000000"/>
                </a:solidFill>
                <a:cs typeface="ＭＳ Ｐゴシック"/>
              </a:rPr>
              <a:t>  					-- A patient</a:t>
            </a:r>
          </a:p>
          <a:p>
            <a:pPr fontAlgn="base">
              <a:spcBef>
                <a:spcPct val="0"/>
              </a:spcBef>
              <a:spcAft>
                <a:spcPct val="0"/>
              </a:spcAft>
            </a:pPr>
            <a:endParaRPr lang="en-US" altLang="ja-JP" sz="800" dirty="0" smtClean="0">
              <a:solidFill>
                <a:srgbClr val="000000"/>
              </a:solidFill>
              <a:cs typeface="ＭＳ Ｐゴシック"/>
            </a:endParaRPr>
          </a:p>
          <a:p>
            <a:pPr fontAlgn="base">
              <a:spcBef>
                <a:spcPct val="0"/>
              </a:spcBef>
              <a:spcAft>
                <a:spcPct val="0"/>
              </a:spcAft>
            </a:pPr>
            <a:r>
              <a:rPr lang="en-US" sz="2000" dirty="0" smtClean="0">
                <a:solidFill>
                  <a:srgbClr val="FF0000"/>
                </a:solidFill>
                <a:cs typeface="Arial" pitchFamily="-1" charset="0"/>
              </a:rPr>
              <a:t>Caregivers: </a:t>
            </a:r>
            <a:r>
              <a:rPr lang="en-US" sz="2000" dirty="0" smtClean="0">
                <a:solidFill>
                  <a:srgbClr val="000000"/>
                </a:solidFill>
                <a:ea typeface="ＭＳ Ｐゴシック" pitchFamily="-1" charset="-128"/>
                <a:cs typeface="ＭＳ Ｐゴシック" pitchFamily="-1" charset="-128"/>
              </a:rPr>
              <a:t>It really is much easier to show my family who are also my caregivers the information in the notes than to try and explain myself. </a:t>
            </a:r>
            <a:r>
              <a:rPr lang="en-US" sz="2000" dirty="0" smtClean="0">
                <a:solidFill>
                  <a:srgbClr val="00539B"/>
                </a:solidFill>
                <a:ea typeface="ＭＳ Ｐゴシック" pitchFamily="-1" charset="-128"/>
                <a:cs typeface="ＭＳ Ｐゴシック" pitchFamily="-1" charset="-128"/>
              </a:rPr>
              <a:t> I find the notes more accurate than my recollections</a:t>
            </a:r>
            <a:r>
              <a:rPr lang="en-US" sz="2000" dirty="0" smtClean="0">
                <a:solidFill>
                  <a:srgbClr val="000000"/>
                </a:solidFill>
                <a:ea typeface="ＭＳ Ｐゴシック" pitchFamily="-1" charset="-128"/>
                <a:cs typeface="ＭＳ Ｐゴシック" pitchFamily="-1" charset="-128"/>
              </a:rPr>
              <a:t>.”  -- A patient</a:t>
            </a:r>
          </a:p>
          <a:p>
            <a:pPr fontAlgn="base">
              <a:spcBef>
                <a:spcPct val="0"/>
              </a:spcBef>
              <a:spcAft>
                <a:spcPct val="0"/>
              </a:spcAft>
            </a:pPr>
            <a:endParaRPr lang="en-US" sz="800" dirty="0" smtClean="0">
              <a:solidFill>
                <a:srgbClr val="000000"/>
              </a:solidFill>
              <a:cs typeface="Arial" pitchFamily="-1" charset="0"/>
            </a:endParaRPr>
          </a:p>
          <a:p>
            <a:pPr fontAlgn="base">
              <a:spcBef>
                <a:spcPct val="0"/>
              </a:spcBef>
              <a:spcAft>
                <a:spcPct val="0"/>
              </a:spcAft>
            </a:pPr>
            <a:r>
              <a:rPr lang="en-US" sz="2000" dirty="0" smtClean="0">
                <a:solidFill>
                  <a:srgbClr val="FF0000"/>
                </a:solidFill>
                <a:cs typeface="Arial" pitchFamily="-1" charset="0"/>
              </a:rPr>
              <a:t>Partnership: </a:t>
            </a:r>
            <a:r>
              <a:rPr lang="en-US" sz="2000" dirty="0" smtClean="0">
                <a:solidFill>
                  <a:srgbClr val="00539B"/>
                </a:solidFill>
                <a:cs typeface="Arial" pitchFamily="-1" charset="0"/>
              </a:rPr>
              <a:t>I </a:t>
            </a:r>
            <a:r>
              <a:rPr lang="en-US" sz="2000" dirty="0">
                <a:solidFill>
                  <a:srgbClr val="00539B"/>
                </a:solidFill>
                <a:cs typeface="Arial" pitchFamily="-1" charset="0"/>
              </a:rPr>
              <a:t>felt like my care was safer, </a:t>
            </a:r>
            <a:r>
              <a:rPr lang="en-US" sz="2000" dirty="0">
                <a:solidFill>
                  <a:srgbClr val="000000"/>
                </a:solidFill>
                <a:cs typeface="Arial" pitchFamily="-1" charset="0"/>
              </a:rPr>
              <a:t>as I knew that patients would be able to update me if I didn't get it right.</a:t>
            </a:r>
            <a:r>
              <a:rPr lang="en-US" sz="2000" dirty="0" smtClean="0">
                <a:solidFill>
                  <a:srgbClr val="000000"/>
                </a:solidFill>
                <a:cs typeface="Arial" pitchFamily="-1" charset="0"/>
              </a:rPr>
              <a:t>      -- A physician</a:t>
            </a:r>
          </a:p>
          <a:p>
            <a:pPr fontAlgn="base">
              <a:spcBef>
                <a:spcPct val="0"/>
              </a:spcBef>
              <a:spcAft>
                <a:spcPct val="0"/>
              </a:spcAft>
            </a:pPr>
            <a:endParaRPr lang="en-US" altLang="ja-JP" sz="2000" dirty="0">
              <a:solidFill>
                <a:srgbClr val="000000"/>
              </a:solidFill>
              <a:cs typeface="ＭＳ Ｐゴシック"/>
            </a:endParaRPr>
          </a:p>
          <a:p>
            <a:pPr fontAlgn="base">
              <a:spcBef>
                <a:spcPct val="0"/>
              </a:spcBef>
              <a:spcAft>
                <a:spcPct val="0"/>
              </a:spcAft>
            </a:pPr>
            <a:endParaRPr lang="en-US" sz="2000" dirty="0">
              <a:solidFill>
                <a:srgbClr val="000000"/>
              </a:solidFill>
              <a:ea typeface="ＭＳ Ｐゴシック"/>
              <a:cs typeface="ＭＳ Ｐゴシック"/>
            </a:endParaRPr>
          </a:p>
        </p:txBody>
      </p:sp>
    </p:spTree>
    <p:extLst>
      <p:ext uri="{BB962C8B-B14F-4D97-AF65-F5344CB8AC3E}">
        <p14:creationId xmlns:p14="http://schemas.microsoft.com/office/powerpoint/2010/main" val="136337896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915400" cy="838200"/>
          </a:xfrm>
        </p:spPr>
        <p:txBody>
          <a:bodyPr>
            <a:normAutofit/>
          </a:bodyPr>
          <a:lstStyle/>
          <a:p>
            <a:r>
              <a:rPr lang="en-US" dirty="0" err="1" smtClean="0"/>
              <a:t>OpenNotes</a:t>
            </a:r>
            <a:r>
              <a:rPr lang="en-US" dirty="0" smtClean="0"/>
              <a:t> as a safety strategy</a:t>
            </a:r>
            <a:endParaRPr lang="en-US" dirty="0"/>
          </a:p>
        </p:txBody>
      </p:sp>
      <p:sp>
        <p:nvSpPr>
          <p:cNvPr id="8" name="Content Placeholder 7"/>
          <p:cNvSpPr>
            <a:spLocks noGrp="1"/>
          </p:cNvSpPr>
          <p:nvPr>
            <p:ph sz="half" idx="1"/>
          </p:nvPr>
        </p:nvSpPr>
        <p:spPr>
          <a:xfrm>
            <a:off x="0" y="1308100"/>
            <a:ext cx="4059238" cy="5003800"/>
          </a:xfrm>
        </p:spPr>
        <p:txBody>
          <a:bodyPr/>
          <a:lstStyle/>
          <a:p>
            <a:r>
              <a:rPr lang="en-US" dirty="0" smtClean="0"/>
              <a:t>Close the gap between visits? </a:t>
            </a:r>
          </a:p>
          <a:p>
            <a:pPr lvl="1"/>
            <a:r>
              <a:rPr lang="en-US" dirty="0" smtClean="0"/>
              <a:t>Remembering what happened</a:t>
            </a:r>
          </a:p>
          <a:p>
            <a:pPr lvl="1"/>
            <a:r>
              <a:rPr lang="en-US" dirty="0" smtClean="0"/>
              <a:t>Informed consent</a:t>
            </a:r>
          </a:p>
          <a:p>
            <a:pPr lvl="1"/>
            <a:r>
              <a:rPr lang="en-US" dirty="0" smtClean="0"/>
              <a:t>Med adherence</a:t>
            </a:r>
          </a:p>
          <a:p>
            <a:pPr lvl="1"/>
            <a:r>
              <a:rPr lang="en-US" dirty="0" smtClean="0"/>
              <a:t>Enhanced test/referral follow up</a:t>
            </a:r>
          </a:p>
          <a:p>
            <a:pPr lvl="1"/>
            <a:r>
              <a:rPr lang="en-US" dirty="0" smtClean="0"/>
              <a:t>More timely result notification</a:t>
            </a:r>
          </a:p>
          <a:p>
            <a:r>
              <a:rPr lang="en-US" dirty="0" smtClean="0"/>
              <a:t>Implementation: </a:t>
            </a:r>
            <a:r>
              <a:rPr lang="en-US" dirty="0" err="1" smtClean="0"/>
              <a:t>rads</a:t>
            </a:r>
            <a:r>
              <a:rPr lang="en-US" dirty="0" smtClean="0"/>
              <a:t> follow up, report pathways</a:t>
            </a:r>
          </a:p>
          <a:p>
            <a:r>
              <a:rPr lang="en-US" dirty="0" smtClean="0"/>
              <a:t>“More eyes on the chart” to identify errors</a:t>
            </a:r>
          </a:p>
          <a:p>
            <a:pPr lvl="2">
              <a:buNone/>
            </a:pPr>
            <a:r>
              <a:rPr lang="en-US" dirty="0" smtClean="0"/>
              <a:t>One patient, one chart</a:t>
            </a:r>
          </a:p>
          <a:p>
            <a:pPr lvl="2">
              <a:buNone/>
            </a:pPr>
            <a:r>
              <a:rPr lang="en-US" dirty="0" smtClean="0"/>
              <a:t>One doctor, 1000 charts</a:t>
            </a:r>
          </a:p>
          <a:p>
            <a:endParaRPr lang="en-US" dirty="0" smtClean="0"/>
          </a:p>
        </p:txBody>
      </p:sp>
      <p:sp>
        <p:nvSpPr>
          <p:cNvPr id="9" name="Content Placeholder 8"/>
          <p:cNvSpPr>
            <a:spLocks noGrp="1"/>
          </p:cNvSpPr>
          <p:nvPr>
            <p:ph sz="half" idx="2"/>
          </p:nvPr>
        </p:nvSpPr>
        <p:spPr>
          <a:xfrm>
            <a:off x="4487863" y="1308100"/>
            <a:ext cx="4325937" cy="5003800"/>
          </a:xfrm>
        </p:spPr>
        <p:txBody>
          <a:bodyPr/>
          <a:lstStyle/>
          <a:p>
            <a:pPr marL="457200" indent="-457200">
              <a:buNone/>
            </a:pPr>
            <a:r>
              <a:rPr lang="en-US" u="sng" dirty="0" smtClean="0"/>
              <a:t>Building the patient reporting tool:</a:t>
            </a:r>
          </a:p>
          <a:p>
            <a:r>
              <a:rPr lang="en-US" dirty="0" smtClean="0"/>
              <a:t>Multidisciplinary stakeholders:</a:t>
            </a:r>
          </a:p>
          <a:p>
            <a:pPr lvl="1"/>
            <a:r>
              <a:rPr lang="en-US" dirty="0" smtClean="0"/>
              <a:t>HCQ, Patient Relations, IS, HIM/Medical Records, Clinic MDs, RNs, </a:t>
            </a:r>
            <a:r>
              <a:rPr lang="en-US" dirty="0" err="1" smtClean="0"/>
              <a:t>PAs</a:t>
            </a:r>
            <a:r>
              <a:rPr lang="en-US" dirty="0" smtClean="0"/>
              <a:t>, Social Work/PFAC</a:t>
            </a:r>
          </a:p>
          <a:p>
            <a:pPr lvl="1"/>
            <a:r>
              <a:rPr lang="en-US" dirty="0" smtClean="0"/>
              <a:t>Harmonize with existing systems</a:t>
            </a:r>
          </a:p>
          <a:p>
            <a:pPr marL="457200" indent="-457200">
              <a:buNone/>
            </a:pPr>
            <a:r>
              <a:rPr lang="en-US" dirty="0" smtClean="0"/>
              <a:t>Questions at end of note:</a:t>
            </a:r>
          </a:p>
          <a:p>
            <a:pPr marL="457200" indent="-457200">
              <a:spcBef>
                <a:spcPts val="0"/>
              </a:spcBef>
              <a:spcAft>
                <a:spcPts val="0"/>
              </a:spcAft>
            </a:pPr>
            <a:r>
              <a:rPr lang="en-US" dirty="0" smtClean="0"/>
              <a:t>Did the note capture your story?</a:t>
            </a:r>
          </a:p>
          <a:p>
            <a:pPr marL="457200" indent="-457200">
              <a:spcBef>
                <a:spcPts val="0"/>
              </a:spcBef>
              <a:spcAft>
                <a:spcPts val="0"/>
              </a:spcAft>
            </a:pPr>
            <a:r>
              <a:rPr lang="en-US" dirty="0" smtClean="0"/>
              <a:t>Did you understand the care plan?</a:t>
            </a:r>
          </a:p>
          <a:p>
            <a:pPr marL="457200" indent="-457200">
              <a:spcBef>
                <a:spcPts val="0"/>
              </a:spcBef>
              <a:spcAft>
                <a:spcPts val="0"/>
              </a:spcAft>
            </a:pPr>
            <a:r>
              <a:rPr lang="en-US" dirty="0" smtClean="0"/>
              <a:t>Did you find any possible mistakes?</a:t>
            </a:r>
          </a:p>
          <a:p>
            <a:pPr marL="457200" indent="-457200">
              <a:spcBef>
                <a:spcPts val="0"/>
              </a:spcBef>
              <a:spcAft>
                <a:spcPts val="0"/>
              </a:spcAft>
            </a:pPr>
            <a:r>
              <a:rPr lang="en-US" dirty="0" smtClean="0"/>
              <a:t>How was the experience of providing feedback on your notes?</a:t>
            </a:r>
          </a:p>
          <a:p>
            <a:pPr marL="457200" indent="-457200">
              <a:spcBef>
                <a:spcPts val="0"/>
              </a:spcBef>
              <a:spcAft>
                <a:spcPts val="0"/>
              </a:spcAft>
              <a:buNone/>
            </a:pPr>
            <a:endParaRPr lang="en-US" dirty="0" smtClean="0"/>
          </a:p>
          <a:p>
            <a:pPr marL="457200" indent="-457200">
              <a:spcBef>
                <a:spcPts val="0"/>
              </a:spcBef>
              <a:spcAft>
                <a:spcPts val="0"/>
              </a:spcAft>
              <a:buNone/>
            </a:pPr>
            <a:r>
              <a:rPr lang="en-US" dirty="0" smtClean="0"/>
              <a:t>QI database; provider and pt feedback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a:xfrm>
            <a:off x="0" y="0"/>
            <a:ext cx="8915400" cy="838200"/>
          </a:xfrm>
        </p:spPr>
        <p:txBody>
          <a:bodyPr/>
          <a:lstStyle/>
          <a:p>
            <a:r>
              <a:rPr lang="en-US" dirty="0" smtClean="0">
                <a:latin typeface="Calibri" pitchFamily="-1" charset="0"/>
                <a:ea typeface="ＭＳ Ｐゴシック" pitchFamily="-1" charset="-128"/>
                <a:cs typeface="ＭＳ Ｐゴシック" pitchFamily="-1" charset="-128"/>
              </a:rPr>
              <a:t>Acknowledgement</a:t>
            </a:r>
          </a:p>
        </p:txBody>
      </p:sp>
      <p:sp>
        <p:nvSpPr>
          <p:cNvPr id="16387" name="Content Placeholder 4"/>
          <p:cNvSpPr>
            <a:spLocks noGrp="1"/>
          </p:cNvSpPr>
          <p:nvPr>
            <p:ph sz="half" idx="1"/>
          </p:nvPr>
        </p:nvSpPr>
        <p:spPr>
          <a:xfrm>
            <a:off x="152400" y="865754"/>
            <a:ext cx="4764878" cy="5992246"/>
          </a:xfrm>
        </p:spPr>
        <p:txBody>
          <a:bodyPr>
            <a:normAutofit/>
          </a:bodyPr>
          <a:lstStyle/>
          <a:p>
            <a:pPr>
              <a:buNone/>
            </a:pPr>
            <a:r>
              <a:rPr lang="en-US" dirty="0" smtClean="0">
                <a:solidFill>
                  <a:schemeClr val="accent1"/>
                </a:solidFill>
              </a:rPr>
              <a:t>Patient TIPS Team:</a:t>
            </a:r>
          </a:p>
          <a:p>
            <a:pPr lvl="1"/>
            <a:r>
              <a:rPr lang="en-US" dirty="0" smtClean="0"/>
              <a:t>William Martinez</a:t>
            </a:r>
          </a:p>
          <a:p>
            <a:pPr lvl="1"/>
            <a:r>
              <a:rPr lang="en-US" dirty="0" smtClean="0"/>
              <a:t>David Browning</a:t>
            </a:r>
          </a:p>
          <a:p>
            <a:pPr lvl="1"/>
            <a:r>
              <a:rPr lang="en-US" dirty="0" smtClean="0"/>
              <a:t>Pam </a:t>
            </a:r>
            <a:r>
              <a:rPr lang="en-US" dirty="0" err="1" smtClean="0"/>
              <a:t>Varrin</a:t>
            </a:r>
            <a:endParaRPr lang="en-US" dirty="0" smtClean="0"/>
          </a:p>
          <a:p>
            <a:pPr lvl="1"/>
            <a:r>
              <a:rPr lang="en-US" dirty="0" smtClean="0"/>
              <a:t>Barbara Sarnoff Lee</a:t>
            </a:r>
          </a:p>
          <a:p>
            <a:pPr lvl="1"/>
            <a:r>
              <a:rPr lang="en-US" dirty="0" err="1" smtClean="0"/>
              <a:t>Elana</a:t>
            </a:r>
            <a:r>
              <a:rPr lang="en-US" dirty="0" smtClean="0"/>
              <a:t> </a:t>
            </a:r>
            <a:r>
              <a:rPr lang="en-US" dirty="0" err="1" smtClean="0"/>
              <a:t>Premack</a:t>
            </a:r>
            <a:r>
              <a:rPr lang="en-US" dirty="0" smtClean="0"/>
              <a:t> Sandler</a:t>
            </a:r>
          </a:p>
          <a:p>
            <a:pPr lvl="1"/>
            <a:r>
              <a:rPr lang="en-US" dirty="0" smtClean="0"/>
              <a:t>BIDMC and CHA PFAC Advisors</a:t>
            </a:r>
          </a:p>
          <a:p>
            <a:pPr lvl="1"/>
            <a:r>
              <a:rPr lang="en-US" dirty="0" smtClean="0"/>
              <a:t>IPEP faculty; Allyson McCrary</a:t>
            </a:r>
          </a:p>
          <a:p>
            <a:pPr lvl="1"/>
            <a:r>
              <a:rPr lang="en-US" dirty="0" smtClean="0"/>
              <a:t>With generous support from </a:t>
            </a:r>
          </a:p>
          <a:p>
            <a:pPr lvl="2">
              <a:buNone/>
            </a:pPr>
            <a:r>
              <a:rPr lang="en-US" dirty="0" smtClean="0"/>
              <a:t>the Schwartz Center</a:t>
            </a:r>
          </a:p>
          <a:p>
            <a:pPr lvl="2">
              <a:buNone/>
            </a:pPr>
            <a:endParaRPr lang="en-US" dirty="0" smtClean="0"/>
          </a:p>
          <a:p>
            <a:pPr>
              <a:buNone/>
            </a:pPr>
            <a:r>
              <a:rPr lang="en-US" dirty="0" smtClean="0">
                <a:solidFill>
                  <a:schemeClr val="accent1"/>
                </a:solidFill>
              </a:rPr>
              <a:t>MCPME:</a:t>
            </a:r>
          </a:p>
          <a:p>
            <a:pPr lvl="1">
              <a:spcBef>
                <a:spcPts val="0"/>
              </a:spcBef>
            </a:pPr>
            <a:r>
              <a:rPr lang="en-US" dirty="0" smtClean="0">
                <a:solidFill>
                  <a:srgbClr val="000000"/>
                </a:solidFill>
              </a:rPr>
              <a:t>Paula Griswold</a:t>
            </a:r>
          </a:p>
          <a:p>
            <a:pPr lvl="1">
              <a:spcBef>
                <a:spcPts val="0"/>
              </a:spcBef>
            </a:pPr>
            <a:r>
              <a:rPr lang="en-US" dirty="0" smtClean="0">
                <a:solidFill>
                  <a:srgbClr val="000000"/>
                </a:solidFill>
              </a:rPr>
              <a:t>Beth </a:t>
            </a:r>
            <a:r>
              <a:rPr lang="en-US" dirty="0" err="1" smtClean="0">
                <a:solidFill>
                  <a:srgbClr val="000000"/>
                </a:solidFill>
              </a:rPr>
              <a:t>Capstick</a:t>
            </a:r>
            <a:endParaRPr lang="en-US" dirty="0" smtClean="0">
              <a:solidFill>
                <a:srgbClr val="000000"/>
              </a:solidFill>
            </a:endParaRPr>
          </a:p>
          <a:p>
            <a:pPr lvl="1">
              <a:spcBef>
                <a:spcPts val="0"/>
              </a:spcBef>
            </a:pPr>
            <a:r>
              <a:rPr lang="en-US" dirty="0" smtClean="0">
                <a:solidFill>
                  <a:srgbClr val="000000"/>
                </a:solidFill>
              </a:rPr>
              <a:t>Emily </a:t>
            </a:r>
            <a:r>
              <a:rPr lang="en-US" dirty="0" err="1" smtClean="0">
                <a:solidFill>
                  <a:srgbClr val="000000"/>
                </a:solidFill>
              </a:rPr>
              <a:t>Biocchi</a:t>
            </a:r>
            <a:endParaRPr lang="en-US" dirty="0" smtClean="0">
              <a:solidFill>
                <a:srgbClr val="000000"/>
              </a:solidFill>
            </a:endParaRPr>
          </a:p>
          <a:p>
            <a:pPr lvl="2">
              <a:buNone/>
            </a:pPr>
            <a:endParaRPr lang="en-US" dirty="0" smtClean="0"/>
          </a:p>
          <a:p>
            <a:pPr lvl="1"/>
            <a:endParaRPr lang="en-US" dirty="0" smtClean="0">
              <a:latin typeface="Calibri" pitchFamily="-1" charset="0"/>
            </a:endParaRPr>
          </a:p>
          <a:p>
            <a:pPr lvl="1"/>
            <a:endParaRPr lang="en-US" dirty="0" smtClean="0">
              <a:latin typeface="Calibri" pitchFamily="-1" charset="0"/>
            </a:endParaRPr>
          </a:p>
          <a:p>
            <a:endParaRPr lang="en-US" dirty="0" smtClean="0">
              <a:latin typeface="Calibri" pitchFamily="-1" charset="0"/>
              <a:ea typeface="ＭＳ Ｐゴシック" pitchFamily="-1" charset="-128"/>
              <a:cs typeface="ＭＳ Ｐゴシック" pitchFamily="-1" charset="-128"/>
            </a:endParaRPr>
          </a:p>
        </p:txBody>
      </p:sp>
      <p:sp>
        <p:nvSpPr>
          <p:cNvPr id="6" name="Content Placeholder 5"/>
          <p:cNvSpPr>
            <a:spLocks noGrp="1"/>
          </p:cNvSpPr>
          <p:nvPr>
            <p:ph sz="half" idx="2"/>
          </p:nvPr>
        </p:nvSpPr>
        <p:spPr>
          <a:xfrm>
            <a:off x="5554663" y="675974"/>
            <a:ext cx="4059237" cy="5991526"/>
          </a:xfrm>
        </p:spPr>
        <p:txBody>
          <a:bodyPr>
            <a:normAutofit lnSpcReduction="10000"/>
          </a:bodyPr>
          <a:lstStyle/>
          <a:p>
            <a:pPr>
              <a:buNone/>
              <a:defRPr/>
            </a:pPr>
            <a:r>
              <a:rPr lang="en-US" dirty="0" err="1" smtClean="0">
                <a:solidFill>
                  <a:schemeClr val="accent1"/>
                </a:solidFill>
              </a:rPr>
              <a:t>OpenNotes</a:t>
            </a:r>
            <a:r>
              <a:rPr lang="en-US" dirty="0" smtClean="0">
                <a:solidFill>
                  <a:schemeClr val="accent1"/>
                </a:solidFill>
              </a:rPr>
              <a:t> Team</a:t>
            </a:r>
          </a:p>
          <a:p>
            <a:pPr lvl="1">
              <a:defRPr/>
            </a:pPr>
            <a:r>
              <a:rPr lang="en-US" dirty="0" err="1" smtClean="0"/>
              <a:t>Roanne</a:t>
            </a:r>
            <a:r>
              <a:rPr lang="en-US" dirty="0" smtClean="0"/>
              <a:t> </a:t>
            </a:r>
            <a:r>
              <a:rPr lang="en-US" dirty="0" err="1" smtClean="0"/>
              <a:t>Mejilla</a:t>
            </a:r>
            <a:endParaRPr lang="en-US" dirty="0" smtClean="0"/>
          </a:p>
          <a:p>
            <a:pPr lvl="1">
              <a:defRPr/>
            </a:pPr>
            <a:r>
              <a:rPr lang="en-US" dirty="0" smtClean="0"/>
              <a:t> Mary Barry</a:t>
            </a:r>
          </a:p>
          <a:p>
            <a:pPr lvl="1">
              <a:defRPr/>
            </a:pPr>
            <a:r>
              <a:rPr lang="en-US" dirty="0" smtClean="0"/>
              <a:t>Pat </a:t>
            </a:r>
            <a:r>
              <a:rPr lang="en-US" dirty="0" err="1" smtClean="0"/>
              <a:t>Folcarelli</a:t>
            </a:r>
            <a:endParaRPr lang="en-US" dirty="0" smtClean="0"/>
          </a:p>
          <a:p>
            <a:pPr lvl="1">
              <a:defRPr/>
            </a:pPr>
            <a:r>
              <a:rPr lang="en-US" dirty="0" smtClean="0"/>
              <a:t>Claire Gerstein</a:t>
            </a:r>
          </a:p>
          <a:p>
            <a:pPr lvl="1">
              <a:defRPr/>
            </a:pPr>
            <a:r>
              <a:rPr lang="en-US" dirty="0" smtClean="0"/>
              <a:t>Amy B. Goldman</a:t>
            </a:r>
          </a:p>
          <a:p>
            <a:pPr lvl="1">
              <a:defRPr/>
            </a:pPr>
            <a:r>
              <a:rPr lang="en-US" dirty="0" smtClean="0"/>
              <a:t> Heidi Jay</a:t>
            </a:r>
          </a:p>
          <a:p>
            <a:pPr lvl="1">
              <a:defRPr/>
            </a:pPr>
            <a:r>
              <a:rPr lang="en-US" dirty="0" smtClean="0"/>
              <a:t>Susan E. Johnson</a:t>
            </a:r>
          </a:p>
          <a:p>
            <a:pPr lvl="1">
              <a:defRPr/>
            </a:pPr>
            <a:r>
              <a:rPr lang="en-US" dirty="0" smtClean="0"/>
              <a:t>Gila </a:t>
            </a:r>
            <a:r>
              <a:rPr lang="en-US" dirty="0" err="1" smtClean="0"/>
              <a:t>Kriegel</a:t>
            </a:r>
            <a:endParaRPr lang="en-US" dirty="0" smtClean="0"/>
          </a:p>
          <a:p>
            <a:pPr lvl="1">
              <a:defRPr/>
            </a:pPr>
            <a:r>
              <a:rPr lang="en-US" dirty="0" smtClean="0"/>
              <a:t>Julia </a:t>
            </a:r>
            <a:r>
              <a:rPr lang="en-US" dirty="0" err="1" smtClean="0"/>
              <a:t>Lindenberg</a:t>
            </a:r>
            <a:endParaRPr lang="en-US" dirty="0" smtClean="0"/>
          </a:p>
          <a:p>
            <a:pPr lvl="1">
              <a:defRPr/>
            </a:pPr>
            <a:r>
              <a:rPr lang="en-US" dirty="0" smtClean="0"/>
              <a:t>Larry </a:t>
            </a:r>
            <a:r>
              <a:rPr lang="en-US" dirty="0" err="1" smtClean="0"/>
              <a:t>Markson</a:t>
            </a:r>
            <a:endParaRPr lang="en-US" dirty="0" smtClean="0"/>
          </a:p>
          <a:p>
            <a:pPr lvl="1">
              <a:defRPr/>
            </a:pPr>
            <a:r>
              <a:rPr lang="en-US" dirty="0" err="1" smtClean="0"/>
              <a:t>Elana</a:t>
            </a:r>
            <a:r>
              <a:rPr lang="en-US" dirty="0" smtClean="0"/>
              <a:t> </a:t>
            </a:r>
            <a:r>
              <a:rPr lang="en-US" dirty="0" err="1" smtClean="0"/>
              <a:t>Premack</a:t>
            </a:r>
            <a:r>
              <a:rPr lang="en-US" dirty="0" smtClean="0"/>
              <a:t> Sandler</a:t>
            </a:r>
          </a:p>
          <a:p>
            <a:pPr lvl="1">
              <a:defRPr/>
            </a:pPr>
            <a:r>
              <a:rPr lang="en-US" dirty="0" smtClean="0"/>
              <a:t>Kenneth Sands </a:t>
            </a:r>
          </a:p>
          <a:p>
            <a:pPr lvl="1">
              <a:defRPr/>
            </a:pPr>
            <a:r>
              <a:rPr lang="en-US" dirty="0" smtClean="0"/>
              <a:t>Barbara Sarnoff</a:t>
            </a:r>
          </a:p>
          <a:p>
            <a:pPr lvl="1">
              <a:defRPr/>
            </a:pPr>
            <a:r>
              <a:rPr lang="en-US" dirty="0" smtClean="0"/>
              <a:t> Jan Walker</a:t>
            </a:r>
          </a:p>
          <a:p>
            <a:pPr lvl="1">
              <a:defRPr/>
            </a:pPr>
            <a:r>
              <a:rPr lang="en-US" dirty="0" smtClean="0"/>
              <a:t>Norma Wells</a:t>
            </a:r>
          </a:p>
          <a:p>
            <a:pPr lvl="1">
              <a:defRPr/>
            </a:pPr>
            <a:r>
              <a:rPr lang="en-US" dirty="0" smtClean="0"/>
              <a:t>Gail Wood </a:t>
            </a:r>
          </a:p>
          <a:p>
            <a:pPr lvl="1">
              <a:defRPr/>
            </a:pPr>
            <a:r>
              <a:rPr lang="en-US" dirty="0" smtClean="0"/>
              <a:t>With generous support from CRICO	</a:t>
            </a:r>
          </a:p>
          <a:p>
            <a:pPr lvl="1">
              <a:defRPr/>
            </a:pPr>
            <a:endParaRPr lang="en-US" dirty="0" smtClean="0"/>
          </a:p>
          <a:p>
            <a:pPr lvl="1">
              <a:defRPr/>
            </a:pPr>
            <a:endParaRPr lang="en-US" dirty="0" smtClean="0"/>
          </a:p>
          <a:p>
            <a:pPr lvl="1">
              <a:defRPr/>
            </a:pPr>
            <a:endParaRPr lang="en-US" dirty="0" smtClean="0"/>
          </a:p>
          <a:p>
            <a:pPr lvl="1">
              <a:defRPr/>
            </a:pPr>
            <a:endParaRPr lang="en-US" dirty="0" smtClean="0"/>
          </a:p>
          <a:p>
            <a:pPr lvl="1">
              <a:defRPr/>
            </a:pPr>
            <a:endParaRPr lang="en-US" dirty="0" smtClean="0"/>
          </a:p>
          <a:p>
            <a:pPr>
              <a:defRPr/>
            </a:pPr>
            <a:endParaRPr lang="en-US" dirty="0" smtClean="0"/>
          </a:p>
          <a:p>
            <a:pPr>
              <a:defRPr/>
            </a:pPr>
            <a:endParaRPr lang="en-US" dirty="0"/>
          </a:p>
        </p:txBody>
      </p:sp>
      <p:pic>
        <p:nvPicPr>
          <p:cNvPr id="8" name="Picture 7" descr="IMG_1523.jpg"/>
          <p:cNvPicPr>
            <a:picLocks noChangeAspect="1"/>
          </p:cNvPicPr>
          <p:nvPr/>
        </p:nvPicPr>
        <p:blipFill>
          <a:blip r:embed="rId3"/>
          <a:srcRect l="44074" r="31975"/>
          <a:stretch>
            <a:fillRect/>
          </a:stretch>
        </p:blipFill>
        <p:spPr>
          <a:xfrm>
            <a:off x="4267200" y="0"/>
            <a:ext cx="1231900" cy="6858000"/>
          </a:xfrm>
          <a:prstGeom prst="rect">
            <a:avLst/>
          </a:prstGeom>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15400" cy="838200"/>
          </a:xfrm>
        </p:spPr>
        <p:txBody>
          <a:bodyPr/>
          <a:lstStyle/>
          <a:p>
            <a:r>
              <a:rPr lang="en-US" dirty="0" smtClean="0"/>
              <a:t>Patient Reporting Tool Flowchart</a:t>
            </a:r>
            <a:endParaRPr lang="en-US" dirty="0"/>
          </a:p>
        </p:txBody>
      </p:sp>
      <p:graphicFrame>
        <p:nvGraphicFramePr>
          <p:cNvPr id="45058" name="Object 2"/>
          <p:cNvGraphicFramePr>
            <a:graphicFrameLocks noChangeAspect="1"/>
          </p:cNvGraphicFramePr>
          <p:nvPr/>
        </p:nvGraphicFramePr>
        <p:xfrm>
          <a:off x="194538" y="927100"/>
          <a:ext cx="8782431" cy="5308600"/>
        </p:xfrm>
        <a:graphic>
          <a:graphicData uri="http://schemas.openxmlformats.org/presentationml/2006/ole">
            <mc:AlternateContent xmlns:mc="http://schemas.openxmlformats.org/markup-compatibility/2006">
              <mc:Choice xmlns:v="urn:schemas-microsoft-com:vml" Requires="v">
                <p:oleObj spid="_x0000_s2050" name="Document" r:id="rId3" imgW="4559300" imgH="2755900" progId="Word.Document.12">
                  <p:link updateAutomatic="1"/>
                </p:oleObj>
              </mc:Choice>
              <mc:Fallback>
                <p:oleObj name="Document" r:id="rId3" imgW="4559300" imgH="27559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538" y="927100"/>
                        <a:ext cx="8782431" cy="530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4193" y="454236"/>
            <a:ext cx="7344816" cy="4104456"/>
          </a:xfrm>
        </p:spPr>
        <p:txBody>
          <a:bodyPr/>
          <a:lstStyle/>
          <a:p>
            <a:pPr marL="457200" indent="-457200">
              <a:buFont typeface="+mj-lt"/>
              <a:buAutoNum type="arabicPeriod"/>
            </a:pPr>
            <a:r>
              <a:rPr lang="en-US" dirty="0" smtClean="0"/>
              <a:t>More accurate H and P</a:t>
            </a:r>
          </a:p>
          <a:p>
            <a:pPr marL="457200" indent="-457200">
              <a:buFont typeface="+mj-lt"/>
              <a:buAutoNum type="arabicPeriod"/>
            </a:pPr>
            <a:r>
              <a:rPr lang="en-US" dirty="0" smtClean="0"/>
              <a:t>Improved health maintenance adherence</a:t>
            </a:r>
          </a:p>
          <a:p>
            <a:pPr marL="457200" lvl="0" indent="-457200">
              <a:buFont typeface="+mj-lt"/>
              <a:buAutoNum type="arabicPeriod"/>
            </a:pPr>
            <a:r>
              <a:rPr lang="en-US" dirty="0" smtClean="0"/>
              <a:t>Enhanced test/visit/referral follow up</a:t>
            </a:r>
          </a:p>
          <a:p>
            <a:pPr marL="457200" lvl="0" indent="-457200">
              <a:buFont typeface="+mj-lt"/>
              <a:buAutoNum type="arabicPeriod"/>
            </a:pPr>
            <a:r>
              <a:rPr lang="en-US" dirty="0" smtClean="0"/>
              <a:t>More timely notification of test results</a:t>
            </a:r>
          </a:p>
          <a:p>
            <a:pPr marL="457200" indent="-457200">
              <a:buFont typeface="+mj-lt"/>
              <a:buAutoNum type="arabicPeriod"/>
            </a:pPr>
            <a:r>
              <a:rPr lang="en-US" dirty="0" smtClean="0"/>
              <a:t>Updated FH</a:t>
            </a:r>
          </a:p>
          <a:p>
            <a:pPr marL="457200" lvl="0" indent="-457200">
              <a:buFont typeface="+mj-lt"/>
              <a:buAutoNum type="arabicPeriod"/>
            </a:pPr>
            <a:r>
              <a:rPr lang="en-US" dirty="0" smtClean="0"/>
              <a:t>Improved medication accuracy and adherence </a:t>
            </a:r>
          </a:p>
          <a:p>
            <a:pPr marL="457200" lvl="0" indent="-457200">
              <a:buFont typeface="+mj-lt"/>
              <a:buAutoNum type="arabicPeriod"/>
            </a:pPr>
            <a:r>
              <a:rPr lang="en-US" dirty="0" smtClean="0"/>
              <a:t>Familiarity with facts, allergies, and reminder of instructions </a:t>
            </a:r>
          </a:p>
          <a:p>
            <a:pPr marL="457200" lvl="0" indent="-457200">
              <a:buFont typeface="+mj-lt"/>
              <a:buAutoNum type="arabicPeriod"/>
            </a:pPr>
            <a:r>
              <a:rPr lang="en-US" dirty="0" smtClean="0"/>
              <a:t>Easier access to charts </a:t>
            </a:r>
          </a:p>
          <a:p>
            <a:pPr marL="457200" lvl="0" indent="-457200">
              <a:buFont typeface="+mj-lt"/>
              <a:buAutoNum type="arabicPeriod"/>
            </a:pPr>
            <a:r>
              <a:rPr lang="en-US" dirty="0" smtClean="0"/>
              <a:t>“More eyes on the chart”-- opportunity for pts to catch mistakes</a:t>
            </a:r>
          </a:p>
          <a:p>
            <a:pPr marL="457200" lvl="0" indent="-457200">
              <a:buFont typeface="+mj-lt"/>
              <a:buAutoNum type="arabicPeriod"/>
            </a:pPr>
            <a:r>
              <a:rPr lang="en-US" dirty="0" smtClean="0"/>
              <a:t>Engaged caregivers</a:t>
            </a:r>
          </a:p>
          <a:p>
            <a:pPr marL="457200" lvl="0" indent="-457200">
              <a:buFont typeface="+mj-lt"/>
              <a:buAutoNum type="arabicPeriod"/>
            </a:pPr>
            <a:r>
              <a:rPr lang="en-US" dirty="0" smtClean="0"/>
              <a:t>Helping patients understand “How Doctors Think”</a:t>
            </a:r>
          </a:p>
          <a:p>
            <a:pPr marL="457200" indent="-457200">
              <a:buFont typeface="+mj-lt"/>
              <a:buAutoNum type="arabicPeriod"/>
            </a:pPr>
            <a:r>
              <a:rPr lang="en-US" dirty="0" smtClean="0"/>
              <a:t>Opportunity to speak up if </a:t>
            </a:r>
            <a:r>
              <a:rPr lang="en-US" dirty="0" err="1" smtClean="0"/>
              <a:t>symptom(s</a:t>
            </a:r>
            <a:r>
              <a:rPr lang="en-US" dirty="0" smtClean="0"/>
              <a:t>) unexplained </a:t>
            </a:r>
          </a:p>
          <a:p>
            <a:pPr marL="457200" indent="-457200">
              <a:buFont typeface="+mj-lt"/>
              <a:buAutoNum type="arabicPeriod"/>
            </a:pPr>
            <a:r>
              <a:rPr lang="en-US" dirty="0" smtClean="0"/>
              <a:t>PCMH model: Enhanced patient-team connection/dynamics</a:t>
            </a:r>
          </a:p>
          <a:p>
            <a:pPr marL="457200" lvl="0" indent="-457200">
              <a:buFont typeface="+mj-lt"/>
              <a:buAutoNum type="arabicPeriod"/>
            </a:pPr>
            <a:endParaRPr lang="en-US" dirty="0" smtClean="0"/>
          </a:p>
          <a:p>
            <a:pPr marL="457200" lvl="0" indent="-457200">
              <a:buFont typeface="+mj-lt"/>
              <a:buAutoNum type="arabicPeriod"/>
            </a:pPr>
            <a:endParaRPr lang="en-US" dirty="0" smtClean="0"/>
          </a:p>
          <a:p>
            <a:pPr marL="457200" lvl="0" indent="-457200">
              <a:buFont typeface="+mj-lt"/>
              <a:buAutoNum type="arabicPeriod"/>
            </a:pPr>
            <a:endParaRPr lang="en-US" dirty="0" smtClean="0"/>
          </a:p>
          <a:p>
            <a:pPr marL="457200" lvl="0" indent="-457200">
              <a:buFont typeface="+mj-lt"/>
              <a:buAutoNum type="arabicPeriod"/>
            </a:pPr>
            <a:endParaRPr lang="en-US" dirty="0" smtClean="0"/>
          </a:p>
          <a:p>
            <a:pPr marL="457200" lvl="0" indent="-457200">
              <a:buFont typeface="+mj-lt"/>
              <a:buAutoNum type="arabicPeriod"/>
            </a:pPr>
            <a:endParaRPr lang="en-US" dirty="0" smtClean="0"/>
          </a:p>
          <a:p>
            <a:endParaRPr lang="en-US" dirty="0"/>
          </a:p>
        </p:txBody>
      </p:sp>
      <p:sp>
        <p:nvSpPr>
          <p:cNvPr id="5" name="Title 4"/>
          <p:cNvSpPr>
            <a:spLocks noGrp="1"/>
          </p:cNvSpPr>
          <p:nvPr>
            <p:ph type="title"/>
          </p:nvPr>
        </p:nvSpPr>
        <p:spPr>
          <a:xfrm>
            <a:off x="848792" y="-165100"/>
            <a:ext cx="7358063" cy="822960"/>
          </a:xfrm>
        </p:spPr>
        <p:txBody>
          <a:bodyPr/>
          <a:lstStyle/>
          <a:p>
            <a:r>
              <a:rPr lang="en-US" sz="2400" dirty="0" smtClean="0"/>
              <a:t>Potential for </a:t>
            </a:r>
            <a:r>
              <a:rPr lang="en-US" sz="2400" dirty="0" err="1" smtClean="0"/>
              <a:t>OpenNotes</a:t>
            </a:r>
            <a:r>
              <a:rPr lang="en-US" sz="2400" dirty="0" smtClean="0"/>
              <a:t> to improve safety:</a:t>
            </a:r>
            <a:endParaRPr lang="en-US" sz="2400"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28800"/>
            <a:ext cx="5791200" cy="762000"/>
          </a:xfrm>
        </p:spPr>
        <p:txBody>
          <a:bodyPr/>
          <a:lstStyle/>
          <a:p>
            <a:r>
              <a:rPr lang="en-US" dirty="0"/>
              <a:t>Pioneering Effective Patient Safety Strategies in the Ambulatory Setting</a:t>
            </a:r>
          </a:p>
        </p:txBody>
      </p:sp>
      <p:sp>
        <p:nvSpPr>
          <p:cNvPr id="3" name="Subtitle 2"/>
          <p:cNvSpPr>
            <a:spLocks noGrp="1"/>
          </p:cNvSpPr>
          <p:nvPr>
            <p:ph type="subTitle" idx="1"/>
          </p:nvPr>
        </p:nvSpPr>
        <p:spPr/>
        <p:txBody>
          <a:bodyPr/>
          <a:lstStyle/>
          <a:p>
            <a:r>
              <a:rPr lang="en-US" dirty="0" smtClean="0"/>
              <a:t>David Kornoelje, MHA</a:t>
            </a:r>
          </a:p>
          <a:p>
            <a:r>
              <a:rPr lang="en-US" dirty="0" smtClean="0"/>
              <a:t>Clinical Safety and Risk Management Specialist</a:t>
            </a:r>
          </a:p>
          <a:p>
            <a:r>
              <a:rPr lang="en-US" dirty="0" err="1" smtClean="0"/>
              <a:t>Atrius</a:t>
            </a:r>
            <a:r>
              <a:rPr lang="en-US" dirty="0" smtClean="0"/>
              <a:t> Health</a:t>
            </a:r>
            <a:endParaRPr lang="en-US" dirty="0"/>
          </a:p>
        </p:txBody>
      </p:sp>
      <p:sp>
        <p:nvSpPr>
          <p:cNvPr id="4" name="Slide Number Placeholder 3"/>
          <p:cNvSpPr>
            <a:spLocks noGrp="1"/>
          </p:cNvSpPr>
          <p:nvPr>
            <p:ph type="sldNum" sz="quarter" idx="12"/>
          </p:nvPr>
        </p:nvSpPr>
        <p:spPr/>
        <p:txBody>
          <a:bodyPr/>
          <a:lstStyle/>
          <a:p>
            <a:pPr>
              <a:defRPr/>
            </a:pPr>
            <a:fld id="{251ECE06-F229-4BA4-AE81-0AD8F6BB0930}" type="slidenum">
              <a:rPr lang="en-US" smtClean="0"/>
              <a:pPr>
                <a:defRPr/>
              </a:pPr>
              <a:t>32</a:t>
            </a:fld>
            <a:endParaRPr lang="en-US"/>
          </a:p>
        </p:txBody>
      </p:sp>
    </p:spTree>
    <p:extLst>
      <p:ext uri="{BB962C8B-B14F-4D97-AF65-F5344CB8AC3E}">
        <p14:creationId xmlns:p14="http://schemas.microsoft.com/office/powerpoint/2010/main" val="6150706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a:xfrm>
            <a:off x="914400" y="1600200"/>
            <a:ext cx="7772400" cy="4114800"/>
          </a:xfrm>
        </p:spPr>
        <p:txBody>
          <a:bodyPr/>
          <a:lstStyle/>
          <a:p>
            <a:pPr lvl="0"/>
            <a:r>
              <a:rPr lang="en-US" sz="2000" dirty="0"/>
              <a:t>Recognize barriers for reporting safety events in the ambulatory setting</a:t>
            </a:r>
            <a:r>
              <a:rPr lang="en-US" sz="2000" dirty="0" smtClean="0"/>
              <a:t>.</a:t>
            </a:r>
          </a:p>
          <a:p>
            <a:pPr marL="0" lvl="0" indent="0">
              <a:buNone/>
            </a:pPr>
            <a:endParaRPr lang="en-US" sz="2000" dirty="0"/>
          </a:p>
          <a:p>
            <a:pPr lvl="0"/>
            <a:r>
              <a:rPr lang="en-US" sz="2000" dirty="0"/>
              <a:t>Identify interventions for educating staff on what to report and the importance of why to report safety events</a:t>
            </a:r>
            <a:r>
              <a:rPr lang="en-US" sz="2000" dirty="0" smtClean="0"/>
              <a:t>.</a:t>
            </a:r>
          </a:p>
          <a:p>
            <a:pPr marL="0" lvl="0" indent="0">
              <a:buNone/>
            </a:pPr>
            <a:endParaRPr lang="en-US" sz="2000" dirty="0"/>
          </a:p>
          <a:p>
            <a:pPr lvl="0"/>
            <a:r>
              <a:rPr lang="en-US" sz="2000" dirty="0"/>
              <a:t>Understand the importance for leadership </a:t>
            </a:r>
            <a:r>
              <a:rPr lang="en-US" sz="2000" dirty="0" smtClean="0"/>
              <a:t>support.</a:t>
            </a:r>
          </a:p>
          <a:p>
            <a:pPr marL="0" lvl="0" indent="0">
              <a:buNone/>
            </a:pPr>
            <a:endParaRPr lang="en-US" sz="2000" dirty="0"/>
          </a:p>
          <a:p>
            <a:pPr lvl="0"/>
            <a:r>
              <a:rPr lang="en-US" sz="2000" dirty="0" smtClean="0"/>
              <a:t>Identify a mechanism </a:t>
            </a:r>
            <a:r>
              <a:rPr lang="en-US" sz="2000" dirty="0"/>
              <a:t>for closing the loop and engaging staff in safety </a:t>
            </a:r>
            <a:r>
              <a:rPr lang="en-US" sz="2000" dirty="0" smtClean="0"/>
              <a:t>discussions.</a:t>
            </a:r>
            <a:endParaRPr lang="en-US" sz="2000" dirty="0"/>
          </a:p>
          <a:p>
            <a:endParaRPr lang="en-US" dirty="0"/>
          </a:p>
        </p:txBody>
      </p:sp>
      <p:sp>
        <p:nvSpPr>
          <p:cNvPr id="4" name="Slide Number Placeholder 3"/>
          <p:cNvSpPr>
            <a:spLocks noGrp="1"/>
          </p:cNvSpPr>
          <p:nvPr>
            <p:ph type="sldNum" sz="quarter" idx="12"/>
          </p:nvPr>
        </p:nvSpPr>
        <p:spPr/>
        <p:txBody>
          <a:bodyPr/>
          <a:lstStyle/>
          <a:p>
            <a:pPr>
              <a:defRPr/>
            </a:pPr>
            <a:fld id="{6B80C32C-6A12-42C2-8D26-EF040A1B8030}" type="slidenum">
              <a:rPr lang="en-US" smtClean="0"/>
              <a:pPr>
                <a:defRPr/>
              </a:pPr>
              <a:t>33</a:t>
            </a:fld>
            <a:endParaRPr lang="en-US"/>
          </a:p>
        </p:txBody>
      </p:sp>
    </p:spTree>
    <p:extLst>
      <p:ext uri="{BB962C8B-B14F-4D97-AF65-F5344CB8AC3E}">
        <p14:creationId xmlns:p14="http://schemas.microsoft.com/office/powerpoint/2010/main" val="17429082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2800" smtClean="0"/>
              <a:t>Atrius Health </a:t>
            </a:r>
          </a:p>
        </p:txBody>
      </p:sp>
      <p:sp>
        <p:nvSpPr>
          <p:cNvPr id="4099" name="Rectangle 3"/>
          <p:cNvSpPr>
            <a:spLocks noGrp="1" noChangeArrowheads="1"/>
          </p:cNvSpPr>
          <p:nvPr>
            <p:ph idx="1"/>
          </p:nvPr>
        </p:nvSpPr>
        <p:spPr>
          <a:xfrm>
            <a:off x="304800" y="1066800"/>
            <a:ext cx="4800600" cy="5410200"/>
          </a:xfrm>
        </p:spPr>
        <p:txBody>
          <a:bodyPr/>
          <a:lstStyle/>
          <a:p>
            <a:pPr>
              <a:lnSpc>
                <a:spcPct val="90000"/>
              </a:lnSpc>
              <a:defRPr/>
            </a:pPr>
            <a:r>
              <a:rPr lang="en-US" sz="1600" dirty="0" smtClean="0"/>
              <a:t>Non-profit alliance of six leading independent medical groups and a VNA network</a:t>
            </a:r>
          </a:p>
          <a:p>
            <a:pPr lvl="1">
              <a:lnSpc>
                <a:spcPct val="90000"/>
              </a:lnSpc>
              <a:defRPr/>
            </a:pPr>
            <a:endParaRPr lang="en-US" sz="400" dirty="0" smtClean="0"/>
          </a:p>
          <a:p>
            <a:pPr lvl="1">
              <a:lnSpc>
                <a:spcPct val="90000"/>
              </a:lnSpc>
              <a:defRPr/>
            </a:pPr>
            <a:r>
              <a:rPr lang="en-US" sz="1400" dirty="0" smtClean="0"/>
              <a:t>Granite Medical Group</a:t>
            </a:r>
          </a:p>
          <a:p>
            <a:pPr lvl="1">
              <a:lnSpc>
                <a:spcPct val="90000"/>
              </a:lnSpc>
              <a:defRPr/>
            </a:pPr>
            <a:r>
              <a:rPr lang="en-US" sz="1400" dirty="0" smtClean="0"/>
              <a:t>Dedham Medical Associates</a:t>
            </a:r>
          </a:p>
          <a:p>
            <a:pPr lvl="1">
              <a:lnSpc>
                <a:spcPct val="90000"/>
              </a:lnSpc>
              <a:defRPr/>
            </a:pPr>
            <a:r>
              <a:rPr lang="en-US" sz="1400" dirty="0" smtClean="0"/>
              <a:t>Harvard Vanguard Medical Associates</a:t>
            </a:r>
          </a:p>
          <a:p>
            <a:pPr lvl="1">
              <a:lnSpc>
                <a:spcPct val="90000"/>
              </a:lnSpc>
              <a:defRPr/>
            </a:pPr>
            <a:r>
              <a:rPr lang="en-US" sz="1400" dirty="0" smtClean="0"/>
              <a:t>Reliant Medical Group</a:t>
            </a:r>
          </a:p>
          <a:p>
            <a:pPr lvl="1">
              <a:lnSpc>
                <a:spcPct val="90000"/>
              </a:lnSpc>
              <a:defRPr/>
            </a:pPr>
            <a:r>
              <a:rPr lang="en-US" sz="1400" dirty="0" smtClean="0"/>
              <a:t>Southboro Medical Group</a:t>
            </a:r>
          </a:p>
          <a:p>
            <a:pPr lvl="1">
              <a:lnSpc>
                <a:spcPct val="90000"/>
              </a:lnSpc>
              <a:defRPr/>
            </a:pPr>
            <a:r>
              <a:rPr lang="en-US" sz="1400" dirty="0" smtClean="0"/>
              <a:t>South Shore Medical Center</a:t>
            </a:r>
          </a:p>
          <a:p>
            <a:pPr lvl="1">
              <a:lnSpc>
                <a:spcPct val="90000"/>
              </a:lnSpc>
              <a:defRPr/>
            </a:pPr>
            <a:r>
              <a:rPr lang="en-US" sz="1400" dirty="0" smtClean="0"/>
              <a:t>VNA Care Network and Hospice</a:t>
            </a:r>
          </a:p>
          <a:p>
            <a:pPr lvl="1">
              <a:lnSpc>
                <a:spcPct val="90000"/>
              </a:lnSpc>
              <a:defRPr/>
            </a:pPr>
            <a:endParaRPr lang="en-US" sz="700" dirty="0" smtClean="0"/>
          </a:p>
          <a:p>
            <a:pPr>
              <a:lnSpc>
                <a:spcPct val="90000"/>
              </a:lnSpc>
              <a:defRPr/>
            </a:pPr>
            <a:r>
              <a:rPr lang="en-US" sz="1600" dirty="0" smtClean="0"/>
              <a:t>Providing care for ~ 1,000,000 adult and pediatric patients</a:t>
            </a:r>
          </a:p>
          <a:p>
            <a:pPr>
              <a:lnSpc>
                <a:spcPct val="90000"/>
              </a:lnSpc>
              <a:defRPr/>
            </a:pPr>
            <a:endParaRPr lang="en-US" sz="800" dirty="0" smtClean="0"/>
          </a:p>
          <a:p>
            <a:pPr>
              <a:lnSpc>
                <a:spcPct val="90000"/>
              </a:lnSpc>
              <a:defRPr/>
            </a:pPr>
            <a:r>
              <a:rPr lang="en-US" sz="1600" dirty="0" smtClean="0"/>
              <a:t>1096 Physicians</a:t>
            </a:r>
          </a:p>
          <a:p>
            <a:pPr>
              <a:lnSpc>
                <a:spcPct val="90000"/>
              </a:lnSpc>
              <a:defRPr/>
            </a:pPr>
            <a:endParaRPr lang="en-US" sz="800" dirty="0" smtClean="0"/>
          </a:p>
          <a:p>
            <a:pPr>
              <a:lnSpc>
                <a:spcPct val="90000"/>
              </a:lnSpc>
              <a:defRPr/>
            </a:pPr>
            <a:r>
              <a:rPr lang="en-US" sz="1600" dirty="0" smtClean="0"/>
              <a:t>1450 other healthcare professionals across 35 specialties</a:t>
            </a:r>
          </a:p>
          <a:p>
            <a:pPr>
              <a:lnSpc>
                <a:spcPct val="90000"/>
              </a:lnSpc>
              <a:defRPr/>
            </a:pPr>
            <a:endParaRPr lang="en-US" sz="800" dirty="0" smtClean="0"/>
          </a:p>
          <a:p>
            <a:pPr>
              <a:lnSpc>
                <a:spcPct val="90000"/>
              </a:lnSpc>
              <a:defRPr/>
            </a:pPr>
            <a:r>
              <a:rPr lang="en-US" sz="1600" dirty="0" smtClean="0"/>
              <a:t>7483 </a:t>
            </a:r>
            <a:r>
              <a:rPr lang="en-US" sz="1600" dirty="0"/>
              <a:t>Employees</a:t>
            </a:r>
            <a:endParaRPr lang="en-US" sz="1600" dirty="0" smtClean="0"/>
          </a:p>
          <a:p>
            <a:pPr>
              <a:lnSpc>
                <a:spcPct val="90000"/>
              </a:lnSpc>
              <a:defRPr/>
            </a:pPr>
            <a:endParaRPr lang="en-US" sz="800" dirty="0" smtClean="0"/>
          </a:p>
          <a:p>
            <a:pPr>
              <a:lnSpc>
                <a:spcPct val="90000"/>
              </a:lnSpc>
              <a:defRPr/>
            </a:pPr>
            <a:r>
              <a:rPr lang="en-US" sz="1600" dirty="0" smtClean="0"/>
              <a:t>3.8 Million Ambulatory Visits Per Year</a:t>
            </a:r>
          </a:p>
          <a:p>
            <a:pPr>
              <a:lnSpc>
                <a:spcPct val="90000"/>
              </a:lnSpc>
              <a:defRPr/>
            </a:pPr>
            <a:endParaRPr lang="en-US" sz="800" dirty="0" smtClean="0"/>
          </a:p>
          <a:p>
            <a:pPr>
              <a:lnSpc>
                <a:spcPct val="90000"/>
              </a:lnSpc>
              <a:defRPr/>
            </a:pPr>
            <a:r>
              <a:rPr lang="en-US" sz="1600" dirty="0" smtClean="0"/>
              <a:t>VNA Care Network covering Eastern and Central Mass with 750 employees</a:t>
            </a:r>
          </a:p>
          <a:p>
            <a:pPr marL="0" indent="0">
              <a:lnSpc>
                <a:spcPct val="90000"/>
              </a:lnSpc>
              <a:buFontTx/>
              <a:buNone/>
              <a:defRPr/>
            </a:pPr>
            <a:endParaRPr lang="en-US" sz="2000" dirty="0" smtClean="0"/>
          </a:p>
          <a:p>
            <a:pPr>
              <a:lnSpc>
                <a:spcPct val="90000"/>
              </a:lnSpc>
              <a:defRPr/>
            </a:pPr>
            <a:endParaRPr lang="en-US" sz="800" dirty="0" smtClean="0"/>
          </a:p>
          <a:p>
            <a:pPr>
              <a:lnSpc>
                <a:spcPct val="90000"/>
              </a:lnSpc>
              <a:defRPr/>
            </a:pPr>
            <a:endParaRPr lang="en-US" sz="1800" dirty="0" smtClean="0"/>
          </a:p>
        </p:txBody>
      </p:sp>
      <p:pic>
        <p:nvPicPr>
          <p:cNvPr id="23556" name="Picture 8"/>
          <p:cNvPicPr>
            <a:picLocks noChangeAspect="1" noChangeArrowheads="1"/>
          </p:cNvPicPr>
          <p:nvPr/>
        </p:nvPicPr>
        <p:blipFill>
          <a:blip r:embed="rId3">
            <a:extLst>
              <a:ext uri="{28A0092B-C50C-407E-A947-70E740481C1C}">
                <a14:useLocalDpi xmlns:a14="http://schemas.microsoft.com/office/drawing/2010/main" val="0"/>
              </a:ext>
            </a:extLst>
          </a:blip>
          <a:srcRect t="9091" r="7692"/>
          <a:stretch>
            <a:fillRect/>
          </a:stretch>
        </p:blipFill>
        <p:spPr bwMode="auto">
          <a:xfrm>
            <a:off x="5259388" y="1600200"/>
            <a:ext cx="1371600"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1219200"/>
            <a:ext cx="189388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3208338"/>
            <a:ext cx="4038600"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Rectangle 3"/>
          <p:cNvSpPr>
            <a:spLocks noChangeArrowheads="1"/>
          </p:cNvSpPr>
          <p:nvPr/>
        </p:nvSpPr>
        <p:spPr bwMode="auto">
          <a:xfrm>
            <a:off x="4343400" y="4849813"/>
            <a:ext cx="45720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000000"/>
                </a:solidFill>
              </a:rPr>
              <a:t>.</a:t>
            </a:r>
          </a:p>
          <a:p>
            <a:pPr algn="ctr"/>
            <a:endParaRPr lang="en-US" sz="1600">
              <a:solidFill>
                <a:srgbClr val="000000"/>
              </a:solidFill>
            </a:endParaRPr>
          </a:p>
        </p:txBody>
      </p:sp>
      <p:sp>
        <p:nvSpPr>
          <p:cNvPr id="2" name="Slide Number Placeholder 1"/>
          <p:cNvSpPr>
            <a:spLocks noGrp="1"/>
          </p:cNvSpPr>
          <p:nvPr>
            <p:ph type="sldNum" sz="quarter" idx="12"/>
          </p:nvPr>
        </p:nvSpPr>
        <p:spPr/>
        <p:txBody>
          <a:bodyPr/>
          <a:lstStyle/>
          <a:p>
            <a:pPr>
              <a:defRPr/>
            </a:pPr>
            <a:fld id="{6B80C32C-6A12-42C2-8D26-EF040A1B8030}" type="slidenum">
              <a:rPr lang="en-US" smtClean="0"/>
              <a:pPr>
                <a:defRPr/>
              </a:pPr>
              <a:t>34</a:t>
            </a:fld>
            <a:endParaRPr lang="en-US"/>
          </a:p>
        </p:txBody>
      </p:sp>
    </p:spTree>
    <p:extLst>
      <p:ext uri="{BB962C8B-B14F-4D97-AF65-F5344CB8AC3E}">
        <p14:creationId xmlns:p14="http://schemas.microsoft.com/office/powerpoint/2010/main" val="858747949"/>
      </p:ext>
    </p:extLst>
  </p:cSld>
  <p:clrMapOvr>
    <a:masterClrMapping/>
  </p:clrMapOvr>
  <p:transition spd="slow" advTm="23168"/>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Culture Climate at </a:t>
            </a:r>
            <a:r>
              <a:rPr lang="en-US" dirty="0" err="1" smtClean="0"/>
              <a:t>Atrius</a:t>
            </a:r>
            <a:r>
              <a:rPr lang="en-US" dirty="0" smtClean="0"/>
              <a:t> Health Group</a:t>
            </a:r>
            <a:endParaRPr lang="en-US" dirty="0"/>
          </a:p>
        </p:txBody>
      </p:sp>
      <p:sp>
        <p:nvSpPr>
          <p:cNvPr id="3" name="Content Placeholder 2"/>
          <p:cNvSpPr>
            <a:spLocks noGrp="1"/>
          </p:cNvSpPr>
          <p:nvPr>
            <p:ph idx="1"/>
          </p:nvPr>
        </p:nvSpPr>
        <p:spPr>
          <a:xfrm>
            <a:off x="914400" y="1295400"/>
            <a:ext cx="7696200" cy="4572000"/>
          </a:xfrm>
        </p:spPr>
        <p:txBody>
          <a:bodyPr/>
          <a:lstStyle/>
          <a:p>
            <a:r>
              <a:rPr lang="en-US" dirty="0" smtClean="0"/>
              <a:t>Reporting of safety events were low and sporadic</a:t>
            </a:r>
          </a:p>
          <a:p>
            <a:pPr lvl="1"/>
            <a:r>
              <a:rPr lang="en-US" dirty="0" smtClean="0"/>
              <a:t>Data suggested only 5 people were carrying the load of reporting, which included 2 physicians and 3 managers</a:t>
            </a:r>
          </a:p>
          <a:p>
            <a:pPr lvl="1"/>
            <a:r>
              <a:rPr lang="en-US" dirty="0" smtClean="0"/>
              <a:t>Learning and improving safety was difficult</a:t>
            </a:r>
            <a:endParaRPr lang="en-US" dirty="0"/>
          </a:p>
          <a:p>
            <a:r>
              <a:rPr lang="en-US" dirty="0" smtClean="0"/>
              <a:t>Identified barriers for reporting</a:t>
            </a:r>
          </a:p>
          <a:p>
            <a:pPr lvl="1"/>
            <a:r>
              <a:rPr lang="en-US" dirty="0" smtClean="0"/>
              <a:t>Staff unfamiliar with what to report</a:t>
            </a:r>
          </a:p>
          <a:p>
            <a:pPr lvl="1"/>
            <a:r>
              <a:rPr lang="en-US" dirty="0"/>
              <a:t>Staff perceived reporting to be </a:t>
            </a:r>
            <a:r>
              <a:rPr lang="en-US" dirty="0" smtClean="0"/>
              <a:t>punitive</a:t>
            </a:r>
            <a:endParaRPr lang="en-US" dirty="0"/>
          </a:p>
          <a:p>
            <a:pPr lvl="1"/>
            <a:r>
              <a:rPr lang="en-US" dirty="0"/>
              <a:t>Physicians saw reporting to be too time consuming</a:t>
            </a:r>
          </a:p>
          <a:p>
            <a:pPr lvl="1"/>
            <a:r>
              <a:rPr lang="en-US" dirty="0"/>
              <a:t>The infamous “black hole</a:t>
            </a:r>
            <a:r>
              <a:rPr lang="en-US" dirty="0" smtClean="0"/>
              <a:t>”</a:t>
            </a:r>
          </a:p>
          <a:p>
            <a:r>
              <a:rPr lang="en-US" dirty="0" smtClean="0"/>
              <a:t>Review process</a:t>
            </a:r>
          </a:p>
          <a:p>
            <a:pPr lvl="1"/>
            <a:r>
              <a:rPr lang="en-US" dirty="0" smtClean="0"/>
              <a:t>All safety events were reviewed by only the COO</a:t>
            </a:r>
          </a:p>
          <a:p>
            <a:pPr lvl="1"/>
            <a:r>
              <a:rPr lang="en-US" dirty="0" smtClean="0"/>
              <a:t>Minimal events discussed at Safety and Quality Committee</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71F5A9FE-99B5-4D3A-8408-9D48E2F02F2D}" type="slidenum">
              <a:rPr lang="en-US" smtClean="0">
                <a:solidFill>
                  <a:srgbClr val="000000"/>
                </a:solidFill>
              </a:rPr>
              <a:pPr>
                <a:defRPr/>
              </a:pPr>
              <a:t>35</a:t>
            </a:fld>
            <a:endParaRPr lang="en-US" dirty="0">
              <a:solidFill>
                <a:srgbClr val="000000"/>
              </a:solidFill>
            </a:endParaRPr>
          </a:p>
        </p:txBody>
      </p:sp>
    </p:spTree>
    <p:extLst>
      <p:ext uri="{BB962C8B-B14F-4D97-AF65-F5344CB8AC3E}">
        <p14:creationId xmlns:p14="http://schemas.microsoft.com/office/powerpoint/2010/main" val="12721540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of a Pilot</a:t>
            </a:r>
            <a:endParaRPr lang="en-US" dirty="0"/>
          </a:p>
        </p:txBody>
      </p:sp>
      <p:sp>
        <p:nvSpPr>
          <p:cNvPr id="3" name="Content Placeholder 2"/>
          <p:cNvSpPr>
            <a:spLocks noGrp="1"/>
          </p:cNvSpPr>
          <p:nvPr>
            <p:ph idx="1"/>
          </p:nvPr>
        </p:nvSpPr>
        <p:spPr>
          <a:xfrm>
            <a:off x="914400" y="1600200"/>
            <a:ext cx="7696200" cy="4114800"/>
          </a:xfrm>
        </p:spPr>
        <p:txBody>
          <a:bodyPr/>
          <a:lstStyle/>
          <a:p>
            <a:r>
              <a:rPr lang="en-US" sz="2000" dirty="0" smtClean="0"/>
              <a:t>Pilot was conceptualized to target the top 4 identified barriers at the </a:t>
            </a:r>
            <a:r>
              <a:rPr lang="en-US" sz="2000" dirty="0" err="1" smtClean="0"/>
              <a:t>Atrius</a:t>
            </a:r>
            <a:r>
              <a:rPr lang="en-US" sz="2000" dirty="0" smtClean="0"/>
              <a:t> Health Group of culture, fear factors, closing the loop, and what to report.</a:t>
            </a:r>
          </a:p>
          <a:p>
            <a:endParaRPr lang="en-US" sz="2000" dirty="0" smtClean="0"/>
          </a:p>
          <a:p>
            <a:r>
              <a:rPr lang="en-US" sz="2000" dirty="0" smtClean="0"/>
              <a:t>Design of pilot had to be strategically planned for buy-in on all fronts and approval by </a:t>
            </a:r>
            <a:r>
              <a:rPr lang="en-US" sz="2000" dirty="0" err="1" smtClean="0"/>
              <a:t>Atrius</a:t>
            </a:r>
            <a:r>
              <a:rPr lang="en-US" sz="2000" dirty="0" smtClean="0"/>
              <a:t> Health Group executive leadership.</a:t>
            </a:r>
          </a:p>
          <a:p>
            <a:endParaRPr lang="en-US" sz="2000" dirty="0"/>
          </a:p>
          <a:p>
            <a:r>
              <a:rPr lang="en-US" sz="2000" dirty="0" smtClean="0"/>
              <a:t>Meetings with </a:t>
            </a:r>
            <a:r>
              <a:rPr lang="en-US" sz="2000" dirty="0" err="1" smtClean="0"/>
              <a:t>Atrius</a:t>
            </a:r>
            <a:r>
              <a:rPr lang="en-US" sz="2000" dirty="0" smtClean="0"/>
              <a:t> Health CMO and COO determined pilot area and duration of pilot (4 months to span from September 2013 to December 2013).</a:t>
            </a:r>
          </a:p>
        </p:txBody>
      </p:sp>
      <p:sp>
        <p:nvSpPr>
          <p:cNvPr id="4" name="Slide Number Placeholder 3"/>
          <p:cNvSpPr>
            <a:spLocks noGrp="1"/>
          </p:cNvSpPr>
          <p:nvPr>
            <p:ph type="sldNum" sz="quarter" idx="12"/>
          </p:nvPr>
        </p:nvSpPr>
        <p:spPr/>
        <p:txBody>
          <a:bodyPr/>
          <a:lstStyle/>
          <a:p>
            <a:pPr>
              <a:defRPr/>
            </a:pPr>
            <a:fld id="{71F5A9FE-99B5-4D3A-8408-9D48E2F02F2D}" type="slidenum">
              <a:rPr lang="en-US" smtClean="0"/>
              <a:pPr>
                <a:defRPr/>
              </a:pPr>
              <a:t>36</a:t>
            </a:fld>
            <a:endParaRPr lang="en-US" dirty="0"/>
          </a:p>
        </p:txBody>
      </p:sp>
    </p:spTree>
    <p:extLst>
      <p:ext uri="{BB962C8B-B14F-4D97-AF65-F5344CB8AC3E}">
        <p14:creationId xmlns:p14="http://schemas.microsoft.com/office/powerpoint/2010/main" val="33811183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Pilot</a:t>
            </a:r>
            <a:endParaRPr lang="en-US" dirty="0"/>
          </a:p>
        </p:txBody>
      </p:sp>
      <p:sp>
        <p:nvSpPr>
          <p:cNvPr id="3" name="Content Placeholder 2"/>
          <p:cNvSpPr>
            <a:spLocks noGrp="1"/>
          </p:cNvSpPr>
          <p:nvPr>
            <p:ph idx="1"/>
          </p:nvPr>
        </p:nvSpPr>
        <p:spPr>
          <a:xfrm>
            <a:off x="914400" y="1600200"/>
            <a:ext cx="7772400" cy="4114800"/>
          </a:xfrm>
        </p:spPr>
        <p:txBody>
          <a:bodyPr/>
          <a:lstStyle/>
          <a:p>
            <a:r>
              <a:rPr lang="en-US" sz="2000" dirty="0"/>
              <a:t>I</a:t>
            </a:r>
            <a:r>
              <a:rPr lang="en-US" sz="2000" dirty="0" smtClean="0"/>
              <a:t>ncrease </a:t>
            </a:r>
            <a:r>
              <a:rPr lang="en-US" sz="2000" dirty="0"/>
              <a:t>the number of events </a:t>
            </a:r>
            <a:r>
              <a:rPr lang="en-US" sz="2000" dirty="0" smtClean="0"/>
              <a:t>reported</a:t>
            </a:r>
          </a:p>
          <a:p>
            <a:pPr marL="0" indent="0">
              <a:buNone/>
            </a:pPr>
            <a:endParaRPr lang="en-US" sz="2000" dirty="0" smtClean="0"/>
          </a:p>
          <a:p>
            <a:r>
              <a:rPr lang="en-US" sz="2000" dirty="0"/>
              <a:t>I</a:t>
            </a:r>
            <a:r>
              <a:rPr lang="en-US" sz="2000" dirty="0" smtClean="0"/>
              <a:t>ncrease </a:t>
            </a:r>
            <a:r>
              <a:rPr lang="en-US" sz="2000" dirty="0"/>
              <a:t>the number of individual staff reporting safety </a:t>
            </a:r>
            <a:r>
              <a:rPr lang="en-US" sz="2000" dirty="0" smtClean="0"/>
              <a:t>events</a:t>
            </a:r>
          </a:p>
          <a:p>
            <a:pPr marL="0" indent="0">
              <a:buNone/>
            </a:pPr>
            <a:endParaRPr lang="en-US" sz="2000" dirty="0" smtClean="0"/>
          </a:p>
          <a:p>
            <a:r>
              <a:rPr lang="en-US" sz="2000" dirty="0"/>
              <a:t>I</a:t>
            </a:r>
            <a:r>
              <a:rPr lang="en-US" sz="2000" dirty="0" smtClean="0"/>
              <a:t>ncrease </a:t>
            </a:r>
            <a:r>
              <a:rPr lang="en-US" sz="2000" dirty="0"/>
              <a:t>the spread of the types of roles of </a:t>
            </a:r>
            <a:r>
              <a:rPr lang="en-US" sz="2000" dirty="0" smtClean="0"/>
              <a:t>reporters</a:t>
            </a:r>
          </a:p>
          <a:p>
            <a:pPr marL="0" indent="0">
              <a:buNone/>
            </a:pPr>
            <a:endParaRPr lang="en-US" sz="2000" dirty="0" smtClean="0"/>
          </a:p>
          <a:p>
            <a:r>
              <a:rPr lang="en-US" sz="2000" dirty="0"/>
              <a:t>I</a:t>
            </a:r>
            <a:r>
              <a:rPr lang="en-US" sz="2000" dirty="0" smtClean="0"/>
              <a:t>mplement </a:t>
            </a:r>
            <a:r>
              <a:rPr lang="en-US" sz="2000" dirty="0"/>
              <a:t>a local reviewer to review all safety events originating in the </a:t>
            </a:r>
            <a:r>
              <a:rPr lang="en-US" sz="2000" dirty="0" smtClean="0"/>
              <a:t>area</a:t>
            </a:r>
          </a:p>
          <a:p>
            <a:pPr marL="0" indent="0">
              <a:buNone/>
            </a:pPr>
            <a:endParaRPr lang="en-US" sz="2000" dirty="0" smtClean="0"/>
          </a:p>
          <a:p>
            <a:r>
              <a:rPr lang="en-US" sz="2000" dirty="0"/>
              <a:t>C</a:t>
            </a:r>
            <a:r>
              <a:rPr lang="en-US" sz="2000" dirty="0" smtClean="0"/>
              <a:t>onduct </a:t>
            </a:r>
            <a:r>
              <a:rPr lang="en-US" sz="2000" dirty="0"/>
              <a:t>weekly “safety rounds” open to all staff to discuss improvements made or trends identified as a result of safety events being reported. </a:t>
            </a:r>
          </a:p>
        </p:txBody>
      </p:sp>
      <p:sp>
        <p:nvSpPr>
          <p:cNvPr id="4" name="Slide Number Placeholder 3"/>
          <p:cNvSpPr>
            <a:spLocks noGrp="1"/>
          </p:cNvSpPr>
          <p:nvPr>
            <p:ph type="sldNum" sz="quarter" idx="12"/>
          </p:nvPr>
        </p:nvSpPr>
        <p:spPr/>
        <p:txBody>
          <a:bodyPr/>
          <a:lstStyle/>
          <a:p>
            <a:pPr>
              <a:defRPr/>
            </a:pPr>
            <a:fld id="{6B80C32C-6A12-42C2-8D26-EF040A1B8030}" type="slidenum">
              <a:rPr lang="en-US" smtClean="0"/>
              <a:pPr>
                <a:defRPr/>
              </a:pPr>
              <a:t>37</a:t>
            </a:fld>
            <a:endParaRPr lang="en-US"/>
          </a:p>
        </p:txBody>
      </p:sp>
    </p:spTree>
    <p:extLst>
      <p:ext uri="{BB962C8B-B14F-4D97-AF65-F5344CB8AC3E}">
        <p14:creationId xmlns:p14="http://schemas.microsoft.com/office/powerpoint/2010/main" val="25518495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Events Reported by Month for Pilot Area</a:t>
            </a:r>
            <a:endParaRPr lang="en-US" sz="2400" dirty="0"/>
          </a:p>
        </p:txBody>
      </p:sp>
      <p:sp>
        <p:nvSpPr>
          <p:cNvPr id="4" name="Slide Number Placeholder 3"/>
          <p:cNvSpPr>
            <a:spLocks noGrp="1"/>
          </p:cNvSpPr>
          <p:nvPr>
            <p:ph type="sldNum" sz="quarter" idx="12"/>
          </p:nvPr>
        </p:nvSpPr>
        <p:spPr/>
        <p:txBody>
          <a:bodyPr/>
          <a:lstStyle/>
          <a:p>
            <a:pPr>
              <a:defRPr/>
            </a:pPr>
            <a:fld id="{6B80C32C-6A12-42C2-8D26-EF040A1B8030}" type="slidenum">
              <a:rPr lang="en-US" smtClean="0"/>
              <a:pPr>
                <a:defRPr/>
              </a:pPr>
              <a:t>38</a:t>
            </a:fld>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16711332"/>
              </p:ext>
            </p:extLst>
          </p:nvPr>
        </p:nvGraphicFramePr>
        <p:xfrm>
          <a:off x="914400" y="1295400"/>
          <a:ext cx="77724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3657600" y="2274332"/>
            <a:ext cx="1752600"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dirty="0" smtClean="0">
                <a:solidFill>
                  <a:srgbClr val="FFFFFF"/>
                </a:solidFill>
              </a:rPr>
              <a:t>531% Increase</a:t>
            </a:r>
            <a:endParaRPr lang="en-US" dirty="0">
              <a:solidFill>
                <a:srgbClr val="FFFFFF"/>
              </a:solidFill>
            </a:endParaRPr>
          </a:p>
        </p:txBody>
      </p:sp>
    </p:spTree>
    <p:extLst>
      <p:ext uri="{BB962C8B-B14F-4D97-AF65-F5344CB8AC3E}">
        <p14:creationId xmlns:p14="http://schemas.microsoft.com/office/powerpoint/2010/main" val="21622827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Total Group Events Reported by Month</a:t>
            </a:r>
            <a:endParaRPr lang="en-US" sz="2400" dirty="0"/>
          </a:p>
        </p:txBody>
      </p:sp>
      <p:sp>
        <p:nvSpPr>
          <p:cNvPr id="4" name="Slide Number Placeholder 3"/>
          <p:cNvSpPr>
            <a:spLocks noGrp="1"/>
          </p:cNvSpPr>
          <p:nvPr>
            <p:ph type="sldNum" sz="quarter" idx="12"/>
          </p:nvPr>
        </p:nvSpPr>
        <p:spPr/>
        <p:txBody>
          <a:bodyPr/>
          <a:lstStyle/>
          <a:p>
            <a:pPr>
              <a:defRPr/>
            </a:pPr>
            <a:fld id="{6B80C32C-6A12-42C2-8D26-EF040A1B8030}" type="slidenum">
              <a:rPr lang="en-US" smtClean="0"/>
              <a:pPr>
                <a:defRPr/>
              </a:pPr>
              <a:t>39</a:t>
            </a:fld>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22109774"/>
              </p:ext>
            </p:extLst>
          </p:nvPr>
        </p:nvGraphicFramePr>
        <p:xfrm>
          <a:off x="914400" y="1371600"/>
          <a:ext cx="7772400"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572000" y="2133600"/>
            <a:ext cx="1752600"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dirty="0" smtClean="0">
                <a:solidFill>
                  <a:srgbClr val="FFFFFF"/>
                </a:solidFill>
              </a:rPr>
              <a:t>258% Increase</a:t>
            </a:r>
            <a:endParaRPr lang="en-US" dirty="0">
              <a:solidFill>
                <a:srgbClr val="FFFFFF"/>
              </a:solidFill>
            </a:endParaRPr>
          </a:p>
        </p:txBody>
      </p:sp>
    </p:spTree>
    <p:extLst>
      <p:ext uri="{BB962C8B-B14F-4D97-AF65-F5344CB8AC3E}">
        <p14:creationId xmlns:p14="http://schemas.microsoft.com/office/powerpoint/2010/main" val="24049105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Events Reported by Role of Reporter</a:t>
            </a:r>
            <a:endParaRPr lang="en-US" dirty="0"/>
          </a:p>
        </p:txBody>
      </p:sp>
      <p:sp>
        <p:nvSpPr>
          <p:cNvPr id="4" name="Slide Number Placeholder 3"/>
          <p:cNvSpPr>
            <a:spLocks noGrp="1"/>
          </p:cNvSpPr>
          <p:nvPr>
            <p:ph type="sldNum" sz="quarter" idx="12"/>
          </p:nvPr>
        </p:nvSpPr>
        <p:spPr/>
        <p:txBody>
          <a:bodyPr/>
          <a:lstStyle/>
          <a:p>
            <a:pPr>
              <a:defRPr/>
            </a:pPr>
            <a:fld id="{6B80C32C-6A12-42C2-8D26-EF040A1B8030}" type="slidenum">
              <a:rPr lang="en-US" smtClean="0"/>
              <a:pPr>
                <a:defRPr/>
              </a:pPr>
              <a:t>40</a:t>
            </a:fld>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49192140"/>
              </p:ext>
            </p:extLst>
          </p:nvPr>
        </p:nvGraphicFramePr>
        <p:xfrm>
          <a:off x="914400" y="1371600"/>
          <a:ext cx="7772400" cy="4343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473237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Impact of the “Safety Rounds”</a:t>
            </a:r>
            <a:endParaRPr lang="en-US" dirty="0"/>
          </a:p>
        </p:txBody>
      </p:sp>
      <p:sp>
        <p:nvSpPr>
          <p:cNvPr id="3" name="Content Placeholder 2"/>
          <p:cNvSpPr>
            <a:spLocks noGrp="1"/>
          </p:cNvSpPr>
          <p:nvPr>
            <p:ph idx="1"/>
          </p:nvPr>
        </p:nvSpPr>
        <p:spPr>
          <a:xfrm>
            <a:off x="914400" y="1371600"/>
            <a:ext cx="7772400" cy="4343400"/>
          </a:xfrm>
        </p:spPr>
        <p:txBody>
          <a:bodyPr/>
          <a:lstStyle/>
          <a:p>
            <a:r>
              <a:rPr lang="en-US" dirty="0"/>
              <a:t>Reduced punitive fears of </a:t>
            </a:r>
            <a:r>
              <a:rPr lang="en-US" dirty="0" smtClean="0"/>
              <a:t>reporting.</a:t>
            </a:r>
          </a:p>
          <a:p>
            <a:pPr marL="0" indent="0">
              <a:buNone/>
            </a:pPr>
            <a:endParaRPr lang="en-US" dirty="0"/>
          </a:p>
          <a:p>
            <a:r>
              <a:rPr lang="en-US" dirty="0"/>
              <a:t>Brought awareness of trends identified through events reported to frontline </a:t>
            </a:r>
            <a:r>
              <a:rPr lang="en-US" dirty="0" smtClean="0"/>
              <a:t>staff.</a:t>
            </a:r>
          </a:p>
          <a:p>
            <a:pPr marL="0" indent="0">
              <a:buNone/>
            </a:pPr>
            <a:endParaRPr lang="en-US" dirty="0"/>
          </a:p>
          <a:p>
            <a:r>
              <a:rPr lang="en-US" dirty="0"/>
              <a:t>Facilitated discussions that involved frontline staff input on possible </a:t>
            </a:r>
            <a:r>
              <a:rPr lang="en-US" dirty="0" smtClean="0"/>
              <a:t>solutions.</a:t>
            </a:r>
          </a:p>
          <a:p>
            <a:pPr marL="0" indent="0">
              <a:buNone/>
            </a:pPr>
            <a:endParaRPr lang="en-US" dirty="0"/>
          </a:p>
          <a:p>
            <a:r>
              <a:rPr lang="en-US" dirty="0"/>
              <a:t>Some physicians started </a:t>
            </a:r>
            <a:r>
              <a:rPr lang="en-US" dirty="0" smtClean="0"/>
              <a:t>participating.</a:t>
            </a:r>
            <a:endParaRPr lang="en-US" dirty="0"/>
          </a:p>
        </p:txBody>
      </p:sp>
      <p:sp>
        <p:nvSpPr>
          <p:cNvPr id="4" name="Slide Number Placeholder 3"/>
          <p:cNvSpPr>
            <a:spLocks noGrp="1"/>
          </p:cNvSpPr>
          <p:nvPr>
            <p:ph type="sldNum" sz="quarter" idx="12"/>
          </p:nvPr>
        </p:nvSpPr>
        <p:spPr/>
        <p:txBody>
          <a:bodyPr/>
          <a:lstStyle/>
          <a:p>
            <a:pPr>
              <a:defRPr/>
            </a:pPr>
            <a:fld id="{71F5A9FE-99B5-4D3A-8408-9D48E2F02F2D}" type="slidenum">
              <a:rPr lang="en-US" smtClean="0">
                <a:solidFill>
                  <a:srgbClr val="000000"/>
                </a:solidFill>
              </a:rPr>
              <a:pPr>
                <a:defRPr/>
              </a:pPr>
              <a:t>41</a:t>
            </a:fld>
            <a:endParaRPr lang="en-US" dirty="0">
              <a:solidFill>
                <a:srgbClr val="000000"/>
              </a:solidFill>
            </a:endParaRPr>
          </a:p>
        </p:txBody>
      </p:sp>
    </p:spTree>
    <p:extLst>
      <p:ext uri="{BB962C8B-B14F-4D97-AF65-F5344CB8AC3E}">
        <p14:creationId xmlns:p14="http://schemas.microsoft.com/office/powerpoint/2010/main" val="37772285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Impact of the Local Level Reviewer</a:t>
            </a:r>
            <a:endParaRPr lang="en-US" dirty="0"/>
          </a:p>
        </p:txBody>
      </p:sp>
      <p:sp>
        <p:nvSpPr>
          <p:cNvPr id="3" name="Content Placeholder 2"/>
          <p:cNvSpPr>
            <a:spLocks noGrp="1"/>
          </p:cNvSpPr>
          <p:nvPr>
            <p:ph idx="1"/>
          </p:nvPr>
        </p:nvSpPr>
        <p:spPr>
          <a:xfrm>
            <a:off x="914400" y="1600200"/>
            <a:ext cx="7772400" cy="4114800"/>
          </a:xfrm>
        </p:spPr>
        <p:txBody>
          <a:bodyPr/>
          <a:lstStyle/>
          <a:p>
            <a:r>
              <a:rPr lang="en-US" dirty="0" smtClean="0"/>
              <a:t>Distributed the workload of the event review so that it was not time and labor intensive to the COO.</a:t>
            </a:r>
          </a:p>
          <a:p>
            <a:r>
              <a:rPr lang="en-US" dirty="0" smtClean="0"/>
              <a:t>Better quality reviews occurred with increased level of documentation within the event file.</a:t>
            </a:r>
          </a:p>
          <a:p>
            <a:r>
              <a:rPr lang="en-US" dirty="0"/>
              <a:t>I</a:t>
            </a:r>
            <a:r>
              <a:rPr lang="en-US" dirty="0" smtClean="0"/>
              <a:t>mprovements made to standard work or policies as a result of events reported were being discussed departmentally. </a:t>
            </a:r>
          </a:p>
          <a:p>
            <a:r>
              <a:rPr lang="en-US" dirty="0" smtClean="0"/>
              <a:t>Assisted with reducing the fears of safety event reporting as being punitive.</a:t>
            </a:r>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71F5A9FE-99B5-4D3A-8408-9D48E2F02F2D}" type="slidenum">
              <a:rPr lang="en-US" smtClean="0">
                <a:solidFill>
                  <a:srgbClr val="000000"/>
                </a:solidFill>
              </a:rPr>
              <a:pPr>
                <a:defRPr/>
              </a:pPr>
              <a:t>42</a:t>
            </a:fld>
            <a:endParaRPr lang="en-US" dirty="0">
              <a:solidFill>
                <a:srgbClr val="000000"/>
              </a:solidFill>
            </a:endParaRPr>
          </a:p>
        </p:txBody>
      </p:sp>
    </p:spTree>
    <p:extLst>
      <p:ext uri="{BB962C8B-B14F-4D97-AF65-F5344CB8AC3E}">
        <p14:creationId xmlns:p14="http://schemas.microsoft.com/office/powerpoint/2010/main" val="30848946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Impact of the Pilot on the Group</a:t>
            </a:r>
            <a:endParaRPr lang="en-US" dirty="0"/>
          </a:p>
        </p:txBody>
      </p:sp>
      <p:sp>
        <p:nvSpPr>
          <p:cNvPr id="3" name="Content Placeholder 2"/>
          <p:cNvSpPr>
            <a:spLocks noGrp="1"/>
          </p:cNvSpPr>
          <p:nvPr>
            <p:ph idx="1"/>
          </p:nvPr>
        </p:nvSpPr>
        <p:spPr>
          <a:xfrm>
            <a:off x="914400" y="1219200"/>
            <a:ext cx="7696200" cy="4495800"/>
          </a:xfrm>
        </p:spPr>
        <p:txBody>
          <a:bodyPr/>
          <a:lstStyle/>
          <a:p>
            <a:r>
              <a:rPr lang="en-US" sz="2400" dirty="0" smtClean="0"/>
              <a:t>Executive leadership now supporting the rollout of “safety rounds” and local level reviewers in each clinical area.</a:t>
            </a:r>
          </a:p>
          <a:p>
            <a:r>
              <a:rPr lang="en-US" sz="2400" dirty="0" smtClean="0"/>
              <a:t>Staff are feeling safer to report as evidenced by peer-to-peer encouragement to report. </a:t>
            </a:r>
          </a:p>
          <a:p>
            <a:r>
              <a:rPr lang="en-US" sz="2400" dirty="0" smtClean="0"/>
              <a:t>Physicians are becoming more actively involved in safety event reporting and discussions.</a:t>
            </a:r>
            <a:endParaRPr lang="en-US" sz="2400" dirty="0"/>
          </a:p>
          <a:p>
            <a:r>
              <a:rPr lang="en-US" sz="2400" dirty="0" smtClean="0"/>
              <a:t>Safety and Quality committee is becoming more structured with their agenda based on the level of meaningful safety events being reported.</a:t>
            </a:r>
          </a:p>
          <a:p>
            <a:endParaRPr lang="en-US" sz="2400" dirty="0" smtClean="0"/>
          </a:p>
          <a:p>
            <a:pPr marL="0" indent="0">
              <a:buNone/>
            </a:pPr>
            <a:endParaRPr lang="en-US" sz="2400" dirty="0"/>
          </a:p>
        </p:txBody>
      </p:sp>
      <p:sp>
        <p:nvSpPr>
          <p:cNvPr id="4" name="Slide Number Placeholder 3"/>
          <p:cNvSpPr>
            <a:spLocks noGrp="1"/>
          </p:cNvSpPr>
          <p:nvPr>
            <p:ph type="sldNum" sz="quarter" idx="12"/>
          </p:nvPr>
        </p:nvSpPr>
        <p:spPr/>
        <p:txBody>
          <a:bodyPr/>
          <a:lstStyle/>
          <a:p>
            <a:pPr>
              <a:defRPr/>
            </a:pPr>
            <a:fld id="{71F5A9FE-99B5-4D3A-8408-9D48E2F02F2D}" type="slidenum">
              <a:rPr lang="en-US" smtClean="0">
                <a:solidFill>
                  <a:srgbClr val="000000"/>
                </a:solidFill>
              </a:rPr>
              <a:pPr>
                <a:defRPr/>
              </a:pPr>
              <a:t>43</a:t>
            </a:fld>
            <a:endParaRPr lang="en-US" dirty="0">
              <a:solidFill>
                <a:srgbClr val="000000"/>
              </a:solidFill>
            </a:endParaRPr>
          </a:p>
        </p:txBody>
      </p:sp>
    </p:spTree>
    <p:extLst>
      <p:ext uri="{BB962C8B-B14F-4D97-AF65-F5344CB8AC3E}">
        <p14:creationId xmlns:p14="http://schemas.microsoft.com/office/powerpoint/2010/main" val="21949376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1828800"/>
            <a:ext cx="5943600" cy="769441"/>
          </a:xfrm>
          <a:prstGeom prst="rect">
            <a:avLst/>
          </a:prstGeom>
          <a:noFill/>
        </p:spPr>
        <p:txBody>
          <a:bodyPr wrap="square" rtlCol="0">
            <a:spAutoFit/>
          </a:bodyPr>
          <a:lstStyle/>
          <a:p>
            <a:pPr fontAlgn="base">
              <a:spcBef>
                <a:spcPct val="0"/>
              </a:spcBef>
              <a:spcAft>
                <a:spcPct val="0"/>
              </a:spcAft>
            </a:pPr>
            <a:r>
              <a:rPr lang="en-US" sz="4400" b="1" dirty="0" smtClean="0">
                <a:solidFill>
                  <a:prstClr val="black"/>
                </a:solidFill>
                <a:latin typeface="Times New Roman" panose="02020603050405020304" pitchFamily="18" charset="0"/>
                <a:cs typeface="Times New Roman" panose="02020603050405020304" pitchFamily="18" charset="0"/>
              </a:rPr>
              <a:t>Q &amp; A  /   Discussion</a:t>
            </a:r>
            <a:endParaRPr lang="en-US" sz="4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9758988"/>
      </p:ext>
    </p:extLst>
  </p:cSld>
  <p:clrMapOvr>
    <a:masterClrMapping/>
  </p:clrMapOvr>
</p:sld>
</file>

<file path=ppt/theme/theme1.xml><?xml version="1.0" encoding="utf-8"?>
<a:theme xmlns:a="http://schemas.openxmlformats.org/drawingml/2006/main" name="Blank Presentation">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artners Template 3_08.13.08">
  <a:themeElements>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3_08.13.08">
      <a:majorFont>
        <a:latin typeface="Arial"/>
        <a:ea typeface=""/>
        <a:cs typeface=""/>
      </a:majorFont>
      <a:minorFont>
        <a:latin typeface="Arial"/>
        <a:ea typeface=""/>
        <a:cs typeface=""/>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lnDef>
  </a:objectDefaults>
  <a:extraClrSchemeLst>
    <a:extraClrScheme>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rtners Template 3_08.13.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rtners Template 3_08.13.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rtners Template 3_08.13.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rtners Template 3_08.13.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rtners Template 3_08.13.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rtners Template 3_08.13.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rtners Template 3_08.13.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rtners Template 3_08.13.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rtners Template 3_08.13.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rtners Template 3_08.13.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rtners Template 3_08.13.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Partners Template 3_08.13.08">
  <a:themeElements>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3_08.13.08">
      <a:majorFont>
        <a:latin typeface="Arial"/>
        <a:ea typeface=""/>
        <a:cs typeface=""/>
      </a:majorFont>
      <a:minorFont>
        <a:latin typeface="Arial"/>
        <a:ea typeface=""/>
        <a:cs typeface=""/>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lnDef>
  </a:objectDefaults>
  <a:extraClrSchemeLst>
    <a:extraClrScheme>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rtners Template 3_08.13.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rtners Template 3_08.13.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rtners Template 3_08.13.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rtners Template 3_08.13.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rtners Template 3_08.13.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rtners Template 3_08.13.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rtners Template 3_08.13.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rtners Template 3_08.13.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rtners Template 3_08.13.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rtners Template 3_08.13.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rtners Template 3_08.13.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Partners Template 3_08.13.08">
  <a:themeElements>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3_08.13.08">
      <a:majorFont>
        <a:latin typeface="Arial"/>
        <a:ea typeface=""/>
        <a:cs typeface=""/>
      </a:majorFont>
      <a:minorFont>
        <a:latin typeface="Arial"/>
        <a:ea typeface=""/>
        <a:cs typeface=""/>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lnDef>
  </a:objectDefaults>
  <a:extraClrSchemeLst>
    <a:extraClrScheme>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rtners Template 3_08.13.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rtners Template 3_08.13.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rtners Template 3_08.13.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rtners Template 3_08.13.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rtners Template 3_08.13.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rtners Template 3_08.13.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rtners Template 3_08.13.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rtners Template 3_08.13.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rtners Template 3_08.13.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rtners Template 3_08.13.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rtners Template 3_08.13.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Partners Template 3_08.13.08">
  <a:themeElements>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3_08.13.08">
      <a:majorFont>
        <a:latin typeface="Arial"/>
        <a:ea typeface=""/>
        <a:cs typeface=""/>
      </a:majorFont>
      <a:minorFont>
        <a:latin typeface="Arial"/>
        <a:ea typeface=""/>
        <a:cs typeface=""/>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lnDef>
  </a:objectDefaults>
  <a:extraClrSchemeLst>
    <a:extraClrScheme>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rtners Template 3_08.13.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rtners Template 3_08.13.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rtners Template 3_08.13.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rtners Template 3_08.13.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rtners Template 3_08.13.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rtners Template 3_08.13.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rtners Template 3_08.13.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rtners Template 3_08.13.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rtners Template 3_08.13.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rtners Template 3_08.13.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rtners Template 3_08.13.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Partners Template 3_08.13.08">
  <a:themeElements>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3_08.13.08">
      <a:majorFont>
        <a:latin typeface="Arial"/>
        <a:ea typeface=""/>
        <a:cs typeface=""/>
      </a:majorFont>
      <a:minorFont>
        <a:latin typeface="Arial"/>
        <a:ea typeface=""/>
        <a:cs typeface=""/>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lnDef>
  </a:objectDefaults>
  <a:extraClrSchemeLst>
    <a:extraClrScheme>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rtners Template 3_08.13.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rtners Template 3_08.13.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rtners Template 3_08.13.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rtners Template 3_08.13.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rtners Template 3_08.13.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rtners Template 3_08.13.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rtners Template 3_08.13.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rtners Template 3_08.13.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rtners Template 3_08.13.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rtners Template 3_08.13.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rtners Template 3_08.13.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Partners Template 3_08.13.08">
  <a:themeElements>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3_08.13.08">
      <a:majorFont>
        <a:latin typeface="Arial"/>
        <a:ea typeface=""/>
        <a:cs typeface=""/>
      </a:majorFont>
      <a:minorFont>
        <a:latin typeface="Arial"/>
        <a:ea typeface=""/>
        <a:cs typeface=""/>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lnDef>
  </a:objectDefaults>
  <a:extraClrSchemeLst>
    <a:extraClrScheme>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rtners Template 3_08.13.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rtners Template 3_08.13.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rtners Template 3_08.13.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rtners Template 3_08.13.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rtners Template 3_08.13.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rtners Template 3_08.13.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rtners Template 3_08.13.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rtners Template 3_08.13.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rtners Template 3_08.13.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rtners Template 3_08.13.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rtners Template 3_08.13.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Partners Template 3_08.13.08">
  <a:themeElements>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3_08.13.08">
      <a:majorFont>
        <a:latin typeface="Arial"/>
        <a:ea typeface=""/>
        <a:cs typeface=""/>
      </a:majorFont>
      <a:minorFont>
        <a:latin typeface="Arial"/>
        <a:ea typeface=""/>
        <a:cs typeface=""/>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lnDef>
  </a:objectDefaults>
  <a:extraClrSchemeLst>
    <a:extraClrScheme>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rtners Template 3_08.13.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rtners Template 3_08.13.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rtners Template 3_08.13.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rtners Template 3_08.13.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rtners Template 3_08.13.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rtners Template 3_08.13.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rtners Template 3_08.13.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rtners Template 3_08.13.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rtners Template 3_08.13.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rtners Template 3_08.13.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rtners Template 3_08.13.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Partners Template 3_08.13.08">
  <a:themeElements>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rtners Template 3_08.13.08">
      <a:majorFont>
        <a:latin typeface="Arial"/>
        <a:ea typeface=""/>
        <a:cs typeface=""/>
      </a:majorFont>
      <a:minorFont>
        <a:latin typeface="Arial"/>
        <a:ea typeface=""/>
        <a:cs typeface=""/>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lnDef>
  </a:objectDefaults>
  <a:extraClrSchemeLst>
    <a:extraClrScheme>
      <a:clrScheme name="Partners Template 3_08.13.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rtners Template 3_08.13.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rtners Template 3_08.13.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rtners Template 3_08.13.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rtners Template 3_08.13.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rtners Template 3_08.13.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rtners Template 3_08.13.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rtners Template 3_08.13.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rtners Template 3_08.13.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rtners Template 3_08.13.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rtners Template 3_08.13.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rtners Template 3_08.13.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ヒラギノ角ゴ Pro W3"/>
            <a:cs typeface="ヒラギノ角ゴ Pro W3"/>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ヒラギノ角ゴ Pro W3"/>
            <a:cs typeface="ヒラギノ角ゴ Pro W3"/>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Atrius Health Blue 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97"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97"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2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6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7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0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1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2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3_default">
  <a:themeElements>
    <a:clrScheme name="CRICORMF">
      <a:dk1>
        <a:srgbClr val="000000"/>
      </a:dk1>
      <a:lt1>
        <a:srgbClr val="FFFFF3"/>
      </a:lt1>
      <a:dk2>
        <a:srgbClr val="00539B"/>
      </a:dk2>
      <a:lt2>
        <a:srgbClr val="F0F0E8"/>
      </a:lt2>
      <a:accent1>
        <a:srgbClr val="00539B"/>
      </a:accent1>
      <a:accent2>
        <a:srgbClr val="99CC00"/>
      </a:accent2>
      <a:accent3>
        <a:srgbClr val="E57200"/>
      </a:accent3>
      <a:accent4>
        <a:srgbClr val="CC3300"/>
      </a:accent4>
      <a:accent5>
        <a:srgbClr val="8E8E5D"/>
      </a:accent5>
      <a:accent6>
        <a:srgbClr val="4C6600"/>
      </a:accent6>
      <a:hlink>
        <a:srgbClr val="00539B"/>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99CC"/>
        </a:solidFill>
        <a:ln w="28575"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1">
        <a:dk1>
          <a:srgbClr val="000000"/>
        </a:dk1>
        <a:lt1>
          <a:srgbClr val="FFFFF3"/>
        </a:lt1>
        <a:dk2>
          <a:srgbClr val="000000"/>
        </a:dk2>
        <a:lt2>
          <a:srgbClr val="F0F0E8"/>
        </a:lt2>
        <a:accent1>
          <a:srgbClr val="555FAA"/>
        </a:accent1>
        <a:accent2>
          <a:srgbClr val="99CC00"/>
        </a:accent2>
        <a:accent3>
          <a:srgbClr val="FFFFF8"/>
        </a:accent3>
        <a:accent4>
          <a:srgbClr val="000000"/>
        </a:accent4>
        <a:accent5>
          <a:srgbClr val="B4B6D2"/>
        </a:accent5>
        <a:accent6>
          <a:srgbClr val="8AB900"/>
        </a:accent6>
        <a:hlink>
          <a:srgbClr val="FF9933"/>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3814</TotalTime>
  <Words>3787</Words>
  <Application>Microsoft Office PowerPoint</Application>
  <PresentationFormat>On-screen Show (4:3)</PresentationFormat>
  <Paragraphs>632</Paragraphs>
  <Slides>44</Slides>
  <Notes>17</Notes>
  <HiddenSlides>0</HiddenSlides>
  <MMClips>0</MMClips>
  <ScaleCrop>false</ScaleCrop>
  <HeadingPairs>
    <vt:vector size="6" baseType="variant">
      <vt:variant>
        <vt:lpstr>Theme</vt:lpstr>
      </vt:variant>
      <vt:variant>
        <vt:i4>25</vt:i4>
      </vt:variant>
      <vt:variant>
        <vt:lpstr>Links</vt:lpstr>
      </vt:variant>
      <vt:variant>
        <vt:i4>1</vt:i4>
      </vt:variant>
      <vt:variant>
        <vt:lpstr>Slide Titles</vt:lpstr>
      </vt:variant>
      <vt:variant>
        <vt:i4>44</vt:i4>
      </vt:variant>
    </vt:vector>
  </HeadingPairs>
  <TitlesOfParts>
    <vt:vector size="70" baseType="lpstr">
      <vt:lpstr>Blank Presentation</vt:lpstr>
      <vt:lpstr>Partners Template 3_08.13.08</vt:lpstr>
      <vt:lpstr>1_Partners Template 3_08.13.08</vt:lpstr>
      <vt:lpstr>2_Partners Template 3_08.13.08</vt:lpstr>
      <vt:lpstr>3_Partners Template 3_08.13.08</vt:lpstr>
      <vt:lpstr>4_Partners Template 3_08.13.08</vt:lpstr>
      <vt:lpstr>5_Partners Template 3_08.13.08</vt:lpstr>
      <vt:lpstr>6_Partners Template 3_08.13.08</vt:lpstr>
      <vt:lpstr>7_Partners Template 3_08.13.08</vt:lpstr>
      <vt:lpstr>1_Office Theme</vt:lpstr>
      <vt:lpstr>Atrius Health Blue Template</vt:lpstr>
      <vt:lpstr>Office Theme</vt:lpstr>
      <vt:lpstr>1_default</vt:lpstr>
      <vt:lpstr>2_default</vt:lpstr>
      <vt:lpstr>3_default</vt:lpstr>
      <vt:lpstr>4_default</vt:lpstr>
      <vt:lpstr>5_default</vt:lpstr>
      <vt:lpstr>6_default</vt:lpstr>
      <vt:lpstr>7_default</vt:lpstr>
      <vt:lpstr>8_default</vt:lpstr>
      <vt:lpstr>9_default</vt:lpstr>
      <vt:lpstr>10_default</vt:lpstr>
      <vt:lpstr>11_default</vt:lpstr>
      <vt:lpstr>12_default</vt:lpstr>
      <vt:lpstr>13_default</vt:lpstr>
      <vt:lpstr>Macintosh HD:Users:sigall:Desktop:crico safety opennotes:abstracts:silverman symp:Bell.reportingtool.v2.Silverman.doc!OLE_LINK1</vt:lpstr>
      <vt:lpstr> Appropriate Evaluation and Treatment of UTI in the Elderly:      Walking the Talk  </vt:lpstr>
      <vt:lpstr>It starts with the team</vt:lpstr>
      <vt:lpstr>Frameworks for Improvement: QI</vt:lpstr>
      <vt:lpstr>Frameworks for Improvement:  Front line engagement</vt:lpstr>
      <vt:lpstr>The right tools for the job </vt:lpstr>
      <vt:lpstr>Make the right thing the easy thing</vt:lpstr>
      <vt:lpstr>  </vt:lpstr>
      <vt:lpstr>How do we know a change is an improvement? Collaborative-wide 2012-2013  </vt:lpstr>
      <vt:lpstr>How do we know a change is an improvement? Eventide 1/2013-2/2014  </vt:lpstr>
      <vt:lpstr>Signs of progress but still hard at work</vt:lpstr>
      <vt:lpstr>AMBULATORY MEDICATION RECONCILIATION AND SAFETY CONCERNS  Massachusetts Coalition for the Prevention of Medical Errors  2014 Patient Safety Forum April 7, 2014   Christopher M. Coley, MD Patricia C. McCarthy, PA, MHA Massachusetts General Hospital   </vt:lpstr>
      <vt:lpstr>Presentation Objective and Overview of Problems</vt:lpstr>
      <vt:lpstr>MGH/MGPO Approach</vt:lpstr>
      <vt:lpstr>Example of Report for One PCP Practice</vt:lpstr>
      <vt:lpstr>Performance</vt:lpstr>
      <vt:lpstr>Lessons Learned</vt:lpstr>
      <vt:lpstr>Challenges Related to Regulatory Requirements</vt:lpstr>
      <vt:lpstr>  Take Aways</vt:lpstr>
      <vt:lpstr>Partnering with Patients: Leveraging Transparency to Improve Safety  The Patient TIPS  and OpenNotes Reporting Tool models   </vt:lpstr>
      <vt:lpstr>Leveraging transparency to improve patient safety</vt:lpstr>
      <vt:lpstr>I. Patient Teachers in Patient Safety: Background</vt:lpstr>
      <vt:lpstr>What is Patient TIPS?</vt:lpstr>
      <vt:lpstr>PowerPoint Presentation</vt:lpstr>
      <vt:lpstr>Conclusions and Take-homes </vt:lpstr>
      <vt:lpstr>II. OpenNotes: What can we learn from patients?</vt:lpstr>
      <vt:lpstr>The OpenNotes experience</vt:lpstr>
      <vt:lpstr>Medical error/Patient safety</vt:lpstr>
      <vt:lpstr>OpenNotes as a safety strategy</vt:lpstr>
      <vt:lpstr>Acknowledgement</vt:lpstr>
      <vt:lpstr>Patient Reporting Tool Flowchart</vt:lpstr>
      <vt:lpstr>Potential for OpenNotes to improve safety:</vt:lpstr>
      <vt:lpstr>Pioneering Effective Patient Safety Strategies in the Ambulatory Setting</vt:lpstr>
      <vt:lpstr>Learning Objectives</vt:lpstr>
      <vt:lpstr>Atrius Health </vt:lpstr>
      <vt:lpstr>Safety Culture Climate at Atrius Health Group</vt:lpstr>
      <vt:lpstr>Concept of a Pilot</vt:lpstr>
      <vt:lpstr>Objectives of Pilot</vt:lpstr>
      <vt:lpstr>Events Reported by Month for Pilot Area</vt:lpstr>
      <vt:lpstr>Total Group Events Reported by Month</vt:lpstr>
      <vt:lpstr>Events Reported by Role of Reporter</vt:lpstr>
      <vt:lpstr>The Impact of the “Safety Rounds”</vt:lpstr>
      <vt:lpstr>The Impact of the Local Level Reviewer</vt:lpstr>
      <vt:lpstr>Overall Impact of the Pilot on the Group</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Antimicrobial Stewardship in Long Term Care</dc:title>
  <dc:creator>Doron, Shira</dc:creator>
  <cp:lastModifiedBy>Emily Biocchi</cp:lastModifiedBy>
  <cp:revision>70</cp:revision>
  <cp:lastPrinted>2014-03-26T16:55:53Z</cp:lastPrinted>
  <dcterms:created xsi:type="dcterms:W3CDTF">2006-08-16T00:00:00Z</dcterms:created>
  <dcterms:modified xsi:type="dcterms:W3CDTF">2014-04-07T13:03:19Z</dcterms:modified>
</cp:coreProperties>
</file>